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322" r:id="rId2"/>
    <p:sldId id="1521" r:id="rId3"/>
    <p:sldId id="1339" r:id="rId4"/>
    <p:sldId id="1473" r:id="rId5"/>
    <p:sldId id="1474" r:id="rId6"/>
    <p:sldId id="1517" r:id="rId7"/>
    <p:sldId id="1518" r:id="rId8"/>
    <p:sldId id="1475" r:id="rId9"/>
    <p:sldId id="1476" r:id="rId10"/>
    <p:sldId id="1519" r:id="rId11"/>
    <p:sldId id="1520" r:id="rId12"/>
    <p:sldId id="1479" r:id="rId13"/>
    <p:sldId id="1480" r:id="rId14"/>
    <p:sldId id="1483" r:id="rId15"/>
    <p:sldId id="1484" r:id="rId16"/>
    <p:sldId id="1491" r:id="rId17"/>
    <p:sldId id="1492" r:id="rId18"/>
    <p:sldId id="1495" r:id="rId19"/>
    <p:sldId id="1494" r:id="rId20"/>
    <p:sldId id="1496" r:id="rId21"/>
    <p:sldId id="1497" r:id="rId22"/>
    <p:sldId id="1498" r:id="rId23"/>
    <p:sldId id="1499" r:id="rId24"/>
    <p:sldId id="1500" r:id="rId25"/>
    <p:sldId id="1501" r:id="rId26"/>
    <p:sldId id="1515" r:id="rId27"/>
    <p:sldId id="1516" r:id="rId28"/>
    <p:sldId id="1522" r:id="rId29"/>
    <p:sldId id="1523" r:id="rId30"/>
    <p:sldId id="1526" r:id="rId31"/>
    <p:sldId id="1527" r:id="rId32"/>
    <p:sldId id="1528" r:id="rId33"/>
    <p:sldId id="1529" r:id="rId34"/>
    <p:sldId id="1530" r:id="rId35"/>
    <p:sldId id="1531" r:id="rId36"/>
    <p:sldId id="1532" r:id="rId37"/>
    <p:sldId id="1533" r:id="rId38"/>
    <p:sldId id="1534" r:id="rId39"/>
    <p:sldId id="1535" r:id="rId40"/>
    <p:sldId id="1536" r:id="rId41"/>
    <p:sldId id="153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0929"/>
  </p:normalViewPr>
  <p:slideViewPr>
    <p:cSldViewPr>
      <p:cViewPr varScale="1">
        <p:scale>
          <a:sx n="101" d="100"/>
          <a:sy n="101" d="100"/>
        </p:scale>
        <p:origin x="13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46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927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065DE-DE92-4B40-8083-C3ECED37C9BC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22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375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207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0.png"/><Relationship Id="rId5" Type="http://schemas.openxmlformats.org/officeDocument/2006/relationships/image" Target="../media/image3.png"/><Relationship Id="rId4" Type="http://schemas.openxmlformats.org/officeDocument/2006/relationships/image" Target="../media/image126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9144000" cy="2376264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30</a:t>
            </a:r>
            <a:r>
              <a:rPr lang="ru-RU" dirty="0">
                <a:solidFill>
                  <a:srgbClr val="FF3300"/>
                </a:solidFill>
              </a:rPr>
              <a:t>б. Аналитические методы нахождения расстояний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6313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расстояние от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5534"/>
            <a:ext cx="5889153" cy="321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1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86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(3, 0, 0), </a:t>
                </a:r>
                <a:r>
                  <a:rPr lang="en-US" i="1" dirty="0"/>
                  <a:t>A</a:t>
                </a:r>
                <a:r>
                  <a:rPr lang="en-US" dirty="0"/>
                  <a:t>(0, 2, 0), </a:t>
                </a:r>
                <a:r>
                  <a:rPr lang="en-US" i="1" dirty="0"/>
                  <a:t>B</a:t>
                </a:r>
                <a:r>
                  <a:rPr lang="en-US" dirty="0"/>
                  <a:t>(3, 2,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2,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(3, 2, 1),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(3,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 </a:t>
                </a:r>
                <a:r>
                  <a:rPr lang="en-US" dirty="0"/>
                  <a:t>3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6</a:t>
                </a:r>
                <a:r>
                  <a:rPr lang="en-US" i="1" dirty="0"/>
                  <a:t>z</a:t>
                </a:r>
                <a:r>
                  <a:rPr lang="ru-RU" dirty="0"/>
                  <a:t> – 6 </a:t>
                </a:r>
                <a:r>
                  <a:rPr lang="en-US" dirty="0"/>
                  <a:t>= </a:t>
                </a:r>
                <a:r>
                  <a:rPr lang="ru-RU" dirty="0"/>
                  <a:t>0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	И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скомое расстояние равно 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8667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87" r="-1000" b="-14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86670"/>
            <a:ext cx="5616104" cy="38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расстояние от точки </a:t>
            </a:r>
            <a:r>
              <a:rPr lang="en-US" i="1" dirty="0"/>
              <a:t>D</a:t>
            </a:r>
            <a:r>
              <a:rPr lang="en-US" baseline="-25000" dirty="0"/>
              <a:t> </a:t>
            </a:r>
            <a:r>
              <a:rPr lang="ru-RU" dirty="0"/>
              <a:t>до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ACEF</a:t>
            </a:r>
            <a:r>
              <a:rPr lang="ru-RU" dirty="0">
                <a:cs typeface="Times New Roman" pitchFamily="18" charset="0"/>
              </a:rPr>
              <a:t>, где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середины рёбер соответственно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824536" cy="43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6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495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</a:t>
                </a:r>
                <a:r>
                  <a:rPr lang="en-US" dirty="0"/>
                  <a:t> </a:t>
                </a:r>
                <a:r>
                  <a:rPr lang="en-US" i="1" dirty="0"/>
                  <a:t>D</a:t>
                </a:r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ACEF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2</a:t>
                </a:r>
                <a:r>
                  <a:rPr lang="en-US" i="1" dirty="0"/>
                  <a:t>x +</a:t>
                </a:r>
                <a:r>
                  <a:rPr lang="en-US" dirty="0"/>
                  <a:t> 2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– 2 = 0.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49587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956" r="-1000" b="-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824536" cy="43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расстояние от точки </a:t>
            </a:r>
            <a:r>
              <a:rPr lang="en-US" i="1" dirty="0"/>
              <a:t>A</a:t>
            </a:r>
            <a:r>
              <a:rPr lang="en-US" baseline="-25000" dirty="0"/>
              <a:t>1 </a:t>
            </a:r>
            <a:r>
              <a:rPr lang="ru-RU" dirty="0"/>
              <a:t>до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ACEF</a:t>
            </a:r>
            <a:r>
              <a:rPr lang="ru-RU" dirty="0">
                <a:cs typeface="Times New Roman" pitchFamily="18" charset="0"/>
              </a:rPr>
              <a:t>, где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середины рёбер соответственно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00636"/>
            <a:ext cx="4586248" cy="42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1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495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ACEF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2</a:t>
                </a:r>
                <a:r>
                  <a:rPr lang="en-US" i="1" dirty="0"/>
                  <a:t>x +</a:t>
                </a:r>
                <a:r>
                  <a:rPr lang="en-US" dirty="0"/>
                  <a:t> 2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– 2 = 0.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49587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956" r="-1000" b="-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63175"/>
            <a:ext cx="5081861" cy="419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7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четырёхугольной пирамиде </a:t>
            </a:r>
            <a:r>
              <a:rPr lang="en-US" i="1" dirty="0"/>
              <a:t>SABCD</a:t>
            </a:r>
            <a:r>
              <a:rPr lang="en-US" dirty="0"/>
              <a:t> </a:t>
            </a:r>
            <a:r>
              <a:rPr lang="ru-RU" dirty="0"/>
              <a:t>стороны основания и высота равны 2. Н</a:t>
            </a:r>
            <a:r>
              <a:rPr lang="ru-RU" dirty="0">
                <a:cs typeface="Times New Roman" pitchFamily="18" charset="0"/>
              </a:rPr>
              <a:t>айдите расстояние от вершины </a:t>
            </a:r>
            <a:r>
              <a:rPr lang="en-US" i="1" dirty="0">
                <a:cs typeface="Times New Roman" pitchFamily="18" charset="0"/>
              </a:rPr>
              <a:t>A </a:t>
            </a:r>
            <a:r>
              <a:rPr lang="ru-RU" dirty="0">
                <a:cs typeface="Times New Roman" pitchFamily="18" charset="0"/>
              </a:rPr>
              <a:t>до 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SBC</a:t>
            </a:r>
            <a:r>
              <a:rPr lang="ru-RU" dirty="0"/>
              <a:t>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4618533" cy="413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4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929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2</a:t>
                </a:r>
                <a:r>
                  <a:rPr lang="en-US" dirty="0"/>
                  <a:t>),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ru-RU" dirty="0"/>
                  <a:t>-1</a:t>
                </a:r>
                <a:r>
                  <a:rPr lang="en-US" dirty="0"/>
                  <a:t>, 1, 0), </a:t>
                </a:r>
                <a:r>
                  <a:rPr lang="en-US" i="1" dirty="0"/>
                  <a:t>B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-1, 0), </a:t>
                </a:r>
                <a:r>
                  <a:rPr lang="en-US" i="1" dirty="0"/>
                  <a:t>D</a:t>
                </a:r>
                <a:r>
                  <a:rPr lang="en-US" dirty="0"/>
                  <a:t>(-1, </a:t>
                </a:r>
                <a:r>
                  <a:rPr lang="ru-RU" dirty="0"/>
                  <a:t>-1</a:t>
                </a:r>
                <a:r>
                  <a:rPr lang="en-US" dirty="0"/>
                  <a:t>, 0).</a:t>
                </a:r>
                <a:r>
                  <a:rPr lang="ru-RU" dirty="0"/>
                  <a:t> Плоскость </a:t>
                </a:r>
                <a:r>
                  <a:rPr lang="en-US" i="1" dirty="0"/>
                  <a:t>SBC </a:t>
                </a:r>
                <a:r>
                  <a:rPr lang="ru-RU" dirty="0"/>
                  <a:t>задаётся уравнениями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ru-RU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т.е. 2</a:t>
                </a:r>
                <a:r>
                  <a:rPr lang="en-US" i="1" dirty="0"/>
                  <a:t>x +z </a:t>
                </a:r>
                <a:r>
                  <a:rPr lang="ru-RU" i="1" dirty="0"/>
                  <a:t>–</a:t>
                </a:r>
                <a:r>
                  <a:rPr lang="en-US" i="1" dirty="0"/>
                  <a:t> </a:t>
                </a:r>
                <a:r>
                  <a:rPr lang="en-US" dirty="0"/>
                  <a:t>2</a:t>
                </a:r>
                <a:r>
                  <a:rPr lang="ru-RU" dirty="0"/>
                  <a:t> = 0</a:t>
                </a:r>
                <a:r>
                  <a:rPr lang="en-US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Искомое расстояние равно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92911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532" r="-1000" b="-12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87" y="2165598"/>
            <a:ext cx="4355976" cy="381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8.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расстояние от точки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SDE</a:t>
            </a:r>
            <a:r>
              <a:rPr lang="ru-RU" dirty="0"/>
              <a:t>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87" y="2276872"/>
            <a:ext cx="4737025" cy="407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8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79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B </a:t>
                </a:r>
                <a:r>
                  <a:rPr lang="ru-RU" dirty="0"/>
                  <a:t>имеет координаты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,</a:t>
                </a:r>
                <a:r>
                  <a:rPr lang="en-US" dirty="0"/>
                  <a:t> 0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SDE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dirty="0"/>
                  <a:t>, т. е.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– 3 </a:t>
                </a:r>
                <a:r>
                  <a:rPr lang="en-US" dirty="0"/>
                  <a:t>= </a:t>
                </a:r>
                <a:r>
                  <a:rPr lang="ru-RU" dirty="0"/>
                  <a:t>0</a:t>
                </a:r>
                <a:r>
                  <a:rPr lang="en-US" dirty="0"/>
                  <a:t>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=2,5</m:t>
                    </m:r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7967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5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34446"/>
            <a:ext cx="3888432" cy="41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0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200" dirty="0"/>
              <a:t>Здесь мы рассмотрим аналитические методы нахождения расстояний от точки до плоскости и расстояний между двумя скрещивающимися прямыми</a:t>
            </a:r>
          </a:p>
          <a:p>
            <a:pPr algn="just"/>
            <a:r>
              <a:rPr lang="ru-RU" sz="2200" dirty="0"/>
              <a:t>	Для изображения пространственных фигур мы будем использовать компьютерную программу </a:t>
            </a:r>
            <a:r>
              <a:rPr lang="en-US" sz="2200" dirty="0" err="1"/>
              <a:t>GeoGebra</a:t>
            </a:r>
            <a:r>
              <a:rPr lang="ru-RU" sz="2200" dirty="0"/>
              <a:t>, которая является свободно распространяемой программой и</a:t>
            </a:r>
            <a:r>
              <a:rPr lang="en-US" sz="2200" dirty="0"/>
              <a:t> </a:t>
            </a:r>
            <a:r>
              <a:rPr lang="ru-RU" sz="2200" dirty="0"/>
              <a:t>позволяет создавать трёхмерные модели пространственных фигур, производить над ними различные действия, что помогает решать сложные стереометрические задачи и способствует развитию пространственных представлений учащихся.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4012"/>
            <a:ext cx="3960440" cy="29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67121" cy="297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9.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расстояние от точки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SDE</a:t>
            </a:r>
            <a:r>
              <a:rPr lang="ru-RU" dirty="0"/>
              <a:t>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223444" cy="363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5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79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C </a:t>
                </a:r>
                <a:r>
                  <a:rPr lang="ru-RU" dirty="0"/>
                  <a:t>имеет координаты</a:t>
                </a:r>
                <a:r>
                  <a:rPr lang="en-US" dirty="0"/>
                  <a:t> (0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</a:t>
                </a:r>
                <a:r>
                  <a:rPr lang="en-US" dirty="0"/>
                  <a:t> 0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SDE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dirty="0"/>
                  <a:t>, т. е.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– 3 </a:t>
                </a:r>
                <a:r>
                  <a:rPr lang="en-US" dirty="0"/>
                  <a:t>= </a:t>
                </a:r>
                <a:r>
                  <a:rPr lang="ru-RU" dirty="0"/>
                  <a:t>0</a:t>
                </a:r>
                <a:r>
                  <a:rPr lang="en-US" dirty="0"/>
                  <a:t>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7967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5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29" y="2204864"/>
            <a:ext cx="3904400" cy="41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10.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расстояние от точки 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9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7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146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0, 0), </a:t>
                </a:r>
                <a:r>
                  <a:rPr lang="en-US" i="1" dirty="0"/>
                  <a:t>B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	Точка </a:t>
                </a:r>
                <a:r>
                  <a:rPr lang="en-US" i="1" dirty="0"/>
                  <a:t>E </a:t>
                </a:r>
                <a:r>
                  <a:rPr lang="ru-RU" dirty="0"/>
                  <a:t>имеет координаты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0, 0). Плоскость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задается уравнением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 –</a:t>
                </a:r>
                <a:r>
                  <a:rPr lang="en-US" i="1" dirty="0"/>
                  <a:t>x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i="1" dirty="0"/>
                  <a:t>–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 = 0</a:t>
                </a:r>
                <a:r>
                  <a:rPr lang="en-US" dirty="0"/>
                  <a:t>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14688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550" r="-1000" b="-9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24536" cy="317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11.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расстояние от точки  </a:t>
            </a:r>
            <a:r>
              <a:rPr lang="en-US" i="1" dirty="0">
                <a:cs typeface="Times New Roman" pitchFamily="18" charset="0"/>
              </a:rPr>
              <a:t>D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171306" cy="379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3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146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0, 0), </a:t>
                </a:r>
                <a:r>
                  <a:rPr lang="en-US" i="1" dirty="0"/>
                  <a:t>B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	Точка </a:t>
                </a:r>
                <a:r>
                  <a:rPr lang="en-US" i="1" dirty="0"/>
                  <a:t>D </a:t>
                </a:r>
                <a:r>
                  <a:rPr lang="ru-RU" dirty="0"/>
                  <a:t>имеет координаты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ru-RU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2</a:t>
                </a:r>
                <a:r>
                  <a:rPr lang="ru-RU" dirty="0"/>
                  <a:t>, 0). Плоскость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задается уравнением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 –</a:t>
                </a:r>
                <a:r>
                  <a:rPr lang="en-US" i="1" dirty="0"/>
                  <a:t>x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i="1" dirty="0"/>
                  <a:t>–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 = 0</a:t>
                </a:r>
                <a:r>
                  <a:rPr lang="en-US" dirty="0"/>
                  <a:t>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14688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550" r="-1000" b="-9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30491"/>
            <a:ext cx="5112568" cy="32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68687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В параллелепипеде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= 1.</a:t>
            </a:r>
            <a:r>
              <a:rPr lang="en-US" i="1" dirty="0"/>
              <a:t> </a:t>
            </a:r>
            <a:r>
              <a:rPr lang="ru-RU" dirty="0"/>
              <a:t>Найдите расстояние между прямыми </a:t>
            </a:r>
            <a:r>
              <a:rPr lang="en-US" i="1" dirty="0"/>
              <a:t>AB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112568" cy="23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II. </a:t>
            </a:r>
            <a:r>
              <a:rPr lang="ru-RU" sz="2800" dirty="0">
                <a:solidFill>
                  <a:srgbClr val="FF0000"/>
                </a:solidFill>
              </a:rPr>
              <a:t>Расстояние между двумя скрещивающимися прямыми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5587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Приведём пример нахождения расстояния между двумя скрещивающимися прямыми.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5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772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A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BDC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Точка </a:t>
                </a:r>
                <a:r>
                  <a:rPr lang="en-US" i="1" dirty="0"/>
                  <a:t>A </a:t>
                </a:r>
                <a:r>
                  <a:rPr lang="ru-RU" dirty="0"/>
                  <a:t>имеет координаты </a:t>
                </a:r>
                <a:r>
                  <a:rPr lang="en-US" dirty="0"/>
                  <a:t>(0, 2, 0). </a:t>
                </a:r>
                <a:r>
                  <a:rPr lang="ru-RU" dirty="0"/>
                  <a:t>Плоскость </a:t>
                </a:r>
                <a:r>
                  <a:rPr lang="en-US" i="1" dirty="0"/>
                  <a:t>BDC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задаётся уравнением 2</a:t>
                </a:r>
                <a:r>
                  <a:rPr lang="en-US" i="1" dirty="0"/>
                  <a:t>x – </a:t>
                </a:r>
                <a:r>
                  <a:rPr lang="ru-RU" dirty="0"/>
                  <a:t>3</a:t>
                </a:r>
                <a:r>
                  <a:rPr lang="en-US" i="1" dirty="0"/>
                  <a:t>y – </a:t>
                </a:r>
                <a:r>
                  <a:rPr lang="ru-RU" dirty="0"/>
                  <a:t>6</a:t>
                </a:r>
                <a:r>
                  <a:rPr lang="en-US" i="1" dirty="0"/>
                  <a:t>z = </a:t>
                </a:r>
                <a:r>
                  <a:rPr lang="en-US" dirty="0"/>
                  <a:t>0.</a:t>
                </a:r>
                <a:r>
                  <a:rPr lang="en-US" i="1" dirty="0"/>
                  <a:t> </a:t>
                </a:r>
                <a:r>
                  <a:rPr lang="ru-RU" dirty="0"/>
                  <a:t>Это расстояние равно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b="0" i="1" smtClean="0">
                                  <a:latin typeface="Cambria Math"/>
                                </a:rPr>
                                <m:t>4+9+36</m:t>
                              </m:r>
                            </m:e>
                          </m:rad>
                        </m:den>
                      </m:f>
                      <m:r>
                        <a:rPr lang="ru-RU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772601"/>
              </a:xfrm>
              <a:prstGeom prst="rect">
                <a:avLst/>
              </a:prstGeom>
              <a:blipFill>
                <a:blip r:embed="rId3"/>
                <a:stretch>
                  <a:fillRect l="-1000" t="-274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573315" cy="24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98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расстояние между прямыми </a:t>
            </a:r>
            <a:r>
              <a:rPr lang="en-US" i="1" dirty="0">
                <a:cs typeface="Times New Roman" pitchFamily="18" charset="0"/>
              </a:rPr>
              <a:t>AD</a:t>
            </a:r>
            <a:r>
              <a:rPr lang="ru-RU" baseline="-30000" dirty="0">
                <a:cs typeface="Times New Roman" pitchFamily="18" charset="0"/>
              </a:rPr>
              <a:t>1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442A2-82EA-4ECF-9B8D-47794A77878C}"/>
              </a:ext>
            </a:extLst>
          </p:cNvPr>
          <p:cNvSpPr txBox="1"/>
          <p:nvPr/>
        </p:nvSpPr>
        <p:spPr>
          <a:xfrm>
            <a:off x="2699792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B4112-016A-4AA2-8D80-FA56D387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43535"/>
            <a:ext cx="4672949" cy="28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984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984565"/>
              </a:xfrm>
              <a:prstGeom prst="rect">
                <a:avLst/>
              </a:prstGeom>
              <a:blipFill>
                <a:blip r:embed="rId2"/>
                <a:stretch>
                  <a:fillRect l="-1000" t="-4938" r="-333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1BF38-3BCC-4CF8-B416-5AE569E2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38" y="1556792"/>
            <a:ext cx="5544324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5938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I. </a:t>
            </a:r>
            <a:r>
              <a:rPr lang="ru-RU" sz="2800" dirty="0">
                <a:solidFill>
                  <a:srgbClr val="FF3300"/>
                </a:solidFill>
              </a:rPr>
              <a:t>Расстояние от точки до плоскости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Напомним, что расстоянием от точки до плоскости называется длина перпендикуляра, опущенного из данной точки на данную плоскость.</a:t>
            </a:r>
            <a:endParaRPr lang="en-US" dirty="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22" name="Text Box 34"/>
              <p:cNvSpPr txBox="1">
                <a:spLocks noChangeArrowheads="1"/>
              </p:cNvSpPr>
              <p:nvPr/>
            </p:nvSpPr>
            <p:spPr bwMode="auto">
              <a:xfrm>
                <a:off x="0" y="1524000"/>
                <a:ext cx="565212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Выведем формулу для нахождения расстояния от точки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z</a:t>
                </a:r>
                <a:r>
                  <a:rPr lang="en-US" baseline="-25000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плоскости</a:t>
                </a:r>
                <a:r>
                  <a:rPr lang="en-US" dirty="0"/>
                  <a:t> </a:t>
                </a:r>
                <a:r>
                  <a:rPr lang="en-US" dirty="0">
                    <a:cs typeface="Times New Roman" pitchFamily="18" charset="0"/>
                  </a:rPr>
                  <a:t>α</a:t>
                </a:r>
                <a:r>
                  <a:rPr lang="ru-RU" dirty="0"/>
                  <a:t>, заданной уравнением </a:t>
                </a:r>
              </a:p>
              <a:p>
                <a:pPr algn="ctr"/>
                <a:r>
                  <a:rPr lang="en-US" i="1" dirty="0"/>
                  <a:t>ax + by + </a:t>
                </a:r>
                <a:r>
                  <a:rPr lang="en-US" i="1" dirty="0" err="1"/>
                  <a:t>cz</a:t>
                </a:r>
                <a:r>
                  <a:rPr lang="en-US" i="1" dirty="0"/>
                  <a:t> + d = </a:t>
                </a:r>
                <a:r>
                  <a:rPr lang="en-US" dirty="0"/>
                  <a:t>0.</a:t>
                </a:r>
                <a:r>
                  <a:rPr lang="ru-RU" dirty="0"/>
                  <a:t> </a:t>
                </a:r>
                <a:endParaRPr lang="en-US" dirty="0"/>
              </a:p>
              <a:p>
                <a:pPr algn="just"/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, </a:t>
                </a:r>
                <a:r>
                  <a:rPr lang="en-US" i="1" dirty="0"/>
                  <a:t>z</a:t>
                </a:r>
                <a:r>
                  <a:rPr lang="en-US" dirty="0"/>
                  <a:t>) </a:t>
                </a:r>
                <a:r>
                  <a:rPr lang="ru-RU" dirty="0"/>
                  <a:t>– точка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i="1" dirty="0"/>
                  <a:t>- </a:t>
                </a:r>
                <a:r>
                  <a:rPr lang="ru-RU" dirty="0"/>
                  <a:t>вектор нормали. </a:t>
                </a:r>
                <a:endParaRPr lang="en-US" dirty="0"/>
              </a:p>
            </p:txBody>
          </p:sp>
        </mc:Choice>
        <mc:Fallback xmlns="">
          <p:sp>
            <p:nvSpPr>
              <p:cNvPr id="12322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4000"/>
                <a:ext cx="565212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618" t="-2111" r="-1618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8" name="Text Box 40"/>
              <p:cNvSpPr txBox="1">
                <a:spLocks noChangeArrowheads="1"/>
              </p:cNvSpPr>
              <p:nvPr/>
            </p:nvSpPr>
            <p:spPr bwMode="auto">
              <a:xfrm>
                <a:off x="0" y="4800600"/>
                <a:ext cx="9144000" cy="1783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dirty="0"/>
                  <a:t>Учитывая, что -</a:t>
                </a:r>
                <a:r>
                  <a:rPr lang="en-US" i="1" dirty="0"/>
                  <a:t>ax </a:t>
                </a:r>
                <a:r>
                  <a:rPr lang="ru-RU" i="1" dirty="0"/>
                  <a:t>-</a:t>
                </a:r>
                <a:r>
                  <a:rPr lang="en-US" i="1" dirty="0"/>
                  <a:t> by </a:t>
                </a:r>
                <a:r>
                  <a:rPr lang="ru-RU" i="1" dirty="0"/>
                  <a:t>-</a:t>
                </a:r>
                <a:r>
                  <a:rPr lang="en-US" i="1" dirty="0"/>
                  <a:t> </a:t>
                </a:r>
                <a:r>
                  <a:rPr lang="en-US" i="1" dirty="0" err="1"/>
                  <a:t>cz</a:t>
                </a:r>
                <a:r>
                  <a:rPr lang="en-US" i="1" dirty="0"/>
                  <a:t> </a:t>
                </a:r>
                <a:r>
                  <a:rPr lang="ru-RU" i="1" dirty="0"/>
                  <a:t>=</a:t>
                </a:r>
                <a:r>
                  <a:rPr lang="en-US" i="1" dirty="0"/>
                  <a:t> d</a:t>
                </a:r>
                <a:r>
                  <a:rPr lang="ru-RU" dirty="0"/>
                  <a:t>,</a:t>
                </a:r>
                <a:r>
                  <a:rPr lang="ru-RU" i="1" dirty="0"/>
                  <a:t> </a:t>
                </a:r>
                <a:r>
                  <a:rPr lang="ru-RU" dirty="0"/>
                  <a:t>и то, что искомое расстояние </a:t>
                </a:r>
                <a:r>
                  <a:rPr lang="en-US" i="1" dirty="0"/>
                  <a:t>h </a:t>
                </a:r>
                <a:r>
                  <a:rPr lang="ru-RU" dirty="0"/>
                  <a:t>равно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φ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получаем формулу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h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|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𝑏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r>
                            <a:rPr lang="ru-RU" i="1">
                              <a:latin typeface="Cambria Math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28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00600"/>
                <a:ext cx="9144000" cy="1783565"/>
              </a:xfrm>
              <a:prstGeom prst="rect">
                <a:avLst/>
              </a:prstGeom>
              <a:blipFill rotWithShape="1">
                <a:blip r:embed="rId4"/>
                <a:stretch>
                  <a:fillRect l="-1000" t="-2740" r="-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5400"/>
            <a:ext cx="32273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0892" y="3790950"/>
                <a:ext cx="7862217" cy="1074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φ</m:t>
                          </m:r>
                          <m:r>
                            <a:rPr lang="ru-RU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|∙|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ru-RU" i="1">
                                  <a:latin typeface="Cambria Math"/>
                                </a:rPr>
                                <m:t>∙|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2" y="3790950"/>
                <a:ext cx="7862217" cy="10746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312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точка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ru-RU" dirty="0">
                <a:cs typeface="Times New Roman" pitchFamily="18" charset="0"/>
              </a:rPr>
              <a:t>– середина ребра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Найдите </a:t>
            </a:r>
            <a:r>
              <a:rPr lang="ru-RU" dirty="0"/>
              <a:t>расстояние между прямыми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CE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6E96F-0B36-4F2F-84E1-0587F228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44824"/>
            <a:ext cx="4248472" cy="39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985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до плоскостью </a:t>
                </a:r>
                <a:r>
                  <a:rPr lang="en-US" i="1" dirty="0"/>
                  <a:t>ACE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985078"/>
              </a:xfrm>
              <a:prstGeom prst="rect">
                <a:avLst/>
              </a:prstGeom>
              <a:blipFill>
                <a:blip r:embed="rId2"/>
                <a:stretch>
                  <a:fillRect l="-1000" t="-4938" r="-333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8827C-A3F1-441A-BE2A-CFBBF8D9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448" y="1628800"/>
            <a:ext cx="4245104" cy="39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четырёхугольной пирамиде </a:t>
            </a:r>
            <a:r>
              <a:rPr lang="en-US" i="1" dirty="0"/>
              <a:t>SABCD</a:t>
            </a:r>
            <a:r>
              <a:rPr lang="en-US" dirty="0"/>
              <a:t> </a:t>
            </a:r>
            <a:r>
              <a:rPr lang="ru-RU" dirty="0"/>
              <a:t>стороны основания и высота равны 2. Н</a:t>
            </a:r>
            <a:r>
              <a:rPr lang="ru-RU" dirty="0">
                <a:cs typeface="Times New Roman" pitchFamily="18" charset="0"/>
              </a:rPr>
              <a:t>айдите расстояние между прямыми </a:t>
            </a:r>
            <a:r>
              <a:rPr lang="en-US" i="1" dirty="0">
                <a:cs typeface="Times New Roman" pitchFamily="18" charset="0"/>
              </a:rPr>
              <a:t>AD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SB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61A52-866A-4D7B-8E21-DF3284B9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51379"/>
            <a:ext cx="4562275" cy="38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12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53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SBC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53943"/>
              </a:xfrm>
              <a:prstGeom prst="rect">
                <a:avLst/>
              </a:prstGeom>
              <a:blipFill>
                <a:blip r:embed="rId2"/>
                <a:stretch>
                  <a:fillRect l="-1000" t="-4624" r="-1000" b="-4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56691-52CF-4307-AF3A-C53FB810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56978"/>
            <a:ext cx="3986211" cy="35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расстояние между прямыми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SD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A2443-FA4A-455C-B4FD-35E2D116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32856"/>
            <a:ext cx="4152083" cy="33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45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SDE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2,5</m:t>
                    </m:r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00" t="-5882" r="-1000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6B01A-8CD4-4C8B-ADA6-B63D17E7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02" y="1290339"/>
            <a:ext cx="4810796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расстояние между прямыми </a:t>
            </a:r>
            <a:r>
              <a:rPr lang="en-US" i="1" dirty="0">
                <a:cs typeface="Times New Roman" pitchFamily="18" charset="0"/>
              </a:rPr>
              <a:t>CF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SD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FDADB-3B12-450B-8962-45E153CE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32856"/>
            <a:ext cx="490606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983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SDE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983218"/>
              </a:xfrm>
              <a:prstGeom prst="rect">
                <a:avLst/>
              </a:prstGeom>
              <a:blipFill>
                <a:blip r:embed="rId2"/>
                <a:stretch>
                  <a:fillRect l="-1000" t="-4969" r="-1000" b="-5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6595B-9057-459E-9DD3-F9DC4DF9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352260"/>
            <a:ext cx="4658375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расстояние между прямыми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EF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1E1ED-AE87-4B75-AB15-C972E88F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2189"/>
            <a:ext cx="5887272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9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5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50737"/>
              </a:xfrm>
              <a:prstGeom prst="rect">
                <a:avLst/>
              </a:prstGeom>
              <a:blipFill>
                <a:blip r:embed="rId2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AF0EF-97CB-4C61-91F5-0725E3A3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32" y="1556792"/>
            <a:ext cx="580153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расстояние от точки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886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Упражнения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895872"/>
            <a:ext cx="4968552" cy="44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44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7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расстояние </a:t>
            </a:r>
            <a:r>
              <a:rPr lang="ru-RU" dirty="0" err="1">
                <a:cs typeface="Times New Roman" pitchFamily="18" charset="0"/>
              </a:rPr>
              <a:t>расстояние</a:t>
            </a:r>
            <a:r>
              <a:rPr lang="ru-RU" dirty="0">
                <a:cs typeface="Times New Roman" pitchFamily="18" charset="0"/>
              </a:rPr>
              <a:t> между прямыми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AD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4DDFE-7765-4829-97EE-ECE4DD5F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906324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7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50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Искомое расстояние равно расстоянию от точки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ru-RU" dirty="0"/>
                  <a:t>до плоскости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Как было найдено ранее,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50737"/>
              </a:xfrm>
              <a:prstGeom prst="rect">
                <a:avLst/>
              </a:prstGeom>
              <a:blipFill>
                <a:blip r:embed="rId2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890A16-E6E7-4133-938E-CED96D98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48" y="1233181"/>
            <a:ext cx="5753903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58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D</a:t>
                </a:r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BDA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x + 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– 1= 0.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15866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60" r="-1000" b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57111"/>
            <a:ext cx="4896544" cy="41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расстояние от точки </a:t>
            </a:r>
            <a:r>
              <a:rPr lang="en-US" i="1" dirty="0">
                <a:cs typeface="Times New Roman" pitchFamily="18" charset="0"/>
              </a:rPr>
              <a:t>D </a:t>
            </a:r>
            <a:r>
              <a:rPr lang="ru-RU" dirty="0">
                <a:cs typeface="Times New Roman" pitchFamily="18" charset="0"/>
              </a:rPr>
              <a:t>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692750" cy="31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86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(3, 0, 0), </a:t>
                </a:r>
                <a:r>
                  <a:rPr lang="en-US" i="1" dirty="0"/>
                  <a:t>A</a:t>
                </a:r>
                <a:r>
                  <a:rPr lang="en-US" dirty="0"/>
                  <a:t>(0, 2, 0), </a:t>
                </a:r>
                <a:r>
                  <a:rPr lang="en-US" i="1" dirty="0"/>
                  <a:t>B</a:t>
                </a:r>
                <a:r>
                  <a:rPr lang="en-US" dirty="0"/>
                  <a:t>(3, 2,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2,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(3, 2, 1),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(3,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D </a:t>
                </a:r>
                <a:r>
                  <a:rPr lang="ru-RU" dirty="0"/>
                  <a:t>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 </a:t>
                </a:r>
                <a:r>
                  <a:rPr lang="en-US" dirty="0"/>
                  <a:t>3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6</a:t>
                </a:r>
                <a:r>
                  <a:rPr lang="en-US" i="1" dirty="0"/>
                  <a:t>z</a:t>
                </a:r>
                <a:r>
                  <a:rPr lang="ru-RU" dirty="0"/>
                  <a:t> – 6 </a:t>
                </a:r>
                <a:r>
                  <a:rPr lang="en-US" dirty="0"/>
                  <a:t>= </a:t>
                </a:r>
                <a:r>
                  <a:rPr lang="ru-RU" dirty="0"/>
                  <a:t>0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	И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скомое расстояние равно 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8667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87" r="-1000" b="-14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6670"/>
            <a:ext cx="5590954" cy="39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расстояние от точки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до </a:t>
            </a:r>
            <a:r>
              <a:rPr lang="ru-RU" dirty="0"/>
              <a:t>плоскости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22512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2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58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Точка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BDA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x + 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– 1= 0. </a:t>
                </a:r>
                <a:r>
                  <a:rPr lang="ru-RU" dirty="0"/>
                  <a:t>Искомое расстояние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15866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60" r="-1000" b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668"/>
            <a:ext cx="4896544" cy="423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1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3821920</TotalTime>
  <Words>2067</Words>
  <Application>Microsoft Office PowerPoint</Application>
  <PresentationFormat>Экран (4:3)</PresentationFormat>
  <Paragraphs>84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Cambria Math</vt:lpstr>
      <vt:lpstr>Times New Roman</vt:lpstr>
      <vt:lpstr>Оформление по умолчанию</vt:lpstr>
      <vt:lpstr>30б. Аналитические методы нахождения расстояний в пространстве</vt:lpstr>
      <vt:lpstr>Презентация PowerPoint</vt:lpstr>
      <vt:lpstr>I. Расстояние от точки до плоскости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621</cp:revision>
  <dcterms:created xsi:type="dcterms:W3CDTF">2008-04-30T05:51:18Z</dcterms:created>
  <dcterms:modified xsi:type="dcterms:W3CDTF">2022-04-12T07:25:03Z</dcterms:modified>
</cp:coreProperties>
</file>