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1322" r:id="rId2"/>
    <p:sldId id="1521" r:id="rId3"/>
    <p:sldId id="1576" r:id="rId4"/>
    <p:sldId id="1538" r:id="rId5"/>
    <p:sldId id="1539" r:id="rId6"/>
    <p:sldId id="1540" r:id="rId7"/>
    <p:sldId id="1541" r:id="rId8"/>
    <p:sldId id="1542" r:id="rId9"/>
    <p:sldId id="1543" r:id="rId10"/>
    <p:sldId id="1544" r:id="rId11"/>
    <p:sldId id="1545" r:id="rId12"/>
    <p:sldId id="1546" r:id="rId13"/>
    <p:sldId id="1547" r:id="rId14"/>
    <p:sldId id="1548" r:id="rId15"/>
    <p:sldId id="1549" r:id="rId16"/>
    <p:sldId id="1550" r:id="rId17"/>
    <p:sldId id="1551" r:id="rId18"/>
    <p:sldId id="1552" r:id="rId19"/>
    <p:sldId id="1553" r:id="rId20"/>
    <p:sldId id="1554" r:id="rId21"/>
    <p:sldId id="1555" r:id="rId22"/>
    <p:sldId id="1556" r:id="rId23"/>
    <p:sldId id="1557" r:id="rId24"/>
    <p:sldId id="1558" r:id="rId25"/>
    <p:sldId id="1559" r:id="rId26"/>
    <p:sldId id="1560" r:id="rId27"/>
    <p:sldId id="1561" r:id="rId28"/>
    <p:sldId id="1562" r:id="rId29"/>
    <p:sldId id="1563" r:id="rId30"/>
    <p:sldId id="1564" r:id="rId31"/>
    <p:sldId id="1565" r:id="rId32"/>
    <p:sldId id="1566" r:id="rId33"/>
    <p:sldId id="1567" r:id="rId34"/>
    <p:sldId id="1568" r:id="rId35"/>
    <p:sldId id="1569" r:id="rId36"/>
    <p:sldId id="1570" r:id="rId37"/>
    <p:sldId id="1571" r:id="rId38"/>
    <p:sldId id="1572" r:id="rId39"/>
    <p:sldId id="1575" r:id="rId40"/>
    <p:sldId id="1573" r:id="rId41"/>
    <p:sldId id="1574" r:id="rId4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2" autoAdjust="0"/>
    <p:restoredTop sz="90929"/>
  </p:normalViewPr>
  <p:slideViewPr>
    <p:cSldViewPr>
      <p:cViewPr>
        <p:scale>
          <a:sx n="90" d="100"/>
          <a:sy n="90" d="100"/>
        </p:scale>
        <p:origin x="348" y="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9729431-95B4-477D-8078-625DC724D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2130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622A0-FDF4-4E53-8401-E83DDED61707}" type="slidenum">
              <a:rPr lang="ru-RU"/>
              <a:pPr/>
              <a:t>1</a:t>
            </a:fld>
            <a:endParaRPr lang="ru-R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404647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622A0-FDF4-4E53-8401-E83DDED61707}" type="slidenum">
              <a:rPr lang="ru-RU"/>
              <a:pPr/>
              <a:t>10</a:t>
            </a:fld>
            <a:endParaRPr lang="ru-R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02235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622A0-FDF4-4E53-8401-E83DDED61707}" type="slidenum">
              <a:rPr lang="ru-RU"/>
              <a:pPr/>
              <a:t>11</a:t>
            </a:fld>
            <a:endParaRPr lang="ru-R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69580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622A0-FDF4-4E53-8401-E83DDED61707}" type="slidenum">
              <a:rPr lang="ru-RU"/>
              <a:pPr/>
              <a:t>12</a:t>
            </a:fld>
            <a:endParaRPr lang="ru-R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6862494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622A0-FDF4-4E53-8401-E83DDED61707}" type="slidenum">
              <a:rPr lang="ru-RU"/>
              <a:pPr/>
              <a:t>13</a:t>
            </a:fld>
            <a:endParaRPr lang="ru-R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2554857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622A0-FDF4-4E53-8401-E83DDED61707}" type="slidenum">
              <a:rPr lang="ru-RU"/>
              <a:pPr/>
              <a:t>14</a:t>
            </a:fld>
            <a:endParaRPr lang="ru-R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588264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622A0-FDF4-4E53-8401-E83DDED61707}" type="slidenum">
              <a:rPr lang="ru-RU"/>
              <a:pPr/>
              <a:t>15</a:t>
            </a:fld>
            <a:endParaRPr lang="ru-R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820971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622A0-FDF4-4E53-8401-E83DDED61707}" type="slidenum">
              <a:rPr lang="ru-RU"/>
              <a:pPr/>
              <a:t>16</a:t>
            </a:fld>
            <a:endParaRPr lang="ru-R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8306853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622A0-FDF4-4E53-8401-E83DDED61707}" type="slidenum">
              <a:rPr lang="ru-RU"/>
              <a:pPr/>
              <a:t>17</a:t>
            </a:fld>
            <a:endParaRPr lang="ru-R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0633128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622A0-FDF4-4E53-8401-E83DDED61707}" type="slidenum">
              <a:rPr lang="ru-RU"/>
              <a:pPr/>
              <a:t>18</a:t>
            </a:fld>
            <a:endParaRPr lang="ru-R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7452940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622A0-FDF4-4E53-8401-E83DDED61707}" type="slidenum">
              <a:rPr lang="ru-RU"/>
              <a:pPr/>
              <a:t>19</a:t>
            </a:fld>
            <a:endParaRPr lang="ru-R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496380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622A0-FDF4-4E53-8401-E83DDED61707}" type="slidenum">
              <a:rPr lang="ru-RU"/>
              <a:pPr/>
              <a:t>2</a:t>
            </a:fld>
            <a:endParaRPr lang="ru-R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492779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622A0-FDF4-4E53-8401-E83DDED61707}" type="slidenum">
              <a:rPr lang="ru-RU"/>
              <a:pPr/>
              <a:t>20</a:t>
            </a:fld>
            <a:endParaRPr lang="ru-R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7425682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622A0-FDF4-4E53-8401-E83DDED61707}" type="slidenum">
              <a:rPr lang="ru-RU"/>
              <a:pPr/>
              <a:t>21</a:t>
            </a:fld>
            <a:endParaRPr lang="ru-R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6493380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622A0-FDF4-4E53-8401-E83DDED61707}" type="slidenum">
              <a:rPr lang="ru-RU"/>
              <a:pPr/>
              <a:t>22</a:t>
            </a:fld>
            <a:endParaRPr lang="ru-R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0224613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622A0-FDF4-4E53-8401-E83DDED61707}" type="slidenum">
              <a:rPr lang="ru-RU"/>
              <a:pPr/>
              <a:t>23</a:t>
            </a:fld>
            <a:endParaRPr lang="ru-R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4313588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622A0-FDF4-4E53-8401-E83DDED61707}" type="slidenum">
              <a:rPr lang="ru-RU"/>
              <a:pPr/>
              <a:t>24</a:t>
            </a:fld>
            <a:endParaRPr lang="ru-R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936113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622A0-FDF4-4E53-8401-E83DDED61707}" type="slidenum">
              <a:rPr lang="ru-RU"/>
              <a:pPr/>
              <a:t>25</a:t>
            </a:fld>
            <a:endParaRPr lang="ru-R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1464223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622A0-FDF4-4E53-8401-E83DDED61707}" type="slidenum">
              <a:rPr lang="ru-RU"/>
              <a:pPr/>
              <a:t>26</a:t>
            </a:fld>
            <a:endParaRPr lang="ru-R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769608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622A0-FDF4-4E53-8401-E83DDED61707}" type="slidenum">
              <a:rPr lang="ru-RU"/>
              <a:pPr/>
              <a:t>27</a:t>
            </a:fld>
            <a:endParaRPr lang="ru-R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9214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622A0-FDF4-4E53-8401-E83DDED61707}" type="slidenum">
              <a:rPr lang="ru-RU"/>
              <a:pPr/>
              <a:t>28</a:t>
            </a:fld>
            <a:endParaRPr lang="ru-R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1043955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622A0-FDF4-4E53-8401-E83DDED61707}" type="slidenum">
              <a:rPr lang="ru-RU"/>
              <a:pPr/>
              <a:t>29</a:t>
            </a:fld>
            <a:endParaRPr lang="ru-R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291764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622A0-FDF4-4E53-8401-E83DDED61707}" type="slidenum">
              <a:rPr lang="ru-RU"/>
              <a:pPr/>
              <a:t>3</a:t>
            </a:fld>
            <a:endParaRPr lang="ru-R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3089692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622A0-FDF4-4E53-8401-E83DDED61707}" type="slidenum">
              <a:rPr lang="ru-RU"/>
              <a:pPr/>
              <a:t>30</a:t>
            </a:fld>
            <a:endParaRPr lang="ru-R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0934036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622A0-FDF4-4E53-8401-E83DDED61707}" type="slidenum">
              <a:rPr lang="ru-RU"/>
              <a:pPr/>
              <a:t>31</a:t>
            </a:fld>
            <a:endParaRPr lang="ru-R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923867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622A0-FDF4-4E53-8401-E83DDED61707}" type="slidenum">
              <a:rPr lang="ru-RU"/>
              <a:pPr/>
              <a:t>32</a:t>
            </a:fld>
            <a:endParaRPr lang="ru-R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840660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622A0-FDF4-4E53-8401-E83DDED61707}" type="slidenum">
              <a:rPr lang="ru-RU"/>
              <a:pPr/>
              <a:t>33</a:t>
            </a:fld>
            <a:endParaRPr lang="ru-R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410496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622A0-FDF4-4E53-8401-E83DDED61707}" type="slidenum">
              <a:rPr lang="ru-RU"/>
              <a:pPr/>
              <a:t>34</a:t>
            </a:fld>
            <a:endParaRPr lang="ru-R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9203438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622A0-FDF4-4E53-8401-E83DDED61707}" type="slidenum">
              <a:rPr lang="ru-RU"/>
              <a:pPr/>
              <a:t>35</a:t>
            </a:fld>
            <a:endParaRPr lang="ru-R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7493658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622A0-FDF4-4E53-8401-E83DDED61707}" type="slidenum">
              <a:rPr lang="ru-RU"/>
              <a:pPr/>
              <a:t>36</a:t>
            </a:fld>
            <a:endParaRPr lang="ru-R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249064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622A0-FDF4-4E53-8401-E83DDED61707}" type="slidenum">
              <a:rPr lang="ru-RU"/>
              <a:pPr/>
              <a:t>37</a:t>
            </a:fld>
            <a:endParaRPr lang="ru-R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4550210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622A0-FDF4-4E53-8401-E83DDED61707}" type="slidenum">
              <a:rPr lang="ru-RU"/>
              <a:pPr/>
              <a:t>38</a:t>
            </a:fld>
            <a:endParaRPr lang="ru-R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13629428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622A0-FDF4-4E53-8401-E83DDED61707}" type="slidenum">
              <a:rPr lang="ru-RU"/>
              <a:pPr/>
              <a:t>39</a:t>
            </a:fld>
            <a:endParaRPr lang="ru-R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42334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622A0-FDF4-4E53-8401-E83DDED61707}" type="slidenum">
              <a:rPr lang="ru-RU"/>
              <a:pPr/>
              <a:t>4</a:t>
            </a:fld>
            <a:endParaRPr lang="ru-R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8127872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622A0-FDF4-4E53-8401-E83DDED61707}" type="slidenum">
              <a:rPr lang="ru-RU"/>
              <a:pPr/>
              <a:t>40</a:t>
            </a:fld>
            <a:endParaRPr lang="ru-R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29201393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622A0-FDF4-4E53-8401-E83DDED61707}" type="slidenum">
              <a:rPr lang="ru-RU"/>
              <a:pPr/>
              <a:t>41</a:t>
            </a:fld>
            <a:endParaRPr lang="ru-R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38348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622A0-FDF4-4E53-8401-E83DDED61707}" type="slidenum">
              <a:rPr lang="ru-RU"/>
              <a:pPr/>
              <a:t>5</a:t>
            </a:fld>
            <a:endParaRPr lang="ru-R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779876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622A0-FDF4-4E53-8401-E83DDED61707}" type="slidenum">
              <a:rPr lang="ru-RU"/>
              <a:pPr/>
              <a:t>6</a:t>
            </a:fld>
            <a:endParaRPr lang="ru-R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186873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622A0-FDF4-4E53-8401-E83DDED61707}" type="slidenum">
              <a:rPr lang="ru-RU"/>
              <a:pPr/>
              <a:t>7</a:t>
            </a:fld>
            <a:endParaRPr lang="ru-R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48427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622A0-FDF4-4E53-8401-E83DDED61707}" type="slidenum">
              <a:rPr lang="ru-RU"/>
              <a:pPr/>
              <a:t>8</a:t>
            </a:fld>
            <a:endParaRPr lang="ru-R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15598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622A0-FDF4-4E53-8401-E83DDED61707}" type="slidenum">
              <a:rPr lang="ru-RU"/>
              <a:pPr/>
              <a:t>9</a:t>
            </a:fld>
            <a:endParaRPr lang="ru-R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750478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80EB6-B06E-4432-9B99-5632EEFA9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646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5B642-534E-4E28-930E-D99199BF3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247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3FD8A-748F-4AFA-8D37-9022BA949C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836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A656F-B04B-4ECD-9EFE-4C0987F23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934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A52C6-41C0-4A8D-ACCA-11BB4EDD97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880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3FC7E-597B-4AE9-8494-202EEBCB90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312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20E29-FD8C-426D-B2D4-D3C805900C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942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B930F-2519-4BD6-BFDA-8966C82EB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161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F5C95-BE56-45DF-955B-08D694647E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542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6F4B0-FC98-46DB-82D4-DED436DFF9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251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9B0F4-165E-402F-AA3B-F75507187F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067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53D0BEC-E28F-4B51-9F5E-24A72EAC21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12776"/>
            <a:ext cx="9144000" cy="2376264"/>
          </a:xfrm>
        </p:spPr>
        <p:txBody>
          <a:bodyPr/>
          <a:lstStyle/>
          <a:p>
            <a:r>
              <a:rPr lang="en-US" dirty="0">
                <a:solidFill>
                  <a:srgbClr val="FF3300"/>
                </a:solidFill>
              </a:rPr>
              <a:t>30</a:t>
            </a:r>
            <a:r>
              <a:rPr lang="ru-RU" dirty="0">
                <a:solidFill>
                  <a:srgbClr val="FF3300"/>
                </a:solidFill>
              </a:rPr>
              <a:t>в</a:t>
            </a:r>
            <a:r>
              <a:rPr lang="ru-RU">
                <a:solidFill>
                  <a:srgbClr val="FF3300"/>
                </a:solidFill>
              </a:rPr>
              <a:t>. </a:t>
            </a:r>
            <a:r>
              <a:rPr lang="ru-RU" dirty="0">
                <a:solidFill>
                  <a:srgbClr val="FF3300"/>
                </a:solidFill>
              </a:rPr>
              <a:t>Пространство </a:t>
            </a:r>
            <a:r>
              <a:rPr lang="en-US" dirty="0">
                <a:solidFill>
                  <a:srgbClr val="FF3300"/>
                </a:solidFill>
              </a:rPr>
              <a:t>R</a:t>
            </a:r>
            <a:r>
              <a:rPr lang="en-US" i="1" baseline="30000" dirty="0">
                <a:solidFill>
                  <a:srgbClr val="FF3300"/>
                </a:solidFill>
              </a:rPr>
              <a:t>n</a:t>
            </a:r>
            <a:r>
              <a:rPr lang="en-US" dirty="0">
                <a:solidFill>
                  <a:srgbClr val="FF3300"/>
                </a:solidFill>
              </a:rPr>
              <a:t>.</a:t>
            </a:r>
            <a:endParaRPr lang="ru-RU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300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2292" name="Text Box 4"/>
              <p:cNvSpPr txBox="1">
                <a:spLocks noChangeArrowheads="1"/>
              </p:cNvSpPr>
              <p:nvPr/>
            </p:nvSpPr>
            <p:spPr bwMode="auto">
              <a:xfrm>
                <a:off x="-19050" y="0"/>
                <a:ext cx="9144000" cy="27953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b="1" dirty="0"/>
                  <a:t>	6.</a:t>
                </a:r>
                <a:r>
                  <a:rPr lang="ru-RU" dirty="0"/>
                  <a:t> Аналогично тому, как это делается в стереометрии, доказывается, что расстояние </a:t>
                </a:r>
                <a:r>
                  <a:rPr lang="en-US" i="1" dirty="0"/>
                  <a:t>d </a:t>
                </a:r>
                <a:r>
                  <a:rPr lang="ru-RU" dirty="0"/>
                  <a:t>от точки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dirty="0"/>
                  <a:t> до </a:t>
                </a:r>
                <a:r>
                  <a:rPr lang="en-US" dirty="0"/>
                  <a:t>(</a:t>
                </a:r>
                <a:r>
                  <a:rPr lang="en-US" i="1" dirty="0"/>
                  <a:t>n</a:t>
                </a:r>
                <a:r>
                  <a:rPr lang="en-US" dirty="0"/>
                  <a:t>-1)</a:t>
                </a:r>
                <a:r>
                  <a:rPr lang="ru-RU" dirty="0"/>
                  <a:t>-мерного</a:t>
                </a:r>
                <a:r>
                  <a:rPr lang="en-US" dirty="0"/>
                  <a:t> </a:t>
                </a:r>
                <a:r>
                  <a:rPr lang="ru-RU" dirty="0"/>
                  <a:t>пространства, задаваемого уравнением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=0,</m:t>
                      </m:r>
                    </m:oMath>
                  </m:oMathPara>
                </a14:m>
                <a:endParaRPr lang="ru-RU" dirty="0"/>
              </a:p>
              <a:p>
                <a:r>
                  <a:rPr lang="ru-RU" dirty="0"/>
                  <a:t>находится по формуле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+…+</m:t>
                              </m:r>
                              <m:sSubSup>
                                <m:sSub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229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9050" y="0"/>
                <a:ext cx="9144000" cy="2795381"/>
              </a:xfrm>
              <a:prstGeom prst="rect">
                <a:avLst/>
              </a:prstGeom>
              <a:blipFill>
                <a:blip r:embed="rId3"/>
                <a:stretch>
                  <a:fillRect l="-1067" t="-1743" r="-1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7670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292" name="Text Box 4"/>
              <p:cNvSpPr txBox="1">
                <a:spLocks noChangeArrowheads="1"/>
              </p:cNvSpPr>
              <p:nvPr/>
            </p:nvSpPr>
            <p:spPr bwMode="auto">
              <a:xfrm>
                <a:off x="-19050" y="0"/>
                <a:ext cx="9144000" cy="36579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b="1" dirty="0"/>
                  <a:t>	</a:t>
                </a:r>
                <a:r>
                  <a:rPr lang="en-US" sz="2000" b="1" dirty="0"/>
                  <a:t>7</a:t>
                </a:r>
                <a:r>
                  <a:rPr lang="ru-RU" sz="2000" b="1" dirty="0"/>
                  <a:t>. </a:t>
                </a:r>
                <a:r>
                  <a:rPr lang="ru-RU" sz="2000" dirty="0"/>
                  <a:t>Система неравенств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ru-RU" sz="2000" dirty="0"/>
              </a:p>
              <a:p>
                <a:pPr algn="just"/>
                <a:r>
                  <a:rPr lang="ru-RU" sz="2000" dirty="0"/>
                  <a:t>задаёт </a:t>
                </a:r>
                <a:r>
                  <a:rPr lang="en-US" sz="2000" i="1" dirty="0"/>
                  <a:t>n</a:t>
                </a:r>
                <a:r>
                  <a:rPr lang="ru-RU" sz="2000" dirty="0"/>
                  <a:t>–мерный прямоугольный параллелепипед. В частности, система неравенств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0≤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≤1,</m:t>
                              </m:r>
                            </m:e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0≤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≤1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000" dirty="0"/>
              </a:p>
              <a:p>
                <a:r>
                  <a:rPr lang="ru-RU" sz="2000" dirty="0"/>
                  <a:t>задаёт единичный </a:t>
                </a:r>
                <a:r>
                  <a:rPr lang="en-US" sz="2000" i="1" dirty="0"/>
                  <a:t>n</a:t>
                </a:r>
                <a:r>
                  <a:rPr lang="ru-RU" sz="2000" dirty="0"/>
                  <a:t>–мерный куб. На рисунке изображён четырёхмерный куб. 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Его вершины имеют координаты (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ru-RU" sz="20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…, </a:t>
                </a:r>
                <a:r>
                  <a:rPr lang="en-US" sz="20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en-US" sz="2000" i="1" baseline="-2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), где числа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ru-RU" sz="20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…, </a:t>
                </a:r>
                <a:r>
                  <a:rPr lang="en-US" sz="20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en-US" sz="2000" i="1" baseline="-2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равны 0 или 1, </a:t>
                </a:r>
                <a:endParaRPr lang="ru-RU" sz="2000" dirty="0"/>
              </a:p>
            </p:txBody>
          </p:sp>
        </mc:Choice>
        <mc:Fallback xmlns="">
          <p:sp>
            <p:nvSpPr>
              <p:cNvPr id="1229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9050" y="0"/>
                <a:ext cx="9144000" cy="3657924"/>
              </a:xfrm>
              <a:prstGeom prst="rect">
                <a:avLst/>
              </a:prstGeom>
              <a:blipFill>
                <a:blip r:embed="rId3"/>
                <a:stretch>
                  <a:fillRect l="-733" r="-667" b="-2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CB3FF6-C106-349C-AEF6-C885AD977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808" y="3634184"/>
            <a:ext cx="3456384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14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2292" name="Text Box 4"/>
              <p:cNvSpPr txBox="1">
                <a:spLocks noChangeArrowheads="1"/>
              </p:cNvSpPr>
              <p:nvPr/>
            </p:nvSpPr>
            <p:spPr bwMode="auto">
              <a:xfrm>
                <a:off x="-19050" y="0"/>
                <a:ext cx="9144000" cy="38772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b="1" dirty="0"/>
                  <a:t>	</a:t>
                </a:r>
                <a:r>
                  <a:rPr lang="ru-RU" sz="2000" b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8.</a:t>
                </a:r>
                <a:r>
                  <a:rPr lang="ru-RU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Ф</a:t>
                </a:r>
                <a:r>
                  <a:rPr lang="ru-RU" sz="2000" dirty="0"/>
                  <a:t>игура в (</a:t>
                </a:r>
                <a:r>
                  <a:rPr lang="en-US" sz="2000" i="1" dirty="0"/>
                  <a:t>n</a:t>
                </a:r>
                <a:r>
                  <a:rPr lang="ru-RU" sz="2000" i="1" dirty="0"/>
                  <a:t>+</a:t>
                </a:r>
                <a:r>
                  <a:rPr lang="ru-RU" sz="2000" dirty="0"/>
                  <a:t>1)-мерном пространстве, образованная всеми точками, координаты которых неотрицательны и удовлетворяют уравнению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sz="2000" dirty="0"/>
                  <a:t> (</a:t>
                </a:r>
                <a:r>
                  <a:rPr lang="en-US" sz="2000" i="1" dirty="0"/>
                  <a:t>a</a:t>
                </a:r>
                <a:r>
                  <a:rPr lang="ru-RU" sz="2000" i="1" dirty="0"/>
                  <a:t> &gt; </a:t>
                </a:r>
                <a:r>
                  <a:rPr lang="ru-RU" sz="2000" dirty="0"/>
                  <a:t>0),</a:t>
                </a:r>
              </a:p>
              <a:p>
                <a:r>
                  <a:rPr lang="ru-RU" sz="2000" dirty="0"/>
                  <a:t>задаёт </a:t>
                </a:r>
                <a:r>
                  <a:rPr lang="en-US" sz="2000" i="1" dirty="0"/>
                  <a:t>n</a:t>
                </a:r>
                <a:r>
                  <a:rPr lang="ru-RU" sz="2000" i="1" dirty="0"/>
                  <a:t>-</a:t>
                </a:r>
                <a:r>
                  <a:rPr lang="ru-RU" sz="2000" dirty="0"/>
                  <a:t>мерный тетраэдр, рёбра которого равны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ru-RU" sz="2000" dirty="0"/>
                  <a:t>. </a:t>
                </a:r>
              </a:p>
              <a:p>
                <a:pPr algn="just"/>
                <a:r>
                  <a:rPr lang="ru-RU" sz="2000" dirty="0"/>
                  <a:t>	Его вершинами являются точки, все координаты которых, за исключением одной, равны 0, т. е. точки </a:t>
                </a:r>
                <a:r>
                  <a:rPr lang="en-US" sz="2000" i="1" dirty="0"/>
                  <a:t>A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(</a:t>
                </a:r>
                <a:r>
                  <a:rPr lang="en-US" sz="2000" i="1" dirty="0"/>
                  <a:t>a</a:t>
                </a:r>
                <a:r>
                  <a:rPr lang="ru-RU" sz="2000" dirty="0"/>
                  <a:t>, 0, … , 0), … , </a:t>
                </a:r>
                <a:r>
                  <a:rPr lang="en-US" sz="2000" i="1" dirty="0"/>
                  <a:t>A</a:t>
                </a:r>
                <a:r>
                  <a:rPr lang="en-US" sz="2000" i="1" baseline="-25000" dirty="0"/>
                  <a:t>n</a:t>
                </a:r>
                <a:r>
                  <a:rPr lang="ru-RU" sz="2000" i="1" baseline="-25000" dirty="0"/>
                  <a:t>+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(0, … , 0, </a:t>
                </a:r>
                <a:r>
                  <a:rPr lang="en-US" sz="2000" i="1" dirty="0"/>
                  <a:t>a</a:t>
                </a:r>
                <a:r>
                  <a:rPr lang="ru-RU" sz="2000" dirty="0"/>
                  <a:t>); рёбра (1-мерные грани) состоят из его точек, все координаты которых, за исключением двух фиксированных координат, равны 0; </a:t>
                </a:r>
                <a:r>
                  <a:rPr lang="en-US" sz="2000" i="1" dirty="0"/>
                  <a:t>k</a:t>
                </a:r>
                <a:r>
                  <a:rPr lang="ru-RU" sz="2000" dirty="0"/>
                  <a:t>-мерные грани состоят из его точек, все координаты которых, за исключением </a:t>
                </a:r>
                <a:r>
                  <a:rPr lang="en-US" sz="2000" i="1" dirty="0"/>
                  <a:t>k</a:t>
                </a:r>
                <a:r>
                  <a:rPr lang="ru-RU" sz="2000" i="1" dirty="0"/>
                  <a:t> + </a:t>
                </a:r>
                <a:r>
                  <a:rPr lang="ru-RU" sz="2000" dirty="0"/>
                  <a:t>1 фиксированных координат, равны 0. </a:t>
                </a:r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	</a:t>
                </a:r>
              </a:p>
              <a:p>
                <a:pPr algn="just"/>
                <a:r>
                  <a:rPr lang="ru-RU" sz="2000" dirty="0">
                    <a:ea typeface="Times New Roman" panose="02020603050405020304" pitchFamily="18" charset="0"/>
                  </a:rPr>
                  <a:t>	</a:t>
                </a:r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На рисунке изображён четырёхмерный тетраэдр в пятимерном пространстве.</a:t>
                </a:r>
                <a:endParaRPr lang="ru-RU" sz="2000" dirty="0"/>
              </a:p>
            </p:txBody>
          </p:sp>
        </mc:Choice>
        <mc:Fallback>
          <p:sp>
            <p:nvSpPr>
              <p:cNvPr id="1229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9050" y="0"/>
                <a:ext cx="9144000" cy="3877215"/>
              </a:xfrm>
              <a:prstGeom prst="rect">
                <a:avLst/>
              </a:prstGeom>
              <a:blipFill>
                <a:blip r:embed="rId3"/>
                <a:stretch>
                  <a:fillRect l="-733" r="-667" b="-188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487978-736C-DCFD-3E9C-63AC36E3DC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32" y="3851418"/>
            <a:ext cx="3172268" cy="297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478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292" name="Text Box 4"/>
              <p:cNvSpPr txBox="1">
                <a:spLocks noChangeArrowheads="1"/>
              </p:cNvSpPr>
              <p:nvPr/>
            </p:nvSpPr>
            <p:spPr bwMode="auto">
              <a:xfrm>
                <a:off x="-19050" y="0"/>
                <a:ext cx="9144000" cy="57405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b="1" dirty="0"/>
                  <a:t>	</a:t>
                </a:r>
                <a:r>
                  <a:rPr lang="ru-RU" dirty="0"/>
                  <a:t>Рассмотрим обобщение понятий векторного и смешанного произведений векторов на случай пространства </a:t>
                </a:r>
                <a:r>
                  <a:rPr lang="en-US" dirty="0"/>
                  <a:t>R</a:t>
                </a:r>
                <a:r>
                  <a:rPr lang="en-US" i="1" baseline="30000" dirty="0"/>
                  <a:t>n</a:t>
                </a:r>
                <a:r>
                  <a:rPr lang="ru-RU" dirty="0"/>
                  <a:t>. Для этого воспользуемся понятием определителя </a:t>
                </a:r>
                <a:r>
                  <a:rPr lang="en-US" i="1" dirty="0"/>
                  <a:t>n</a:t>
                </a:r>
                <a:r>
                  <a:rPr lang="ru-RU" dirty="0"/>
                  <a:t>-го порядка, которое определяется индуктивным образом. Определители второго и третьего порядков были определены ранее.</a:t>
                </a:r>
              </a:p>
              <a:p>
                <a:pPr algn="just"/>
                <a:r>
                  <a:rPr lang="ru-RU" dirty="0"/>
                  <a:t>	Определителем </a:t>
                </a:r>
                <a:r>
                  <a:rPr lang="en-US" i="1" dirty="0"/>
                  <a:t>n</a:t>
                </a:r>
                <a:r>
                  <a:rPr lang="ru-RU" dirty="0"/>
                  <a:t>-го порядка, соответствующим матрице</a:t>
                </a: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𝑛𝑛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ru-RU" dirty="0"/>
                  <a:t>,</a:t>
                </a:r>
              </a:p>
              <a:p>
                <a:pPr algn="just"/>
                <a:r>
                  <a:rPr lang="ru-RU" dirty="0"/>
                  <a:t>состоящей из </a:t>
                </a:r>
                <a:r>
                  <a:rPr lang="en-US" i="1" dirty="0"/>
                  <a:t>n</a:t>
                </a:r>
                <a:r>
                  <a:rPr lang="ru-RU" baseline="30000" dirty="0"/>
                  <a:t>2</a:t>
                </a:r>
                <a:r>
                  <a:rPr lang="ru-RU" baseline="-25000" dirty="0"/>
                  <a:t> </a:t>
                </a:r>
                <a:r>
                  <a:rPr lang="ru-RU" dirty="0"/>
                  <a:t>элементов, называется алгебраическая сумма</a:t>
                </a: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𝑛𝑛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+…+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(−1)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ru-RU" dirty="0"/>
                  <a:t>,</a:t>
                </a:r>
              </a:p>
              <a:p>
                <a:pPr algn="just"/>
                <a:r>
                  <a:rPr lang="ru-RU" dirty="0"/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dirty="0"/>
                  <a:t> (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ru-RU" dirty="0"/>
                  <a:t>) – определитель (</a:t>
                </a:r>
                <a:r>
                  <a:rPr lang="en-US" i="1" dirty="0"/>
                  <a:t>n</a:t>
                </a:r>
                <a:r>
                  <a:rPr lang="ru-RU" dirty="0"/>
                  <a:t>-1)-го порядка, соответствующий матрице, получающейся из исходной матрицы вычёркиванием первой строки и </a:t>
                </a:r>
                <a:r>
                  <a:rPr lang="en-US" i="1" dirty="0" err="1"/>
                  <a:t>i</a:t>
                </a:r>
                <a:r>
                  <a:rPr lang="ru-RU" dirty="0"/>
                  <a:t>-го столбца.</a:t>
                </a:r>
              </a:p>
            </p:txBody>
          </p:sp>
        </mc:Choice>
        <mc:Fallback xmlns="">
          <p:sp>
            <p:nvSpPr>
              <p:cNvPr id="1229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9050" y="0"/>
                <a:ext cx="9144000" cy="5740546"/>
              </a:xfrm>
              <a:prstGeom prst="rect">
                <a:avLst/>
              </a:prstGeom>
              <a:blipFill>
                <a:blip r:embed="rId3"/>
                <a:stretch>
                  <a:fillRect l="-1067" t="-849" r="-1000" b="-148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0860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292" name="Text Box 4"/>
              <p:cNvSpPr txBox="1">
                <a:spLocks noChangeArrowheads="1"/>
              </p:cNvSpPr>
              <p:nvPr/>
            </p:nvSpPr>
            <p:spPr bwMode="auto">
              <a:xfrm>
                <a:off x="-19050" y="0"/>
                <a:ext cx="9144000" cy="61713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ru-RU" b="1" dirty="0"/>
                  <a:t>	</a:t>
                </a:r>
                <a:r>
                  <a:rPr lang="ru-RU" sz="18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Для набора векторов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ru-RU" sz="18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11</m:t>
                            </m:r>
                          </m:sub>
                        </m:s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 … , </m:t>
                        </m:r>
                        <m:sSub>
                          <m:sSub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… , </m:t>
                    </m:r>
                    <m:acc>
                      <m:accPr>
                        <m:chr m:val="⃗"/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−11</m:t>
                            </m:r>
                          </m:sub>
                        </m:s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 … , </m:t>
                        </m:r>
                        <m:sSub>
                          <m:sSub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ru-RU" sz="1800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ru-RU" sz="18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определим векторное произведение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×… ×</m:t>
                    </m:r>
                    <m:acc>
                      <m:accPr>
                        <m:chr m:val="⃗"/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</m:e>
                    </m:acc>
                  </m:oMath>
                </a14:m>
                <a:r>
                  <a:rPr lang="ru-RU" sz="18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положив</a:t>
                </a:r>
              </a:p>
              <a:p>
                <a:pPr 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×… ×</m:t>
                    </m:r>
                    <m:acc>
                      <m:accPr>
                        <m:chr m:val="⃗"/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</m:e>
                    </m:acc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ru-RU" sz="1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ru-RU" sz="1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  <m:sub>
                                            <m:r>
                                              <a:rPr lang="ru-RU" sz="1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ru-RU" sz="1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ru-RU" sz="1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…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…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ru-RU" sz="1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ru-RU" sz="1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  <m:sub>
                                            <m:r>
                                              <a:rPr lang="ru-RU" sz="1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ru-RU" sz="1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ru-RU" sz="1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ru-RU" sz="1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−11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ru-RU" sz="18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ru-RU" sz="18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Можно доказать, что для линейно независимых векторов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11</m:t>
                            </m:r>
                          </m:sub>
                        </m:s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 … , </m:t>
                        </m:r>
                        <m:sSub>
                          <m:sSub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… , </m:t>
                    </m:r>
                    <m:acc>
                      <m:accPr>
                        <m:chr m:val="⃗"/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</m:e>
                    </m:acc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−11</m:t>
                        </m:r>
                      </m:sub>
                    </m:sSub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… , </m:t>
                    </m:r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sz="18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×… ×</m:t>
                    </m:r>
                    <m:acc>
                      <m:accPr>
                        <m:chr m:val="⃗"/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</m:e>
                    </m:acc>
                  </m:oMath>
                </a14:m>
                <a:r>
                  <a:rPr lang="ru-RU" sz="18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перпендикулярен векторам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… , </m:t>
                    </m:r>
                    <m:acc>
                      <m:accPr>
                        <m:chr m:val="⃗"/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</m:e>
                    </m:acc>
                  </m:oMath>
                </a14:m>
                <a:r>
                  <a:rPr lang="ru-RU" sz="18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а его модуль равен объёму </a:t>
                </a:r>
                <a:r>
                  <a:rPr lang="en-US" sz="1800" i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18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1800" i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sz="18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-1)-мерного параллелепипеда, построенного на этих векторах, отложенных от одной точки.</a:t>
                </a:r>
              </a:p>
              <a:p>
                <a:pPr 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ru-RU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ru-RU" sz="1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ru-RU" sz="18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ru-RU" sz="18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e>
                                        </m:acc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ru-RU" sz="1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ru-RU" sz="1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11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ru-RU" sz="1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…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ru-RU" sz="1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…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ru-RU" sz="1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ru-RU" sz="18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ru-RU" sz="18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𝑛</m:t>
                                                </m:r>
                                              </m:sub>
                                            </m:sSub>
                                          </m:e>
                                        </m:acc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ru-RU" sz="1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ru-RU" sz="1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a:rPr lang="ru-RU" sz="1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⋱</m:t>
                                  </m:r>
                                </m:e>
                                <m:e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−11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−1</m:t>
                                      </m:r>
                                      <m: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ru-RU" sz="18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ru-RU" sz="1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Объём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1)-мерного</a:t>
                </a:r>
                <a:r>
                  <a:rPr lang="ru-RU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тетраэдра, построенного на этих векторах, выражается формулой</a:t>
                </a:r>
                <a:endParaRPr lang="ru-RU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−1)!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ru-RU" sz="1800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ru-RU" sz="1800" i="1">
                                                <a:effectLst/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ru-RU" sz="1800" i="1">
                                                    <a:effectLst/>
                                                    <a:latin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ru-RU" sz="18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e>
                                        </m:acc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ru-RU" sz="1800" i="1">
                                                <a:effectLst/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ru-RU" sz="1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11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ru-RU" sz="1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…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ru-RU" sz="1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…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ru-RU" sz="1800" i="1">
                                                <a:effectLst/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ru-RU" sz="1800" i="1">
                                                    <a:effectLst/>
                                                    <a:latin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ru-RU" sz="18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𝑛</m:t>
                                                </m:r>
                                              </m:sub>
                                            </m:sSub>
                                          </m:e>
                                        </m:acc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ru-RU" sz="1800" i="1">
                                                <a:effectLst/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ru-RU" sz="1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a:rPr lang="ru-RU" sz="1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⋱</m:t>
                                  </m:r>
                                </m:e>
                                <m:e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−11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−1</m:t>
                                      </m:r>
                                      <m: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ru-RU" sz="1800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29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9050" y="0"/>
                <a:ext cx="9144000" cy="6171369"/>
              </a:xfrm>
              <a:prstGeom prst="rect">
                <a:avLst/>
              </a:prstGeom>
              <a:blipFill>
                <a:blip r:embed="rId3"/>
                <a:stretch>
                  <a:fillRect l="-600" r="-5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2365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292" name="Text Box 4"/>
              <p:cNvSpPr txBox="1">
                <a:spLocks noChangeArrowheads="1"/>
              </p:cNvSpPr>
              <p:nvPr/>
            </p:nvSpPr>
            <p:spPr bwMode="auto">
              <a:xfrm>
                <a:off x="-19050" y="0"/>
                <a:ext cx="9144000" cy="56407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b="1" dirty="0"/>
                  <a:t>	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Воспользуемся векторным произведением векторов для нахождения уравнения (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-1)-мерного пространства, проходящего через точки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… ,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), … ,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i="1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i="1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… , </a:t>
                </a:r>
                <a:r>
                  <a:rPr lang="en-US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i="1" baseline="-2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nn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), не принадлежащие одному (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-2)-мерному пространству.</a:t>
                </a:r>
                <a:endParaRPr lang="ru-RU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Рассмотрим векторы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21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… ,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i="1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i="1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), … 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i="1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… , </a:t>
                </a:r>
                <a:r>
                  <a:rPr lang="en-US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i="1" baseline="-2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nn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i="1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×… ×</m:t>
                    </m:r>
                    <m:acc>
                      <m:accPr>
                        <m:chr m:val="⃗"/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</m:e>
                    </m:acc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будет перпендикулярен этим векторам. Значит, он будет вектором нормали (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1)-мерного пространства, проходящего через данные точки. Следовательно, искомое уравнение плоскости имеет вид</a:t>
                </a:r>
                <a:endParaRPr lang="ru-RU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ru-RU" i="1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ru-RU" i="1">
                                              <a:effectLst/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ru-RU" i="1">
                                              <a:effectLst/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ru-RU" i="1">
                                              <a:effectLst/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21</m:t>
                                          </m:r>
                                        </m:sub>
                                      </m:sSub>
                                      <m:r>
                                        <a:rPr lang="ru-RU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ru-RU" i="1">
                                              <a:effectLst/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ru-RU" i="1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ru-RU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…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ru-RU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…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ru-RU" i="1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ru-RU" i="1">
                                              <a:effectLst/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sSub>
                                            <m:sSubPr>
                                              <m:ctrlPr>
                                                <a:rPr lang="ru-RU" i="1">
                                                  <a:effectLst/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ru-RU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ru-RU" i="1">
                                              <a:effectLst/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ru-RU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ru-RU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ru-RU" i="1">
                                              <a:effectLst/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ru-RU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i="1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ru-RU" i="1">
                                            <a:effectLst/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ru-RU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ru-RU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ru-RU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ru-RU" i="1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ru-RU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𝑛𝑛</m:t>
                                    </m:r>
                                  </m:sub>
                                </m:sSub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i="1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ru-RU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  <m:r>
                                      <a:rPr lang="ru-RU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=0.</m:t>
                      </m:r>
                    </m:oMath>
                  </m:oMathPara>
                </a14:m>
                <a:endParaRPr lang="ru-RU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29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9050" y="0"/>
                <a:ext cx="9144000" cy="5640711"/>
              </a:xfrm>
              <a:prstGeom prst="rect">
                <a:avLst/>
              </a:prstGeom>
              <a:blipFill>
                <a:blip r:embed="rId3"/>
                <a:stretch>
                  <a:fillRect l="-1067" t="-432" r="-1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997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292" name="Text Box 4"/>
              <p:cNvSpPr txBox="1">
                <a:spLocks noChangeArrowheads="1"/>
              </p:cNvSpPr>
              <p:nvPr/>
            </p:nvSpPr>
            <p:spPr bwMode="auto">
              <a:xfrm>
                <a:off x="-19050" y="0"/>
                <a:ext cx="9144000" cy="63219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indent="44958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b="1" dirty="0"/>
                  <a:t>	</a:t>
                </a:r>
                <a:r>
                  <a:rPr lang="ru-RU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Для набора векторов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11</m:t>
                            </m:r>
                          </m:sub>
                        </m:sSub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 … , </m:t>
                        </m:r>
                        <m:sSub>
                          <m:sSubPr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… , </m:t>
                    </m:r>
                    <m:acc>
                      <m:accPr>
                        <m:chr m:val="⃗"/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acc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−11</m:t>
                        </m:r>
                      </m:sub>
                    </m:sSub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… , </m:t>
                    </m:r>
                    <m:sSub>
                      <m:sSub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определим смешанное произведение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… </m:t>
                    </m:r>
                    <m:acc>
                      <m:accPr>
                        <m:chr m:val="⃗"/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acc>
                  </m:oMath>
                </a14:m>
                <a:r>
                  <a:rPr lang="ru-RU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положив</a:t>
                </a:r>
                <a:endParaRPr lang="ru-RU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…</m:t>
                    </m:r>
                    <m:acc>
                      <m:accPr>
                        <m:chr m:val="⃗"/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acc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ru-RU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ru-RU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𝑛𝑛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ru-RU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indent="44958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Геометрическим смыслом модуля смешанного произведения векторов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… , </m:t>
                    </m:r>
                    <m:acc>
                      <m:accPr>
                        <m:chr m:val="⃗"/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acc>
                  </m:oMath>
                </a14:m>
                <a:r>
                  <a:rPr lang="ru-RU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является объём </a:t>
                </a:r>
                <a:r>
                  <a:rPr lang="en-US" sz="2000" i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-мерного</a:t>
                </a:r>
                <a:r>
                  <a:rPr lang="ru-RU" sz="2000" i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параллелепипеда, построенного на этих векторах, отложенных от одной точки.</a:t>
                </a:r>
                <a:endParaRPr lang="ru-RU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11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  <m: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⋱</m:t>
                                  </m:r>
                                </m:e>
                                <m:e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𝑛𝑛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ru-RU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44958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Объём </a:t>
                </a:r>
                <a:r>
                  <a:rPr lang="en-US" sz="2000" i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 n</a:t>
                </a:r>
                <a:r>
                  <a:rPr lang="ru-RU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-мерного</a:t>
                </a:r>
                <a:r>
                  <a:rPr lang="ru-RU" sz="2000" i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тетраэдра </a:t>
                </a:r>
                <a:r>
                  <a:rPr lang="en-US" sz="2000" i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000" baseline="-25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ru-RU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r>
                  <a:rPr lang="en-US" sz="2000" i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000" i="1" baseline="-25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для которого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01</m:t>
                        </m:r>
                      </m:sub>
                    </m:sSub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…, </m:t>
                    </m:r>
                    <m:sSub>
                      <m:sSub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… 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…, </m:t>
                    </m:r>
                    <m:sSub>
                      <m:sSub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𝑛𝑛</m:t>
                        </m:r>
                      </m:sub>
                    </m:sSub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выражается формулой</a:t>
                </a:r>
                <a:endParaRPr lang="ru-RU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!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11</m:t>
                                      </m:r>
                                    </m:sub>
                                  </m:sSub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01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…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  <m: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  <m: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…</m:t>
                                  </m:r>
                                </m:e>
                                <m:e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…</m:t>
                                  </m:r>
                                </m:e>
                                <m:e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…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01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…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𝑛𝑛</m:t>
                                      </m:r>
                                    </m:sub>
                                  </m:sSub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  <m: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.</a:t>
                </a:r>
                <a:endParaRPr lang="ru-RU" sz="2000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29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9050" y="0"/>
                <a:ext cx="9144000" cy="6321923"/>
              </a:xfrm>
              <a:prstGeom prst="rect">
                <a:avLst/>
              </a:prstGeom>
              <a:blipFill>
                <a:blip r:embed="rId3"/>
                <a:stretch>
                  <a:fillRect l="-733" r="-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0370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-19050" y="692696"/>
            <a:ext cx="9144000" cy="9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/>
              <a:t>	</a:t>
            </a:r>
            <a:r>
              <a:rPr lang="ru-RU" dirty="0"/>
              <a:t> Напишите параметрические уравнения координатных прямых.</a:t>
            </a:r>
            <a:endParaRPr lang="ru-RU" sz="20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076876BC-22AB-C7FD-1946-730D8A3B4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0" y="-15668"/>
            <a:ext cx="9144000" cy="483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FF0000"/>
                </a:solidFill>
              </a:rPr>
              <a:t>Упражнение 1</a:t>
            </a:r>
            <a:endParaRPr lang="ru-RU" sz="2000" dirty="0">
              <a:solidFill>
                <a:srgbClr val="FF000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4">
                <a:extLst>
                  <a:ext uri="{FF2B5EF4-FFF2-40B4-BE49-F238E27FC236}">
                    <a16:creationId xmlns:a16="http://schemas.microsoft.com/office/drawing/2014/main" id="{AE362FFB-8FB5-93BA-B2A0-6914C099FC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9050" y="2780928"/>
                <a:ext cx="9144000" cy="20068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indent="44958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b="1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 Ответ: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=0,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…</m:t>
                            </m:r>
                          </m:e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=0,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…,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=0,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…</m:t>
                            </m:r>
                          </m:e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=0,</m:t>
                            </m:r>
                          </m:e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dirty="0">
                    <a:solidFill>
                      <a:srgbClr val="FF0000"/>
                    </a:solidFill>
                  </a:rPr>
                  <a:t> </a:t>
                </a:r>
                <a:endParaRPr lang="ru-RU" sz="2000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 Box 4">
                <a:extLst>
                  <a:ext uri="{FF2B5EF4-FFF2-40B4-BE49-F238E27FC236}">
                    <a16:creationId xmlns:a16="http://schemas.microsoft.com/office/drawing/2014/main" id="{AE362FFB-8FB5-93BA-B2A0-6914C099F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9050" y="2780928"/>
                <a:ext cx="9144000" cy="20068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487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-19050" y="692696"/>
            <a:ext cx="9144000" cy="1332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/>
              <a:t>	</a:t>
            </a:r>
            <a:r>
              <a:rPr lang="ru-RU" dirty="0"/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Напишите параметрические уравнения прямой, проходящей через начало координат и перпендикулярной (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–1)-мерному пространству, задаваемому уравнением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… +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i="1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1.</a:t>
            </a:r>
            <a:endParaRPr lang="ru-RU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076876BC-22AB-C7FD-1946-730D8A3B4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0" y="-15668"/>
            <a:ext cx="9144000" cy="483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FF0000"/>
                </a:solidFill>
              </a:rPr>
              <a:t>Упражнение 2</a:t>
            </a:r>
            <a:endParaRPr lang="ru-RU" sz="2000" dirty="0">
              <a:solidFill>
                <a:srgbClr val="FF000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4">
                <a:extLst>
                  <a:ext uri="{FF2B5EF4-FFF2-40B4-BE49-F238E27FC236}">
                    <a16:creationId xmlns:a16="http://schemas.microsoft.com/office/drawing/2014/main" id="{AE362FFB-8FB5-93BA-B2A0-6914C099FC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9050" y="3645024"/>
                <a:ext cx="9144000" cy="20068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indent="44958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b="1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 Ответ: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…</m:t>
                            </m:r>
                          </m:e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dirty="0"/>
                  <a:t> </a:t>
                </a:r>
                <a:r>
                  <a:rPr lang="ru-RU" dirty="0">
                    <a:solidFill>
                      <a:srgbClr val="FF0000"/>
                    </a:solidFill>
                  </a:rPr>
                  <a:t> </a:t>
                </a:r>
                <a:endParaRPr lang="ru-RU" sz="2000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 Box 4">
                <a:extLst>
                  <a:ext uri="{FF2B5EF4-FFF2-40B4-BE49-F238E27FC236}">
                    <a16:creationId xmlns:a16="http://schemas.microsoft.com/office/drawing/2014/main" id="{AE362FFB-8FB5-93BA-B2A0-6914C099F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9050" y="3645024"/>
                <a:ext cx="9144000" cy="20068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98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292" name="Text Box 4"/>
              <p:cNvSpPr txBox="1">
                <a:spLocks noChangeArrowheads="1"/>
              </p:cNvSpPr>
              <p:nvPr/>
            </p:nvSpPr>
            <p:spPr bwMode="auto">
              <a:xfrm>
                <a:off x="-19050" y="692696"/>
                <a:ext cx="9144000" cy="26175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1000"/>
                  </a:spcAft>
                </a:pPr>
                <a:r>
                  <a:rPr lang="ru-RU" b="1" dirty="0"/>
                  <a:t>	</a:t>
                </a:r>
                <a:r>
                  <a:rPr lang="ru-RU" dirty="0"/>
                  <a:t>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Напишите уравнение (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–1)-мерного пространства, проходящего через точку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(1, …, 1) и перпендикулярного прямой, задаваемой параметрическими уравнениями</a:t>
                </a:r>
                <a:endParaRPr lang="ru-RU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eqArr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e>
                      </m:d>
                    </m:oMath>
                  </m:oMathPara>
                </a14:m>
                <a:endParaRPr lang="ru-RU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29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9050" y="692696"/>
                <a:ext cx="9144000" cy="2617511"/>
              </a:xfrm>
              <a:prstGeom prst="rect">
                <a:avLst/>
              </a:prstGeom>
              <a:blipFill>
                <a:blip r:embed="rId3"/>
                <a:stretch>
                  <a:fillRect l="-1067" t="-1865" r="-1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Box 4">
            <a:extLst>
              <a:ext uri="{FF2B5EF4-FFF2-40B4-BE49-F238E27FC236}">
                <a16:creationId xmlns:a16="http://schemas.microsoft.com/office/drawing/2014/main" id="{076876BC-22AB-C7FD-1946-730D8A3B4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0" y="-15668"/>
            <a:ext cx="9144000" cy="483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FF0000"/>
                </a:solidFill>
              </a:rPr>
              <a:t>Упражнение 3</a:t>
            </a:r>
            <a:endParaRPr lang="ru-RU" sz="2000" dirty="0">
              <a:solidFill>
                <a:srgbClr val="FF000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AE362FFB-8FB5-93BA-B2A0-6914C099F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0" y="4149080"/>
            <a:ext cx="9144000" cy="483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FF0000"/>
                </a:solidFill>
              </a:rPr>
              <a:t>	</a:t>
            </a:r>
            <a:r>
              <a:rPr lang="ru-RU" dirty="0">
                <a:solidFill>
                  <a:srgbClr val="FF0000"/>
                </a:solidFill>
              </a:rPr>
              <a:t> Ответ: </a:t>
            </a:r>
            <a:r>
              <a:rPr lang="en-US" i="1" dirty="0"/>
              <a:t>x</a:t>
            </a:r>
            <a:r>
              <a:rPr lang="ru-RU" baseline="-25000" dirty="0"/>
              <a:t>1</a:t>
            </a:r>
            <a:r>
              <a:rPr lang="ru-RU" dirty="0"/>
              <a:t> + … + </a:t>
            </a:r>
            <a:r>
              <a:rPr lang="en-US" i="1" dirty="0" err="1"/>
              <a:t>x</a:t>
            </a:r>
            <a:r>
              <a:rPr lang="en-US" i="1" baseline="-25000" dirty="0" err="1"/>
              <a:t>n</a:t>
            </a:r>
            <a:r>
              <a:rPr lang="ru-RU" dirty="0"/>
              <a:t> = </a:t>
            </a:r>
            <a:r>
              <a:rPr lang="en-US" i="1" dirty="0"/>
              <a:t>n</a:t>
            </a:r>
            <a:r>
              <a:rPr lang="ru-RU" dirty="0"/>
              <a:t>.</a:t>
            </a:r>
            <a:r>
              <a:rPr lang="ru-RU" dirty="0">
                <a:solidFill>
                  <a:srgbClr val="FF0000"/>
                </a:solidFill>
              </a:rPr>
              <a:t> </a:t>
            </a:r>
            <a:endParaRPr lang="ru-RU" sz="2000" dirty="0">
              <a:solidFill>
                <a:srgbClr val="FF000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70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-19050" y="0"/>
            <a:ext cx="9144000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111760" indent="450215" algn="just"/>
            <a:r>
              <a:rPr lang="ru-RU" dirty="0">
                <a:solidFill>
                  <a:srgbClr val="FF3300"/>
                </a:solidFill>
              </a:rPr>
              <a:t>	</a:t>
            </a:r>
            <a:r>
              <a:rPr lang="ru-RU" dirty="0">
                <a:effectLst/>
                <a:latin typeface="+mj-lt"/>
                <a:ea typeface="Times New Roman" panose="02020603050405020304" pitchFamily="18" charset="0"/>
              </a:rPr>
              <a:t>Многомерные пространства возникают естественным образом в различных задачах математики, физики и многих других наук. </a:t>
            </a:r>
          </a:p>
          <a:p>
            <a:pPr marR="111760" indent="450215" algn="just"/>
            <a:r>
              <a:rPr lang="ru-RU" dirty="0">
                <a:latin typeface="+mj-lt"/>
                <a:ea typeface="Times New Roman" panose="02020603050405020304" pitchFamily="18" charset="0"/>
              </a:rPr>
              <a:t>	</a:t>
            </a:r>
            <a:r>
              <a:rPr lang="ru-RU" dirty="0">
                <a:effectLst/>
                <a:latin typeface="+mj-lt"/>
                <a:ea typeface="Times New Roman" panose="02020603050405020304" pitchFamily="18" charset="0"/>
              </a:rPr>
              <a:t>Современная геометрия изучает многомерные пространства и свойства фигур, расположенных в этих пространствах.</a:t>
            </a:r>
          </a:p>
          <a:p>
            <a:pPr marR="111760" indent="450215" algn="just"/>
            <a:r>
              <a:rPr lang="ru-RU" dirty="0">
                <a:effectLst/>
                <a:latin typeface="+mj-lt"/>
                <a:ea typeface="Times New Roman" panose="02020603050405020304" pitchFamily="18" charset="0"/>
              </a:rPr>
              <a:t>	Знакомство с основными понятиями многомерной геометрии позволяет не только узнать, как устроено многомерное пространство, но и лучше понять строение обычного трёхмерного пространства, сформировать необходимые пространственные представления. </a:t>
            </a:r>
          </a:p>
          <a:p>
            <a:pPr algn="just"/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Многие формулировки определений, свойств и теорем многомерной геометрии могут быть установлены по аналогии с соответствующими формулировками планиметрии и стереометрии. Поиск таких аналогий, нахождение аналогичных формулировок, проведение доказательств по аналогии позволяет освоить один из основных методов математики – метод аналогии. </a:t>
            </a:r>
            <a:endParaRPr lang="ru-RU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19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292" name="Text Box 4"/>
              <p:cNvSpPr txBox="1">
                <a:spLocks noChangeArrowheads="1"/>
              </p:cNvSpPr>
              <p:nvPr/>
            </p:nvSpPr>
            <p:spPr bwMode="auto">
              <a:xfrm>
                <a:off x="-19050" y="692696"/>
                <a:ext cx="9144000" cy="27701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indent="449580" algn="just">
                  <a:lnSpc>
                    <a:spcPct val="107000"/>
                  </a:lnSpc>
                  <a:spcAft>
                    <a:spcPts val="1000"/>
                  </a:spcAft>
                </a:pPr>
                <a:r>
                  <a:rPr lang="ru-RU" b="1" dirty="0"/>
                  <a:t>	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Найдите косинусы углов между прямой, задаваемой параметрическими уравнениями</a:t>
                </a:r>
                <a:endParaRPr lang="ru-RU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и координатными прямыми.</a:t>
                </a:r>
                <a:endParaRPr lang="ru-RU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29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9050" y="692696"/>
                <a:ext cx="9144000" cy="2770117"/>
              </a:xfrm>
              <a:prstGeom prst="rect">
                <a:avLst/>
              </a:prstGeom>
              <a:blipFill>
                <a:blip r:embed="rId3"/>
                <a:stretch>
                  <a:fillRect l="-1067" t="-1762" r="-1000" b="-418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Box 4">
            <a:extLst>
              <a:ext uri="{FF2B5EF4-FFF2-40B4-BE49-F238E27FC236}">
                <a16:creationId xmlns:a16="http://schemas.microsoft.com/office/drawing/2014/main" id="{076876BC-22AB-C7FD-1946-730D8A3B4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0" y="-15668"/>
            <a:ext cx="9144000" cy="483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FF0000"/>
                </a:solidFill>
              </a:rPr>
              <a:t>Упражнение 4</a:t>
            </a:r>
            <a:endParaRPr lang="ru-RU" sz="2000" dirty="0">
              <a:solidFill>
                <a:srgbClr val="FF000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4">
                <a:extLst>
                  <a:ext uri="{FF2B5EF4-FFF2-40B4-BE49-F238E27FC236}">
                    <a16:creationId xmlns:a16="http://schemas.microsoft.com/office/drawing/2014/main" id="{AE362FFB-8FB5-93BA-B2A0-6914C099FC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9050" y="4149080"/>
                <a:ext cx="9144000" cy="7510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indent="44958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b="1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 Ответ: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ru-RU" dirty="0"/>
                  <a:t>.</a:t>
                </a:r>
                <a:r>
                  <a:rPr lang="ru-RU" dirty="0">
                    <a:solidFill>
                      <a:srgbClr val="FF0000"/>
                    </a:solidFill>
                  </a:rPr>
                  <a:t> </a:t>
                </a:r>
                <a:endParaRPr lang="ru-RU" sz="2000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 Box 4">
                <a:extLst>
                  <a:ext uri="{FF2B5EF4-FFF2-40B4-BE49-F238E27FC236}">
                    <a16:creationId xmlns:a16="http://schemas.microsoft.com/office/drawing/2014/main" id="{AE362FFB-8FB5-93BA-B2A0-6914C099F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9050" y="4149080"/>
                <a:ext cx="9144000" cy="751039"/>
              </a:xfrm>
              <a:prstGeom prst="rect">
                <a:avLst/>
              </a:prstGeom>
              <a:blipFill>
                <a:blip r:embed="rId4"/>
                <a:stretch>
                  <a:fillRect b="-162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367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-19050" y="692696"/>
            <a:ext cx="9144000" cy="856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1000"/>
              </a:spcAft>
            </a:pPr>
            <a:r>
              <a:rPr lang="ru-RU" b="1" dirty="0"/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Найдите косинус угла между плоскостями, заданными уравнениями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… +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i="1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1 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0.</a:t>
            </a:r>
            <a:endParaRPr lang="ru-RU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076876BC-22AB-C7FD-1946-730D8A3B4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0" y="-15668"/>
            <a:ext cx="9144000" cy="483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FF0000"/>
                </a:solidFill>
              </a:rPr>
              <a:t>Упражнение 5</a:t>
            </a:r>
            <a:endParaRPr lang="ru-RU" sz="2000" dirty="0">
              <a:solidFill>
                <a:srgbClr val="FF000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4">
                <a:extLst>
                  <a:ext uri="{FF2B5EF4-FFF2-40B4-BE49-F238E27FC236}">
                    <a16:creationId xmlns:a16="http://schemas.microsoft.com/office/drawing/2014/main" id="{AE362FFB-8FB5-93BA-B2A0-6914C099FC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9050" y="4149080"/>
                <a:ext cx="9144000" cy="7510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indent="44958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b="1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 Ответ: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ru-RU" dirty="0"/>
                  <a:t>.</a:t>
                </a:r>
                <a:r>
                  <a:rPr lang="ru-RU" dirty="0">
                    <a:solidFill>
                      <a:srgbClr val="FF0000"/>
                    </a:solidFill>
                  </a:rPr>
                  <a:t> </a:t>
                </a:r>
                <a:endParaRPr lang="ru-RU" sz="2000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 Box 4">
                <a:extLst>
                  <a:ext uri="{FF2B5EF4-FFF2-40B4-BE49-F238E27FC236}">
                    <a16:creationId xmlns:a16="http://schemas.microsoft.com/office/drawing/2014/main" id="{AE362FFB-8FB5-93BA-B2A0-6914C099F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9050" y="4149080"/>
                <a:ext cx="9144000" cy="751039"/>
              </a:xfrm>
              <a:prstGeom prst="rect">
                <a:avLst/>
              </a:prstGeom>
              <a:blipFill>
                <a:blip r:embed="rId3"/>
                <a:stretch>
                  <a:fillRect b="-162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154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-19050" y="692696"/>
            <a:ext cx="9144000" cy="856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1000"/>
              </a:spcAft>
            </a:pPr>
            <a:r>
              <a:rPr lang="ru-RU" b="1" dirty="0"/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Найдите расстояние от точки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(0, … , 0) до (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-1)-мерного пространства, задаваемого уравнением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… +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i="1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1.</a:t>
            </a:r>
            <a:endParaRPr lang="ru-RU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076876BC-22AB-C7FD-1946-730D8A3B4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0" y="-15668"/>
            <a:ext cx="9144000" cy="483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FF0000"/>
                </a:solidFill>
              </a:rPr>
              <a:t>Упражнение 6</a:t>
            </a:r>
            <a:endParaRPr lang="ru-RU" sz="2000" dirty="0">
              <a:solidFill>
                <a:srgbClr val="FF000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4">
                <a:extLst>
                  <a:ext uri="{FF2B5EF4-FFF2-40B4-BE49-F238E27FC236}">
                    <a16:creationId xmlns:a16="http://schemas.microsoft.com/office/drawing/2014/main" id="{AE362FFB-8FB5-93BA-B2A0-6914C099FC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9050" y="4149080"/>
                <a:ext cx="9144000" cy="7510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indent="44958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b="1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 Ответ: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ru-RU" dirty="0"/>
                  <a:t>.</a:t>
                </a:r>
                <a:r>
                  <a:rPr lang="ru-RU" dirty="0">
                    <a:solidFill>
                      <a:srgbClr val="FF0000"/>
                    </a:solidFill>
                  </a:rPr>
                  <a:t> </a:t>
                </a:r>
                <a:endParaRPr lang="ru-RU" sz="2000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 Box 4">
                <a:extLst>
                  <a:ext uri="{FF2B5EF4-FFF2-40B4-BE49-F238E27FC236}">
                    <a16:creationId xmlns:a16="http://schemas.microsoft.com/office/drawing/2014/main" id="{AE362FFB-8FB5-93BA-B2A0-6914C099F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9050" y="4149080"/>
                <a:ext cx="9144000" cy="751039"/>
              </a:xfrm>
              <a:prstGeom prst="rect">
                <a:avLst/>
              </a:prstGeom>
              <a:blipFill>
                <a:blip r:embed="rId3"/>
                <a:stretch>
                  <a:fillRect b="-162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134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-19050" y="692696"/>
            <a:ext cx="9144000" cy="856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1000"/>
              </a:spcAft>
            </a:pPr>
            <a:r>
              <a:rPr lang="ru-RU" b="1" dirty="0"/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Сколько: а) вершин; б) рёбер; в) двумерных граней; г) трёхмерных граней имеет четырёхмерный тетраэдр?</a:t>
            </a:r>
            <a:endParaRPr lang="ru-RU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076876BC-22AB-C7FD-1946-730D8A3B4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0" y="-15668"/>
            <a:ext cx="9144000" cy="483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FF0000"/>
                </a:solidFill>
              </a:rPr>
              <a:t>Упражнение 7</a:t>
            </a:r>
            <a:endParaRPr lang="ru-RU" sz="2000" dirty="0">
              <a:solidFill>
                <a:srgbClr val="FF000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AE362FFB-8FB5-93BA-B2A0-6914C099F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0" y="5188721"/>
            <a:ext cx="9144000" cy="483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FF0000"/>
                </a:solidFill>
              </a:rPr>
              <a:t>	</a:t>
            </a:r>
            <a:r>
              <a:rPr lang="ru-RU" dirty="0">
                <a:solidFill>
                  <a:srgbClr val="FF0000"/>
                </a:solidFill>
              </a:rPr>
              <a:t> Ответ: </a:t>
            </a:r>
            <a:r>
              <a:rPr lang="ru-RU" dirty="0"/>
              <a:t>а) 5; б) 10; в) 10; г) 5.</a:t>
            </a:r>
            <a:r>
              <a:rPr lang="ru-RU" dirty="0">
                <a:solidFill>
                  <a:srgbClr val="FF0000"/>
                </a:solidFill>
              </a:rPr>
              <a:t> </a:t>
            </a:r>
            <a:endParaRPr lang="ru-RU" sz="2000" dirty="0">
              <a:solidFill>
                <a:srgbClr val="FF000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FA2FE3-FE95-C14B-680E-BEFDBC3E3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1659882"/>
            <a:ext cx="3172268" cy="297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74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-19050" y="692696"/>
            <a:ext cx="9144000" cy="856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1000"/>
              </a:spcAft>
            </a:pPr>
            <a:r>
              <a:rPr lang="ru-RU" b="1" dirty="0"/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Сколько: а) вершин; б) рёбер; в) двумерных граней; г) трёхмерных граней имеет четырёхмерный куб?</a:t>
            </a:r>
            <a:endParaRPr lang="ru-RU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076876BC-22AB-C7FD-1946-730D8A3B4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0" y="-15668"/>
            <a:ext cx="9144000" cy="483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FF0000"/>
                </a:solidFill>
              </a:rPr>
              <a:t>Упражнение 8</a:t>
            </a:r>
            <a:endParaRPr lang="ru-RU" sz="2000" dirty="0">
              <a:solidFill>
                <a:srgbClr val="FF000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AE362FFB-8FB5-93BA-B2A0-6914C099F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0" y="5229200"/>
            <a:ext cx="9144000" cy="483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FF0000"/>
                </a:solidFill>
              </a:rPr>
              <a:t>	</a:t>
            </a:r>
            <a:r>
              <a:rPr lang="ru-RU" dirty="0">
                <a:solidFill>
                  <a:srgbClr val="FF0000"/>
                </a:solidFill>
              </a:rPr>
              <a:t> Ответ: </a:t>
            </a:r>
            <a:r>
              <a:rPr lang="ru-RU" dirty="0"/>
              <a:t>а) 16; б) 32; в) 24; г) 8. </a:t>
            </a:r>
            <a:r>
              <a:rPr lang="ru-RU" dirty="0">
                <a:solidFill>
                  <a:srgbClr val="FF0000"/>
                </a:solidFill>
              </a:rPr>
              <a:t> </a:t>
            </a:r>
            <a:endParaRPr lang="ru-RU" sz="2000" dirty="0">
              <a:solidFill>
                <a:srgbClr val="FF000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3B256AC-7D3C-B9C0-7422-2B2CC7C6B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1847441"/>
            <a:ext cx="3456384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4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292" name="Text Box 4"/>
              <p:cNvSpPr txBox="1">
                <a:spLocks noChangeArrowheads="1"/>
              </p:cNvSpPr>
              <p:nvPr/>
            </p:nvSpPr>
            <p:spPr bwMode="auto">
              <a:xfrm>
                <a:off x="-19050" y="692696"/>
                <a:ext cx="9144000" cy="2129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indent="449580" algn="just">
                  <a:lnSpc>
                    <a:spcPct val="107000"/>
                  </a:lnSpc>
                  <a:spcAft>
                    <a:spcPts val="1000"/>
                  </a:spcAft>
                </a:pPr>
                <a:r>
                  <a:rPr lang="ru-RU" b="1" dirty="0"/>
                  <a:t>	</a:t>
                </a:r>
                <a:r>
                  <a:rPr lang="ru-RU" dirty="0">
                    <a:effectLst/>
                    <a:ea typeface="Times New Roman" panose="02020603050405020304" pitchFamily="18" charset="0"/>
                  </a:rPr>
                  <a:t>Вершина </a:t>
                </a:r>
                <a:r>
                  <a:rPr lang="en-US" i="1" dirty="0">
                    <a:effectLst/>
                    <a:ea typeface="Times New Roman" panose="02020603050405020304" pitchFamily="18" charset="0"/>
                  </a:rPr>
                  <a:t>A </a:t>
                </a:r>
                <a:r>
                  <a:rPr lang="ru-RU" dirty="0">
                    <a:effectLst/>
                    <a:ea typeface="Times New Roman" panose="02020603050405020304" pitchFamily="18" charset="0"/>
                  </a:rPr>
                  <a:t>четырёхмерного куба </a:t>
                </a:r>
                <a:r>
                  <a:rPr lang="en-US" i="1" dirty="0">
                    <a:effectLst/>
                    <a:ea typeface="Times New Roman" panose="02020603050405020304" pitchFamily="18" charset="0"/>
                  </a:rPr>
                  <a:t>ABCDEFGHA</a:t>
                </a:r>
                <a:r>
                  <a:rPr lang="ru-RU" baseline="-25000" dirty="0">
                    <a:effectLst/>
                    <a:ea typeface="Times New Roman" panose="02020603050405020304" pitchFamily="18" charset="0"/>
                  </a:rPr>
                  <a:t>1</a:t>
                </a:r>
                <a:r>
                  <a:rPr lang="en-US" i="1" dirty="0">
                    <a:effectLst/>
                    <a:ea typeface="Times New Roman" panose="02020603050405020304" pitchFamily="18" charset="0"/>
                  </a:rPr>
                  <a:t>B</a:t>
                </a:r>
                <a:r>
                  <a:rPr lang="ru-RU" baseline="-25000" dirty="0">
                    <a:effectLst/>
                    <a:ea typeface="Times New Roman" panose="02020603050405020304" pitchFamily="18" charset="0"/>
                  </a:rPr>
                  <a:t>1</a:t>
                </a:r>
                <a:r>
                  <a:rPr lang="en-US" i="1" dirty="0">
                    <a:effectLst/>
                    <a:ea typeface="Times New Roman" panose="02020603050405020304" pitchFamily="18" charset="0"/>
                  </a:rPr>
                  <a:t>C</a:t>
                </a:r>
                <a:r>
                  <a:rPr lang="ru-RU" baseline="-25000" dirty="0">
                    <a:effectLst/>
                    <a:ea typeface="Times New Roman" panose="02020603050405020304" pitchFamily="18" charset="0"/>
                  </a:rPr>
                  <a:t>1</a:t>
                </a:r>
                <a:r>
                  <a:rPr lang="en-US" i="1" dirty="0">
                    <a:effectLst/>
                    <a:ea typeface="Times New Roman" panose="02020603050405020304" pitchFamily="18" charset="0"/>
                  </a:rPr>
                  <a:t>D</a:t>
                </a:r>
                <a:r>
                  <a:rPr lang="ru-RU" baseline="-25000" dirty="0">
                    <a:effectLst/>
                    <a:ea typeface="Times New Roman" panose="02020603050405020304" pitchFamily="18" charset="0"/>
                  </a:rPr>
                  <a:t>1</a:t>
                </a:r>
                <a:r>
                  <a:rPr lang="en-US" i="1" dirty="0">
                    <a:effectLst/>
                    <a:ea typeface="Times New Roman" panose="02020603050405020304" pitchFamily="18" charset="0"/>
                  </a:rPr>
                  <a:t>E</a:t>
                </a:r>
                <a:r>
                  <a:rPr lang="ru-RU" baseline="-25000" dirty="0">
                    <a:effectLst/>
                    <a:ea typeface="Times New Roman" panose="02020603050405020304" pitchFamily="18" charset="0"/>
                  </a:rPr>
                  <a:t>1</a:t>
                </a:r>
                <a:r>
                  <a:rPr lang="en-US" i="1" dirty="0">
                    <a:effectLst/>
                    <a:ea typeface="Times New Roman" panose="02020603050405020304" pitchFamily="18" charset="0"/>
                  </a:rPr>
                  <a:t>F</a:t>
                </a:r>
                <a:r>
                  <a:rPr lang="ru-RU" baseline="-25000" dirty="0">
                    <a:effectLst/>
                    <a:ea typeface="Times New Roman" panose="02020603050405020304" pitchFamily="18" charset="0"/>
                  </a:rPr>
                  <a:t>1</a:t>
                </a:r>
                <a:r>
                  <a:rPr lang="en-US" i="1" dirty="0">
                    <a:effectLst/>
                    <a:ea typeface="Times New Roman" panose="02020603050405020304" pitchFamily="18" charset="0"/>
                  </a:rPr>
                  <a:t>G</a:t>
                </a:r>
                <a:r>
                  <a:rPr lang="ru-RU" baseline="-25000" dirty="0">
                    <a:effectLst/>
                    <a:ea typeface="Times New Roman" panose="02020603050405020304" pitchFamily="18" charset="0"/>
                  </a:rPr>
                  <a:t>1</a:t>
                </a:r>
                <a:r>
                  <a:rPr lang="en-US" i="1" dirty="0">
                    <a:effectLst/>
                    <a:ea typeface="Times New Roman" panose="02020603050405020304" pitchFamily="18" charset="0"/>
                  </a:rPr>
                  <a:t>H</a:t>
                </a:r>
                <a:r>
                  <a:rPr lang="ru-RU" baseline="-25000" dirty="0">
                    <a:effectLst/>
                    <a:ea typeface="Times New Roman" panose="02020603050405020304" pitchFamily="18" charset="0"/>
                  </a:rPr>
                  <a:t>1</a:t>
                </a:r>
                <a:r>
                  <a:rPr lang="ru-RU" i="1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ru-RU" dirty="0">
                    <a:effectLst/>
                    <a:ea typeface="Times New Roman" panose="02020603050405020304" pitchFamily="18" charset="0"/>
                  </a:rPr>
                  <a:t>находится в начале координат. Рёбра </a:t>
                </a:r>
                <a:r>
                  <a:rPr lang="en-US" i="1" dirty="0">
                    <a:effectLst/>
                    <a:ea typeface="Times New Roman" panose="02020603050405020304" pitchFamily="18" charset="0"/>
                  </a:rPr>
                  <a:t>AB</a:t>
                </a:r>
                <a:r>
                  <a:rPr lang="ru-RU" dirty="0">
                    <a:effectLst/>
                    <a:ea typeface="Times New Roman" panose="02020603050405020304" pitchFamily="18" charset="0"/>
                  </a:rPr>
                  <a:t>, </a:t>
                </a:r>
                <a:r>
                  <a:rPr lang="en-US" i="1" dirty="0">
                    <a:effectLst/>
                    <a:ea typeface="Times New Roman" panose="02020603050405020304" pitchFamily="18" charset="0"/>
                  </a:rPr>
                  <a:t>AD</a:t>
                </a:r>
                <a:r>
                  <a:rPr lang="ru-RU" dirty="0">
                    <a:effectLst/>
                    <a:ea typeface="Times New Roman" panose="02020603050405020304" pitchFamily="18" charset="0"/>
                  </a:rPr>
                  <a:t>, </a:t>
                </a:r>
                <a:r>
                  <a:rPr lang="en-US" i="1" dirty="0">
                    <a:effectLst/>
                    <a:ea typeface="Times New Roman" panose="02020603050405020304" pitchFamily="18" charset="0"/>
                  </a:rPr>
                  <a:t>AE</a:t>
                </a:r>
                <a:r>
                  <a:rPr lang="ru-RU" dirty="0">
                    <a:effectLst/>
                    <a:ea typeface="Times New Roman" panose="02020603050405020304" pitchFamily="18" charset="0"/>
                  </a:rPr>
                  <a:t>,</a:t>
                </a:r>
                <a:r>
                  <a:rPr lang="ru-RU" i="1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i="1" dirty="0">
                    <a:effectLst/>
                    <a:ea typeface="Times New Roman" panose="02020603050405020304" pitchFamily="18" charset="0"/>
                  </a:rPr>
                  <a:t>AA</a:t>
                </a:r>
                <a:r>
                  <a:rPr lang="ru-RU" baseline="-25000" dirty="0">
                    <a:effectLst/>
                    <a:ea typeface="Times New Roman" panose="02020603050405020304" pitchFamily="18" charset="0"/>
                  </a:rPr>
                  <a:t>1</a:t>
                </a:r>
                <a:r>
                  <a:rPr lang="ru-RU" dirty="0">
                    <a:effectLst/>
                    <a:ea typeface="Times New Roman" panose="02020603050405020304" pitchFamily="18" charset="0"/>
                  </a:rPr>
                  <a:t>, выходящие из этой вершины, лежат на осях координат. Найдите косинус угла между векторами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𝐴𝐺</m:t>
                        </m:r>
                      </m:e>
                    </m:acc>
                  </m:oMath>
                </a14:m>
                <a:r>
                  <a:rPr lang="ru-RU" dirty="0">
                    <a:effectLst/>
                    <a:ea typeface="Times New Roman" panose="02020603050405020304" pitchFamily="18" charset="0"/>
                  </a:rPr>
                  <a:t> и: а)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sSub>
                          <m:sSub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ru-RU" dirty="0">
                    <a:effectLst/>
                    <a:ea typeface="Times New Roman" panose="02020603050405020304" pitchFamily="18" charset="0"/>
                  </a:rPr>
                  <a:t>; б)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sSub>
                          <m:sSub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ru-RU" dirty="0">
                    <a:effectLst/>
                    <a:ea typeface="Times New Roman" panose="02020603050405020304" pitchFamily="18" charset="0"/>
                  </a:rPr>
                  <a:t>; в)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sSub>
                          <m:sSub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ru-RU" dirty="0">
                    <a:effectLst/>
                    <a:ea typeface="Times New Roman" panose="02020603050405020304" pitchFamily="18" charset="0"/>
                  </a:rPr>
                  <a:t>; г)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𝐵𝐻</m:t>
                        </m:r>
                      </m:e>
                    </m:acc>
                  </m:oMath>
                </a14:m>
                <a:r>
                  <a:rPr lang="ru-RU" dirty="0">
                    <a:effectLst/>
                    <a:ea typeface="Times New Roman" panose="02020603050405020304" pitchFamily="18" charset="0"/>
                  </a:rPr>
                  <a:t>.</a:t>
                </a:r>
                <a:endParaRPr lang="ru-RU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29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9050" y="692696"/>
                <a:ext cx="9144000" cy="2129365"/>
              </a:xfrm>
              <a:prstGeom prst="rect">
                <a:avLst/>
              </a:prstGeom>
              <a:blipFill>
                <a:blip r:embed="rId3"/>
                <a:stretch>
                  <a:fillRect l="-1067" t="-2292" r="-1000" b="-573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Box 4">
            <a:extLst>
              <a:ext uri="{FF2B5EF4-FFF2-40B4-BE49-F238E27FC236}">
                <a16:creationId xmlns:a16="http://schemas.microsoft.com/office/drawing/2014/main" id="{076876BC-22AB-C7FD-1946-730D8A3B4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0" y="-15668"/>
            <a:ext cx="9144000" cy="483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FF0000"/>
                </a:solidFill>
              </a:rPr>
              <a:t>Упражнение 9</a:t>
            </a:r>
            <a:endParaRPr lang="ru-RU" sz="2000" dirty="0">
              <a:solidFill>
                <a:srgbClr val="FF000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4">
                <a:extLst>
                  <a:ext uri="{FF2B5EF4-FFF2-40B4-BE49-F238E27FC236}">
                    <a16:creationId xmlns:a16="http://schemas.microsoft.com/office/drawing/2014/main" id="{AE362FFB-8FB5-93BA-B2A0-6914C099FC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9050" y="5812387"/>
                <a:ext cx="9144000" cy="7058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indent="44958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b="1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 Ответ: </a:t>
                </a:r>
                <a:r>
                  <a:rPr lang="ru-RU" dirty="0"/>
                  <a:t>а), в) 0; б)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dirty="0"/>
                  <a:t>; г)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dirty="0"/>
                  <a:t>. </a:t>
                </a:r>
                <a:r>
                  <a:rPr lang="ru-RU" dirty="0">
                    <a:solidFill>
                      <a:srgbClr val="FF0000"/>
                    </a:solidFill>
                  </a:rPr>
                  <a:t> </a:t>
                </a:r>
                <a:endParaRPr lang="ru-RU" sz="2000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 Box 4">
                <a:extLst>
                  <a:ext uri="{FF2B5EF4-FFF2-40B4-BE49-F238E27FC236}">
                    <a16:creationId xmlns:a16="http://schemas.microsoft.com/office/drawing/2014/main" id="{AE362FFB-8FB5-93BA-B2A0-6914C099F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9050" y="5812387"/>
                <a:ext cx="9144000" cy="705834"/>
              </a:xfrm>
              <a:prstGeom prst="rect">
                <a:avLst/>
              </a:prstGeom>
              <a:blipFill>
                <a:blip r:embed="rId4"/>
                <a:stretch>
                  <a:fillRect b="-517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417E4A2-3CDE-AB9F-6940-B3A09BD21E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784" y="2708920"/>
            <a:ext cx="3456384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8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-19050" y="692696"/>
            <a:ext cx="9144000" cy="1251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1000"/>
              </a:spcAft>
            </a:pPr>
            <a:r>
              <a:rPr lang="ru-RU" b="1" dirty="0"/>
              <a:t>	</a:t>
            </a:r>
            <a:r>
              <a:rPr lang="ru-RU" dirty="0"/>
              <a:t>Какой многогранник является сечением четырёхмерного куба </a:t>
            </a:r>
            <a:r>
              <a:rPr lang="en-US" i="1" dirty="0"/>
              <a:t>ABCDEFGHA</a:t>
            </a:r>
            <a:r>
              <a:rPr lang="ru-RU" baseline="-25000" dirty="0"/>
              <a:t>1</a:t>
            </a:r>
            <a:r>
              <a:rPr lang="en-US" i="1" dirty="0"/>
              <a:t>B</a:t>
            </a:r>
            <a:r>
              <a:rPr lang="ru-RU" baseline="-25000" dirty="0"/>
              <a:t>1</a:t>
            </a:r>
            <a:r>
              <a:rPr lang="en-US" i="1" dirty="0"/>
              <a:t>C</a:t>
            </a:r>
            <a:r>
              <a:rPr lang="ru-RU" baseline="-25000" dirty="0"/>
              <a:t>1</a:t>
            </a:r>
            <a:r>
              <a:rPr lang="en-US" i="1" dirty="0"/>
              <a:t>D</a:t>
            </a:r>
            <a:r>
              <a:rPr lang="ru-RU" baseline="-25000" dirty="0"/>
              <a:t>1</a:t>
            </a:r>
            <a:r>
              <a:rPr lang="en-US" i="1" dirty="0"/>
              <a:t>E</a:t>
            </a:r>
            <a:r>
              <a:rPr lang="ru-RU" baseline="-25000" dirty="0"/>
              <a:t>1</a:t>
            </a:r>
            <a:r>
              <a:rPr lang="en-US" i="1" dirty="0"/>
              <a:t>F</a:t>
            </a:r>
            <a:r>
              <a:rPr lang="ru-RU" baseline="-25000" dirty="0"/>
              <a:t>1</a:t>
            </a:r>
            <a:r>
              <a:rPr lang="en-US" i="1" dirty="0"/>
              <a:t>G</a:t>
            </a:r>
            <a:r>
              <a:rPr lang="ru-RU" baseline="-25000" dirty="0"/>
              <a:t>1</a:t>
            </a:r>
            <a:r>
              <a:rPr lang="en-US" i="1" dirty="0"/>
              <a:t>H</a:t>
            </a:r>
            <a:r>
              <a:rPr lang="ru-RU" baseline="-25000" dirty="0"/>
              <a:t>1</a:t>
            </a:r>
            <a:r>
              <a:rPr lang="ru-RU" dirty="0"/>
              <a:t> пространством, проходящим через центр этого куба и перпендикулярным диагонали </a:t>
            </a:r>
            <a:r>
              <a:rPr lang="en-US" i="1" dirty="0"/>
              <a:t>AG</a:t>
            </a:r>
            <a:r>
              <a:rPr lang="ru-RU" baseline="-25000" dirty="0"/>
              <a:t>1</a:t>
            </a:r>
            <a:r>
              <a:rPr lang="ru-RU" dirty="0"/>
              <a:t>?</a:t>
            </a:r>
            <a:endParaRPr lang="ru-RU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076876BC-22AB-C7FD-1946-730D8A3B4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0" y="-15668"/>
            <a:ext cx="9144000" cy="483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FF0000"/>
                </a:solidFill>
              </a:rPr>
              <a:t>Упражнение 10</a:t>
            </a:r>
            <a:endParaRPr lang="ru-RU" sz="2000" dirty="0">
              <a:solidFill>
                <a:srgbClr val="FF000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AE362FFB-8FB5-93BA-B2A0-6914C099F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0" y="5301208"/>
            <a:ext cx="9144000" cy="483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FF0000"/>
                </a:solidFill>
              </a:rPr>
              <a:t>	</a:t>
            </a:r>
            <a:r>
              <a:rPr lang="ru-RU" dirty="0">
                <a:solidFill>
                  <a:srgbClr val="FF0000"/>
                </a:solidFill>
              </a:rPr>
              <a:t> Ответ: </a:t>
            </a:r>
            <a:r>
              <a:rPr lang="ru-RU" dirty="0"/>
              <a:t>Октаэдр с вершинами </a:t>
            </a:r>
            <a:r>
              <a:rPr lang="en-US" i="1" dirty="0"/>
              <a:t>C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H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E</a:t>
            </a:r>
            <a:r>
              <a:rPr lang="en-US" baseline="-25000" dirty="0"/>
              <a:t>1</a:t>
            </a:r>
            <a:r>
              <a:rPr lang="ru-RU" dirty="0"/>
              <a:t>.</a:t>
            </a:r>
            <a:r>
              <a:rPr lang="ru-RU" dirty="0">
                <a:solidFill>
                  <a:srgbClr val="FF0000"/>
                </a:solidFill>
              </a:rPr>
              <a:t> </a:t>
            </a:r>
            <a:endParaRPr lang="ru-RU" sz="2000" dirty="0">
              <a:solidFill>
                <a:srgbClr val="FF000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5AA8D78-2EBC-3D87-40C3-ED23F8483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2182766"/>
            <a:ext cx="3456384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83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-19050" y="692696"/>
            <a:ext cx="9144000" cy="1251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1000"/>
              </a:spcAft>
            </a:pPr>
            <a:r>
              <a:rPr lang="ru-RU" b="1" dirty="0"/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Какой многогранник является сечением четырёхмерного куба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ABCDEFGHA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пространством, проходящим через середины рёбер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BC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CG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CC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ru-RU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076876BC-22AB-C7FD-1946-730D8A3B4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0" y="-15668"/>
            <a:ext cx="9144000" cy="483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FF0000"/>
                </a:solidFill>
              </a:rPr>
              <a:t>Упражнение 11</a:t>
            </a:r>
            <a:endParaRPr lang="ru-RU" sz="2000" dirty="0">
              <a:solidFill>
                <a:srgbClr val="FF000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AE362FFB-8FB5-93BA-B2A0-6914C099F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0" y="5157192"/>
            <a:ext cx="9144000" cy="483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FF0000"/>
                </a:solidFill>
              </a:rPr>
              <a:t>	</a:t>
            </a:r>
            <a:r>
              <a:rPr lang="ru-RU" dirty="0">
                <a:solidFill>
                  <a:srgbClr val="FF0000"/>
                </a:solidFill>
              </a:rPr>
              <a:t> Ответ: </a:t>
            </a:r>
            <a:r>
              <a:rPr lang="ru-RU" dirty="0"/>
              <a:t>Усечённый тетраэдр.</a:t>
            </a:r>
            <a:r>
              <a:rPr lang="ru-RU" dirty="0">
                <a:solidFill>
                  <a:srgbClr val="FF0000"/>
                </a:solidFill>
              </a:rPr>
              <a:t> </a:t>
            </a:r>
            <a:endParaRPr lang="ru-RU" sz="2000" dirty="0">
              <a:solidFill>
                <a:srgbClr val="FF000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0E42456-B024-2954-9F41-437CA7F51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1943936"/>
            <a:ext cx="3456384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16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-19050" y="692696"/>
            <a:ext cx="9144000" cy="1251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1000"/>
              </a:spcAft>
            </a:pPr>
            <a:r>
              <a:rPr lang="ru-RU" b="1" dirty="0"/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Какой многогранник является сечением правильного четырёхмерного тетраэдра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ABCDE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пространством, проходящим через середины рёбер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BC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CD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ru-RU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076876BC-22AB-C7FD-1946-730D8A3B4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0" y="-15668"/>
            <a:ext cx="9144000" cy="483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FF0000"/>
                </a:solidFill>
              </a:rPr>
              <a:t>Упражнение 12</a:t>
            </a:r>
            <a:endParaRPr lang="ru-RU" sz="2000" dirty="0">
              <a:solidFill>
                <a:srgbClr val="FF000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AE362FFB-8FB5-93BA-B2A0-6914C099F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0" y="5445224"/>
            <a:ext cx="9144000" cy="483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FF0000"/>
                </a:solidFill>
              </a:rPr>
              <a:t>	</a:t>
            </a:r>
            <a:r>
              <a:rPr lang="ru-RU" dirty="0">
                <a:solidFill>
                  <a:srgbClr val="FF0000"/>
                </a:solidFill>
              </a:rPr>
              <a:t> Ответ: </a:t>
            </a:r>
            <a:r>
              <a:rPr lang="ru-RU" dirty="0"/>
              <a:t>Правильная треугольная призма. </a:t>
            </a:r>
            <a:r>
              <a:rPr lang="ru-RU" dirty="0">
                <a:solidFill>
                  <a:srgbClr val="FF0000"/>
                </a:solidFill>
              </a:rPr>
              <a:t> </a:t>
            </a:r>
            <a:endParaRPr lang="ru-RU" sz="2000" dirty="0">
              <a:solidFill>
                <a:srgbClr val="FF000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1410F5F-3CBC-A2AD-F162-FDCBAD39C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2169283"/>
            <a:ext cx="3172268" cy="297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90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-19050" y="364036"/>
            <a:ext cx="9144000" cy="460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1000"/>
              </a:spcAft>
            </a:pPr>
            <a:r>
              <a:rPr lang="ru-RU" b="1" dirty="0"/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Сколько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-мерных граней у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-мерного тетраэдра?</a:t>
            </a:r>
            <a:endParaRPr lang="ru-RU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076876BC-22AB-C7FD-1946-730D8A3B4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0" y="-15668"/>
            <a:ext cx="9144000" cy="483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FF0000"/>
                </a:solidFill>
              </a:rPr>
              <a:t>Упражнение 13</a:t>
            </a:r>
            <a:endParaRPr lang="ru-RU" sz="2000" dirty="0">
              <a:solidFill>
                <a:srgbClr val="FF000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Box 4">
                <a:extLst>
                  <a:ext uri="{FF2B5EF4-FFF2-40B4-BE49-F238E27FC236}">
                    <a16:creationId xmlns:a16="http://schemas.microsoft.com/office/drawing/2014/main" id="{AE362FFB-8FB5-93BA-B2A0-6914C099FC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9050" y="4149080"/>
                <a:ext cx="9144000" cy="18494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indent="44958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b="1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 Решение. </a:t>
                </a:r>
                <a:r>
                  <a:rPr lang="ru-RU" dirty="0"/>
                  <a:t>Для подсчёта количества </a:t>
                </a:r>
                <a:r>
                  <a:rPr lang="en-US" i="1" dirty="0"/>
                  <a:t>k</a:t>
                </a:r>
                <a:r>
                  <a:rPr lang="ru-RU" dirty="0"/>
                  <a:t>-мерных граней нужно зафиксировать </a:t>
                </a:r>
                <a:r>
                  <a:rPr lang="en-US" i="1" dirty="0"/>
                  <a:t>k</a:t>
                </a:r>
                <a:r>
                  <a:rPr lang="ru-RU" i="1" dirty="0"/>
                  <a:t> + </a:t>
                </a:r>
                <a:r>
                  <a:rPr lang="ru-RU" dirty="0"/>
                  <a:t>1</a:t>
                </a:r>
                <a:r>
                  <a:rPr lang="ru-RU" i="1" dirty="0"/>
                  <a:t> </a:t>
                </a:r>
                <a:r>
                  <a:rPr lang="ru-RU" dirty="0"/>
                  <a:t>координат. Это можно сделать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/>
                        </m:ctrlPr>
                      </m:sSubSupPr>
                      <m:e>
                        <m:r>
                          <a:rPr lang="ru-RU" i="1"/>
                          <m:t>𝐶</m:t>
                        </m:r>
                      </m:e>
                      <m:sub>
                        <m:r>
                          <a:rPr lang="ru-RU" i="1"/>
                          <m:t>𝑛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ru-RU" i="1"/>
                          <m:t>𝑘</m:t>
                        </m:r>
                        <m:r>
                          <a:rPr lang="ru-RU" i="1"/>
                          <m:t>+1</m:t>
                        </m:r>
                      </m:sup>
                    </m:sSubSup>
                  </m:oMath>
                </a14:m>
                <a:r>
                  <a:rPr lang="ru-RU" dirty="0"/>
                  <a:t> способами. Следовательно, число </a:t>
                </a:r>
                <a:r>
                  <a:rPr lang="en-US" i="1" dirty="0"/>
                  <a:t>k</a:t>
                </a:r>
                <a:r>
                  <a:rPr lang="ru-RU" dirty="0"/>
                  <a:t>-мерных граней у </a:t>
                </a:r>
                <a:r>
                  <a:rPr lang="en-US" i="1" dirty="0"/>
                  <a:t>n</a:t>
                </a:r>
                <a:r>
                  <a:rPr lang="ru-RU" dirty="0"/>
                  <a:t>-мерного тетраэдра равно</a:t>
                </a:r>
                <a:r>
                  <a:rPr lang="ru-RU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bSup>
                  </m:oMath>
                </a14:m>
                <a:r>
                  <a:rPr lang="ru-RU" dirty="0"/>
                  <a:t>.</a:t>
                </a:r>
                <a:r>
                  <a:rPr lang="ru-RU" dirty="0">
                    <a:solidFill>
                      <a:srgbClr val="FF0000"/>
                    </a:solidFill>
                  </a:rPr>
                  <a:t> </a:t>
                </a:r>
                <a:endParaRPr lang="ru-RU" sz="2000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 Box 4">
                <a:extLst>
                  <a:ext uri="{FF2B5EF4-FFF2-40B4-BE49-F238E27FC236}">
                    <a16:creationId xmlns:a16="http://schemas.microsoft.com/office/drawing/2014/main" id="{AE362FFB-8FB5-93BA-B2A0-6914C099F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9050" y="4149080"/>
                <a:ext cx="9144000" cy="1849417"/>
              </a:xfrm>
              <a:prstGeom prst="rect">
                <a:avLst/>
              </a:prstGeom>
              <a:blipFill>
                <a:blip r:embed="rId3"/>
                <a:stretch>
                  <a:fillRect l="-1067" t="-1320" r="-1000" b="-429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D3458C0-72C8-C44A-3B3B-D7B0C016B0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6816" y="922597"/>
            <a:ext cx="3172268" cy="297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87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2292" name="Text Box 4"/>
              <p:cNvSpPr txBox="1">
                <a:spLocks noChangeArrowheads="1"/>
              </p:cNvSpPr>
              <p:nvPr/>
            </p:nvSpPr>
            <p:spPr bwMode="auto">
              <a:xfrm>
                <a:off x="-19050" y="0"/>
                <a:ext cx="9144000" cy="5489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1000"/>
                  </a:spcAft>
                </a:pPr>
                <a:r>
                  <a:rPr lang="ru-RU" dirty="0">
                    <a:solidFill>
                      <a:srgbClr val="FF3300"/>
                    </a:solidFill>
                  </a:rPr>
                  <a:t>	</a:t>
                </a:r>
                <a:r>
                  <a:rPr lang="en-US" i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-мерное координатное пространство </a:t>
                </a:r>
                <a:r>
                  <a:rPr lang="en-US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i="1" baseline="30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i="1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является обобщением трёхмерного пространства.</a:t>
                </a:r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 нём имеется </a:t>
                </a:r>
                <a:r>
                  <a:rPr lang="en-US" i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взаимно перпендикулярных координатных прямых, называемых осями координат, пересекающихся в точке </a:t>
                </a:r>
                <a:r>
                  <a:rPr lang="en-US" i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 </a:t>
                </a:r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начале координат. </a:t>
                </a:r>
              </a:p>
              <a:p>
                <a:pPr indent="449580" algn="just">
                  <a:lnSpc>
                    <a:spcPct val="107000"/>
                  </a:lnSpc>
                  <a:spcAft>
                    <a:spcPts val="1000"/>
                  </a:spcAft>
                </a:pPr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Точки </a:t>
                </a:r>
                <a:r>
                  <a:rPr lang="en-US" i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 пространства </a:t>
                </a:r>
                <a:r>
                  <a:rPr lang="en-US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i="1" baseline="30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i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однозначно определяются своими координатами – упорядоченными наборами (</a:t>
                </a:r>
                <a:r>
                  <a:rPr lang="en-US" i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baseline="-25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…, </a:t>
                </a:r>
                <a:r>
                  <a:rPr lang="en-US" i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i="1" baseline="-25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действительных чисел, </a:t>
                </a:r>
              </a:p>
              <a:p>
                <a:pPr indent="449580" algn="just">
                  <a:lnSpc>
                    <a:spcPct val="107000"/>
                  </a:lnSpc>
                  <a:spcAft>
                    <a:spcPts val="1000"/>
                  </a:spcAft>
                </a:pPr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Начало координат </a:t>
                </a:r>
                <a:r>
                  <a:rPr lang="en-US" i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 </a:t>
                </a:r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имеет координаты (0, …, 0).</a:t>
                </a:r>
              </a:p>
              <a:p>
                <a:pPr algn="just">
                  <a:lnSpc>
                    <a:spcPct val="107000"/>
                  </a:lnSpc>
                  <a:spcAft>
                    <a:spcPts val="1000"/>
                  </a:spcAft>
                </a:pPr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Расстоянием между точками </a:t>
                </a:r>
                <a:r>
                  <a:rPr lang="en-US" i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i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baseline="-25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…, </a:t>
                </a:r>
                <a:r>
                  <a:rPr lang="en-US" i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i="1" baseline="-25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и </a:t>
                </a:r>
                <a:r>
                  <a:rPr lang="en-US" i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i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baseline="-25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…, </a:t>
                </a:r>
                <a:r>
                  <a:rPr lang="en-US" i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i="1" baseline="-25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называется число, обозначаемое </a:t>
                </a:r>
                <a:r>
                  <a:rPr lang="en-US" i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i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i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и выражаемое формулой</a:t>
                </a:r>
              </a:p>
              <a:p>
                <a:pPr algn="ctr">
                  <a:lnSpc>
                    <a:spcPct val="107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d>
                        <m:d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 </m:t>
                          </m:r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d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+…+</m:t>
                          </m:r>
                          <m:sSup>
                            <m:sSup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ru-RU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29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9050" y="0"/>
                <a:ext cx="9144000" cy="5489388"/>
              </a:xfrm>
              <a:prstGeom prst="rect">
                <a:avLst/>
              </a:prstGeom>
              <a:blipFill>
                <a:blip r:embed="rId3"/>
                <a:stretch>
                  <a:fillRect l="-1067" t="-889" r="-1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17906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-19050" y="467349"/>
            <a:ext cx="9144000" cy="460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1000"/>
              </a:spcAft>
            </a:pPr>
            <a:r>
              <a:rPr lang="ru-RU" b="1" dirty="0"/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Сколько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-мерных граней у единичного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-мерного куба?</a:t>
            </a:r>
            <a:endParaRPr lang="ru-RU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076876BC-22AB-C7FD-1946-730D8A3B4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0" y="-15668"/>
            <a:ext cx="9144000" cy="483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FF0000"/>
                </a:solidFill>
              </a:rPr>
              <a:t>Упражнение 14</a:t>
            </a:r>
            <a:endParaRPr lang="ru-RU" sz="2000" dirty="0">
              <a:solidFill>
                <a:srgbClr val="FF000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Box 4">
                <a:extLst>
                  <a:ext uri="{FF2B5EF4-FFF2-40B4-BE49-F238E27FC236}">
                    <a16:creationId xmlns:a16="http://schemas.microsoft.com/office/drawing/2014/main" id="{AE362FFB-8FB5-93BA-B2A0-6914C099FC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9050" y="3923733"/>
                <a:ext cx="9144000" cy="26493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indent="44958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b="1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 Решение. </a:t>
                </a:r>
                <a:r>
                  <a:rPr lang="ru-RU" dirty="0"/>
                  <a:t>Для подсчёта количества </a:t>
                </a:r>
                <a:r>
                  <a:rPr lang="en-US" i="1" dirty="0"/>
                  <a:t>k</a:t>
                </a:r>
                <a:r>
                  <a:rPr lang="ru-RU" dirty="0"/>
                  <a:t>-мерных граней нужно зафиксировать </a:t>
                </a:r>
                <a:r>
                  <a:rPr lang="en-US" i="1" dirty="0"/>
                  <a:t>k </a:t>
                </a:r>
                <a:r>
                  <a:rPr lang="ru-RU" dirty="0"/>
                  <a:t>координат. Это можно сделать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/>
                        </m:ctrlPr>
                      </m:sSubSupPr>
                      <m:e>
                        <m:r>
                          <a:rPr lang="ru-RU" i="1"/>
                          <m:t>𝐶</m:t>
                        </m:r>
                      </m:e>
                      <m:sub>
                        <m:r>
                          <a:rPr lang="ru-RU" i="1"/>
                          <m:t>𝑛</m:t>
                        </m:r>
                      </m:sub>
                      <m:sup>
                        <m:r>
                          <a:rPr lang="ru-RU" i="1"/>
                          <m:t>𝑘</m:t>
                        </m:r>
                      </m:sup>
                    </m:sSubSup>
                  </m:oMath>
                </a14:m>
                <a:r>
                  <a:rPr lang="ru-RU" dirty="0"/>
                  <a:t> способами. Каждая из оставшихся </a:t>
                </a:r>
                <a:r>
                  <a:rPr lang="en-US" i="1" dirty="0"/>
                  <a:t>n</a:t>
                </a:r>
                <a:r>
                  <a:rPr lang="ru-RU" i="1" dirty="0"/>
                  <a:t> – </a:t>
                </a:r>
                <a:r>
                  <a:rPr lang="en-US" i="1" dirty="0"/>
                  <a:t>k </a:t>
                </a:r>
                <a:r>
                  <a:rPr lang="ru-RU" dirty="0"/>
                  <a:t>координат равна 0 или 1. Число способов расстановки чисел 0, 1 в этих координатах равно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/>
                        </m:ctrlPr>
                      </m:sSupPr>
                      <m:e>
                        <m:r>
                          <a:rPr lang="ru-RU" i="1"/>
                          <m:t>2</m:t>
                        </m:r>
                      </m:e>
                      <m:sup>
                        <m:r>
                          <a:rPr lang="en-US" i="1"/>
                          <m:t>𝑛</m:t>
                        </m:r>
                        <m:r>
                          <a:rPr lang="ru-RU" i="1"/>
                          <m:t>−</m:t>
                        </m:r>
                        <m:r>
                          <a:rPr lang="en-US" i="1"/>
                          <m:t>𝑘</m:t>
                        </m:r>
                      </m:sup>
                    </m:sSup>
                  </m:oMath>
                </a14:m>
                <a:r>
                  <a:rPr lang="ru-RU" dirty="0"/>
                  <a:t>.  Следовательно, число </a:t>
                </a:r>
                <a:r>
                  <a:rPr lang="en-US" i="1" dirty="0"/>
                  <a:t>k</a:t>
                </a:r>
                <a:r>
                  <a:rPr lang="ru-RU" dirty="0"/>
                  <a:t>-мерных граней у </a:t>
                </a:r>
                <a:r>
                  <a:rPr lang="en-US" i="1" dirty="0"/>
                  <a:t>n</a:t>
                </a:r>
                <a:r>
                  <a:rPr lang="ru-RU" dirty="0"/>
                  <a:t>-мерного куба равно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/>
                        </m:ctrlPr>
                      </m:sSupPr>
                      <m:e>
                        <m:sSubSup>
                          <m:sSubSupPr>
                            <m:ctrlPr>
                              <a:rPr lang="ru-RU" i="1"/>
                            </m:ctrlPr>
                          </m:sSubSupPr>
                          <m:e>
                            <m:r>
                              <a:rPr lang="ru-RU" i="1"/>
                              <m:t>𝐶</m:t>
                            </m:r>
                          </m:e>
                          <m:sub>
                            <m:r>
                              <a:rPr lang="ru-RU" i="1"/>
                              <m:t>𝑛</m:t>
                            </m:r>
                          </m:sub>
                          <m:sup>
                            <m:r>
                              <a:rPr lang="ru-RU" i="1"/>
                              <m:t>𝑘</m:t>
                            </m:r>
                          </m:sup>
                        </m:sSubSup>
                        <m:r>
                          <a:rPr lang="ru-RU" i="1"/>
                          <m:t>2</m:t>
                        </m:r>
                      </m:e>
                      <m:sup>
                        <m:r>
                          <a:rPr lang="en-US" i="1"/>
                          <m:t>𝑛</m:t>
                        </m:r>
                        <m:r>
                          <a:rPr lang="ru-RU" i="1"/>
                          <m:t>−</m:t>
                        </m:r>
                        <m:r>
                          <a:rPr lang="en-US" i="1"/>
                          <m:t>𝑘</m:t>
                        </m:r>
                      </m:sup>
                    </m:sSup>
                  </m:oMath>
                </a14:m>
                <a:r>
                  <a:rPr lang="ru-RU" dirty="0"/>
                  <a:t>.</a:t>
                </a:r>
                <a:r>
                  <a:rPr lang="ru-RU" dirty="0">
                    <a:solidFill>
                      <a:srgbClr val="FF0000"/>
                    </a:solidFill>
                  </a:rPr>
                  <a:t> </a:t>
                </a:r>
                <a:endParaRPr lang="ru-RU" sz="2000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 Box 4">
                <a:extLst>
                  <a:ext uri="{FF2B5EF4-FFF2-40B4-BE49-F238E27FC236}">
                    <a16:creationId xmlns:a16="http://schemas.microsoft.com/office/drawing/2014/main" id="{AE362FFB-8FB5-93BA-B2A0-6914C099F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9050" y="3923733"/>
                <a:ext cx="9144000" cy="2649380"/>
              </a:xfrm>
              <a:prstGeom prst="rect">
                <a:avLst/>
              </a:prstGeom>
              <a:blipFill>
                <a:blip r:embed="rId3"/>
                <a:stretch>
                  <a:fillRect l="-1067" t="-922" r="-1000" b="-46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82091C4-E18E-B343-F986-299B615AC4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4758" y="899397"/>
            <a:ext cx="3456384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93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-19050" y="692696"/>
            <a:ext cx="9144000" cy="856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1000"/>
              </a:spcAft>
            </a:pPr>
            <a:r>
              <a:rPr lang="ru-RU" b="1" dirty="0"/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Найдите радиус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-1)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-мерной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сферы, вписанной в единичный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-мерный куб.</a:t>
            </a:r>
            <a:endParaRPr lang="ru-RU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076876BC-22AB-C7FD-1946-730D8A3B4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0" y="-15668"/>
            <a:ext cx="9144000" cy="483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FF0000"/>
                </a:solidFill>
              </a:rPr>
              <a:t>Упражнение 15</a:t>
            </a:r>
            <a:endParaRPr lang="ru-RU" sz="2000" dirty="0">
              <a:solidFill>
                <a:srgbClr val="FF000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AE362FFB-8FB5-93BA-B2A0-6914C099F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0" y="4149080"/>
            <a:ext cx="9144000" cy="483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FF0000"/>
                </a:solidFill>
              </a:rPr>
              <a:t>	</a:t>
            </a:r>
            <a:r>
              <a:rPr lang="ru-RU" dirty="0">
                <a:solidFill>
                  <a:srgbClr val="FF0000"/>
                </a:solidFill>
              </a:rPr>
              <a:t> Ответ: </a:t>
            </a:r>
            <a:r>
              <a:rPr lang="ru-RU" dirty="0"/>
              <a:t>0,5.</a:t>
            </a:r>
            <a:r>
              <a:rPr lang="ru-RU" dirty="0">
                <a:solidFill>
                  <a:srgbClr val="FF0000"/>
                </a:solidFill>
              </a:rPr>
              <a:t> </a:t>
            </a:r>
            <a:endParaRPr lang="ru-RU" sz="2000" dirty="0">
              <a:solidFill>
                <a:srgbClr val="FF000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960C7B5-E1D9-1368-AF25-3F03FE4B3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1355713"/>
            <a:ext cx="3456384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3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-19050" y="692696"/>
            <a:ext cx="9144000" cy="856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1000"/>
              </a:spcAft>
            </a:pPr>
            <a:r>
              <a:rPr lang="ru-RU" b="1" dirty="0"/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Найдите радиус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-1)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-сферы, описанной около единичного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-мерного куба.</a:t>
            </a:r>
            <a:endParaRPr lang="ru-RU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076876BC-22AB-C7FD-1946-730D8A3B4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0" y="-15668"/>
            <a:ext cx="9144000" cy="483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FF0000"/>
                </a:solidFill>
              </a:rPr>
              <a:t>Упражнение 16</a:t>
            </a:r>
            <a:endParaRPr lang="ru-RU" sz="2000" dirty="0">
              <a:solidFill>
                <a:srgbClr val="FF000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4">
                <a:extLst>
                  <a:ext uri="{FF2B5EF4-FFF2-40B4-BE49-F238E27FC236}">
                    <a16:creationId xmlns:a16="http://schemas.microsoft.com/office/drawing/2014/main" id="{AE362FFB-8FB5-93BA-B2A0-6914C099FC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9050" y="4149080"/>
                <a:ext cx="9144000" cy="7264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indent="44958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b="1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 Ответ: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/>
                  <a:t>.</a:t>
                </a:r>
                <a:r>
                  <a:rPr lang="ru-RU" dirty="0">
                    <a:solidFill>
                      <a:srgbClr val="FF0000"/>
                    </a:solidFill>
                  </a:rPr>
                  <a:t> </a:t>
                </a:r>
                <a:endParaRPr lang="ru-RU" sz="2000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 Box 4">
                <a:extLst>
                  <a:ext uri="{FF2B5EF4-FFF2-40B4-BE49-F238E27FC236}">
                    <a16:creationId xmlns:a16="http://schemas.microsoft.com/office/drawing/2014/main" id="{AE362FFB-8FB5-93BA-B2A0-6914C099F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9050" y="4149080"/>
                <a:ext cx="9144000" cy="726417"/>
              </a:xfrm>
              <a:prstGeom prst="rect">
                <a:avLst/>
              </a:prstGeom>
              <a:blipFill>
                <a:blip r:embed="rId3"/>
                <a:stretch>
                  <a:fillRect b="-75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29B0E4C-D483-D549-E29A-AF484E033C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32" y="1355713"/>
            <a:ext cx="3456384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7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-19050" y="692696"/>
            <a:ext cx="9144000" cy="1251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1000"/>
              </a:spcAft>
            </a:pPr>
            <a:r>
              <a:rPr lang="ru-RU" b="1" dirty="0"/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Найдите координаты центра (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-2)-мерной сферы, описанной около (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-1)-мерного тетраэдра, вершинами которого являются точки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(1, 0, … , 0), … ,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i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(0, … , 0, 1).</a:t>
            </a:r>
            <a:endParaRPr lang="ru-RU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076876BC-22AB-C7FD-1946-730D8A3B4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0" y="-15668"/>
            <a:ext cx="9144000" cy="483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FF0000"/>
                </a:solidFill>
              </a:rPr>
              <a:t>Упражнение 17</a:t>
            </a:r>
            <a:endParaRPr lang="ru-RU" sz="2000" dirty="0">
              <a:solidFill>
                <a:srgbClr val="FF000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Box 4">
                <a:extLst>
                  <a:ext uri="{FF2B5EF4-FFF2-40B4-BE49-F238E27FC236}">
                    <a16:creationId xmlns:a16="http://schemas.microsoft.com/office/drawing/2014/main" id="{AE362FFB-8FB5-93BA-B2A0-6914C099FC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9050" y="4149080"/>
                <a:ext cx="9144000" cy="15433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indent="44958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b="1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 Ответ. </a:t>
                </a:r>
                <a:r>
                  <a:rPr lang="ru-RU" dirty="0"/>
                  <a:t>Центром искомой (</a:t>
                </a:r>
                <a:r>
                  <a:rPr lang="en-US" i="1" dirty="0"/>
                  <a:t>n</a:t>
                </a:r>
                <a:r>
                  <a:rPr lang="ru-RU" i="1" dirty="0"/>
                  <a:t>-</a:t>
                </a:r>
                <a:r>
                  <a:rPr lang="ru-RU" dirty="0"/>
                  <a:t>2)-мерной сферы является точка </a:t>
                </a:r>
                <a:r>
                  <a:rPr lang="en-US" i="1" dirty="0"/>
                  <a:t>O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ru-RU" i="1">
                            <a:latin typeface="Cambria Math" panose="02040503050406030204" pitchFamily="18" charset="0"/>
                          </a:rPr>
                          <m:t>, …, </m:t>
                        </m:r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ru-RU" dirty="0"/>
                  <a:t>, которая одинаково удалена от всех вершин данного (</a:t>
                </a:r>
                <a:r>
                  <a:rPr lang="en-US" i="1" dirty="0"/>
                  <a:t>n</a:t>
                </a:r>
                <a:r>
                  <a:rPr lang="ru-RU" dirty="0"/>
                  <a:t>-1)-мерного тетраэдра.</a:t>
                </a:r>
                <a:r>
                  <a:rPr lang="ru-RU" dirty="0">
                    <a:solidFill>
                      <a:srgbClr val="FF0000"/>
                    </a:solidFill>
                  </a:rPr>
                  <a:t> </a:t>
                </a:r>
                <a:endParaRPr lang="ru-RU" sz="2000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 Box 4">
                <a:extLst>
                  <a:ext uri="{FF2B5EF4-FFF2-40B4-BE49-F238E27FC236}">
                    <a16:creationId xmlns:a16="http://schemas.microsoft.com/office/drawing/2014/main" id="{AE362FFB-8FB5-93BA-B2A0-6914C099F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9050" y="4149080"/>
                <a:ext cx="9144000" cy="1543371"/>
              </a:xfrm>
              <a:prstGeom prst="rect">
                <a:avLst/>
              </a:prstGeom>
              <a:blipFill>
                <a:blip r:embed="rId3"/>
                <a:stretch>
                  <a:fillRect l="-1067" t="-1581" r="-1000" b="-83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271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-19050" y="692696"/>
            <a:ext cx="9144000" cy="1251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1000"/>
              </a:spcAft>
            </a:pPr>
            <a:r>
              <a:rPr lang="ru-RU" b="1" dirty="0"/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Найдите радиус (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-2)-мерной сферы, описанной около (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-1)-мерного тетраэдра, вершинами которого являются точки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(1, 0, … , 0), … ,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i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(0, … , 0, 1).</a:t>
            </a:r>
            <a:endParaRPr lang="ru-RU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076876BC-22AB-C7FD-1946-730D8A3B4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0" y="-15668"/>
            <a:ext cx="9144000" cy="483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FF0000"/>
                </a:solidFill>
              </a:rPr>
              <a:t>Упражнение 18</a:t>
            </a:r>
            <a:endParaRPr lang="ru-RU" sz="2000" dirty="0">
              <a:solidFill>
                <a:srgbClr val="FF000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Box 4">
                <a:extLst>
                  <a:ext uri="{FF2B5EF4-FFF2-40B4-BE49-F238E27FC236}">
                    <a16:creationId xmlns:a16="http://schemas.microsoft.com/office/drawing/2014/main" id="{AE362FFB-8FB5-93BA-B2A0-6914C099FC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9050" y="4149080"/>
                <a:ext cx="9144000" cy="13813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indent="44958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b="1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 Ответ. </a:t>
                </a:r>
                <a:r>
                  <a:rPr lang="ru-RU" dirty="0"/>
                  <a:t>Радиус (</a:t>
                </a:r>
                <a:r>
                  <a:rPr lang="en-US" i="1" dirty="0"/>
                  <a:t>n</a:t>
                </a:r>
                <a:r>
                  <a:rPr lang="ru-RU" i="1" dirty="0"/>
                  <a:t>-</a:t>
                </a:r>
                <a:r>
                  <a:rPr lang="ru-RU" dirty="0"/>
                  <a:t>2)-мерной сферы равен расстоянию между точками </a:t>
                </a:r>
                <a:r>
                  <a:rPr lang="en-US" i="1" dirty="0"/>
                  <a:t>A</a:t>
                </a:r>
                <a:r>
                  <a:rPr lang="ru-RU" baseline="-25000" dirty="0"/>
                  <a:t>1</a:t>
                </a:r>
                <a:r>
                  <a:rPr lang="ru-RU" dirty="0"/>
                  <a:t>(1, 0, … , 0) и </a:t>
                </a:r>
                <a:r>
                  <a:rPr lang="en-US" i="1" dirty="0"/>
                  <a:t>O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ru-RU" i="1">
                            <a:latin typeface="Cambria Math" panose="02040503050406030204" pitchFamily="18" charset="0"/>
                          </a:rPr>
                          <m:t>, …, </m:t>
                        </m:r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ru-RU" dirty="0"/>
                  <a:t>. Он равен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rad>
                  </m:oMath>
                </a14:m>
                <a:r>
                  <a:rPr lang="ru-RU" dirty="0"/>
                  <a:t>. </a:t>
                </a:r>
                <a:r>
                  <a:rPr lang="ru-RU" dirty="0">
                    <a:solidFill>
                      <a:srgbClr val="FF0000"/>
                    </a:solidFill>
                  </a:rPr>
                  <a:t> </a:t>
                </a:r>
                <a:endParaRPr lang="ru-RU" sz="2000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 Box 4">
                <a:extLst>
                  <a:ext uri="{FF2B5EF4-FFF2-40B4-BE49-F238E27FC236}">
                    <a16:creationId xmlns:a16="http://schemas.microsoft.com/office/drawing/2014/main" id="{AE362FFB-8FB5-93BA-B2A0-6914C099F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9050" y="4149080"/>
                <a:ext cx="9144000" cy="1381340"/>
              </a:xfrm>
              <a:prstGeom prst="rect">
                <a:avLst/>
              </a:prstGeom>
              <a:blipFill>
                <a:blip r:embed="rId3"/>
                <a:stretch>
                  <a:fillRect l="-1067" t="-1770" r="-1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31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-19050" y="692696"/>
            <a:ext cx="9144000" cy="856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1000"/>
              </a:spcAft>
            </a:pPr>
            <a:r>
              <a:rPr lang="ru-RU" b="1" dirty="0"/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Найдите радиус (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-1)-мерной сферы, описанной около единичного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-мерного тетраэдра.</a:t>
            </a:r>
            <a:endParaRPr lang="ru-RU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076876BC-22AB-C7FD-1946-730D8A3B4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0" y="-15668"/>
            <a:ext cx="9144000" cy="483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FF0000"/>
                </a:solidFill>
              </a:rPr>
              <a:t>Упражнение 19</a:t>
            </a:r>
            <a:endParaRPr lang="ru-RU" sz="2000" dirty="0">
              <a:solidFill>
                <a:srgbClr val="FF000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4">
                <a:extLst>
                  <a:ext uri="{FF2B5EF4-FFF2-40B4-BE49-F238E27FC236}">
                    <a16:creationId xmlns:a16="http://schemas.microsoft.com/office/drawing/2014/main" id="{AE362FFB-8FB5-93BA-B2A0-6914C099FC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9050" y="4149080"/>
                <a:ext cx="9144000" cy="9566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indent="44958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b="1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 Ответ: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2(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+1)</m:t>
                            </m:r>
                          </m:den>
                        </m:f>
                      </m:e>
                    </m:rad>
                    <m:r>
                      <a:rPr lang="ru-RU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dirty="0"/>
                  <a:t> </a:t>
                </a:r>
                <a:r>
                  <a:rPr lang="ru-RU" dirty="0">
                    <a:solidFill>
                      <a:srgbClr val="FF0000"/>
                    </a:solidFill>
                  </a:rPr>
                  <a:t> </a:t>
                </a:r>
                <a:endParaRPr lang="ru-RU" sz="2000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 Box 4">
                <a:extLst>
                  <a:ext uri="{FF2B5EF4-FFF2-40B4-BE49-F238E27FC236}">
                    <a16:creationId xmlns:a16="http://schemas.microsoft.com/office/drawing/2014/main" id="{AE362FFB-8FB5-93BA-B2A0-6914C099F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9050" y="4149080"/>
                <a:ext cx="9144000" cy="9566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420A50F-5347-63BB-4554-25949CA9B4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6806" y="1720269"/>
            <a:ext cx="2592288" cy="242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92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-19050" y="692696"/>
            <a:ext cx="9144000" cy="1251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1000"/>
              </a:spcAft>
            </a:pPr>
            <a:r>
              <a:rPr lang="ru-RU" b="1" dirty="0"/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Найдите радиус (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-2)-мерной сферы, вписанной в (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-1)-мерный тетраэдр, вершинами которого являются точки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(1, 0, … , 0), … ,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i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(0, … , 0, 1).</a:t>
            </a:r>
            <a:endParaRPr lang="ru-RU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076876BC-22AB-C7FD-1946-730D8A3B4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0" y="-15668"/>
            <a:ext cx="9144000" cy="483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FF0000"/>
                </a:solidFill>
              </a:rPr>
              <a:t>Упражнение 20</a:t>
            </a:r>
            <a:endParaRPr lang="ru-RU" sz="2000" dirty="0">
              <a:solidFill>
                <a:srgbClr val="FF000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4">
                <a:extLst>
                  <a:ext uri="{FF2B5EF4-FFF2-40B4-BE49-F238E27FC236}">
                    <a16:creationId xmlns:a16="http://schemas.microsoft.com/office/drawing/2014/main" id="{AE362FFB-8FB5-93BA-B2A0-6914C099FC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9050" y="3480852"/>
                <a:ext cx="9144000" cy="2866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indent="44958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b="1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 Ответ: </a:t>
                </a:r>
                <a:r>
                  <a:rPr lang="ru-RU" dirty="0"/>
                  <a:t>Центром (</a:t>
                </a:r>
                <a:r>
                  <a:rPr lang="en-US" i="1" dirty="0"/>
                  <a:t>n</a:t>
                </a:r>
                <a:r>
                  <a:rPr lang="ru-RU" dirty="0"/>
                  <a:t>-3)-мерной сферы, описанной около (</a:t>
                </a:r>
                <a:r>
                  <a:rPr lang="en-US" i="1" dirty="0"/>
                  <a:t>n</a:t>
                </a:r>
                <a:r>
                  <a:rPr lang="ru-RU" dirty="0"/>
                  <a:t>-2)-мерного тетраэдра, вершинами которого являются точки </a:t>
                </a:r>
                <a:r>
                  <a:rPr lang="en-US" i="1" dirty="0"/>
                  <a:t>A</a:t>
                </a:r>
                <a:r>
                  <a:rPr lang="ru-RU" baseline="-25000" dirty="0"/>
                  <a:t>2</a:t>
                </a:r>
                <a:r>
                  <a:rPr lang="ru-RU" dirty="0"/>
                  <a:t>(0, 1, 0, … , 0), … , </a:t>
                </a:r>
                <a:r>
                  <a:rPr lang="en-US" i="1" dirty="0"/>
                  <a:t>A</a:t>
                </a:r>
                <a:r>
                  <a:rPr lang="en-US" i="1" baseline="-25000" dirty="0"/>
                  <a:t>n</a:t>
                </a:r>
                <a:r>
                  <a:rPr lang="ru-RU" dirty="0"/>
                  <a:t>(0, … , 0, 1), является точка </a:t>
                </a:r>
                <a:r>
                  <a:rPr lang="en-US" i="1" dirty="0"/>
                  <a:t>O</a:t>
                </a:r>
                <a:r>
                  <a:rPr lang="ru-RU" baseline="-25000" dirty="0"/>
                  <a:t>1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0, </m:t>
                        </m:r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  <m:r>
                          <a:rPr lang="ru-RU" i="1">
                            <a:latin typeface="Cambria Math" panose="02040503050406030204" pitchFamily="18" charset="0"/>
                          </a:rPr>
                          <m:t>, …, </m:t>
                        </m:r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</m:oMath>
                </a14:m>
                <a:r>
                  <a:rPr lang="ru-RU" dirty="0"/>
                  <a:t>. Искомый радиус (</a:t>
                </a:r>
                <a:r>
                  <a:rPr lang="en-US" i="1" dirty="0"/>
                  <a:t>n</a:t>
                </a:r>
                <a:r>
                  <a:rPr lang="ru-RU" i="1" dirty="0"/>
                  <a:t>-</a:t>
                </a:r>
                <a:r>
                  <a:rPr lang="ru-RU" dirty="0"/>
                  <a:t>2)-мерной сферы равен расстоянию между точками </a:t>
                </a:r>
                <a:r>
                  <a:rPr lang="en-US" i="1" dirty="0"/>
                  <a:t>O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ru-RU" i="1">
                            <a:latin typeface="Cambria Math" panose="02040503050406030204" pitchFamily="18" charset="0"/>
                          </a:rPr>
                          <m:t>, …, </m:t>
                        </m:r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ru-RU" i="1" dirty="0"/>
                  <a:t> </a:t>
                </a:r>
                <a:r>
                  <a:rPr lang="ru-RU" dirty="0"/>
                  <a:t>и </a:t>
                </a:r>
                <a:r>
                  <a:rPr lang="en-US" i="1" dirty="0"/>
                  <a:t>O</a:t>
                </a:r>
                <a:r>
                  <a:rPr lang="ru-RU" baseline="-25000" dirty="0"/>
                  <a:t>1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0, </m:t>
                        </m:r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  <m:r>
                          <a:rPr lang="ru-RU" i="1">
                            <a:latin typeface="Cambria Math" panose="02040503050406030204" pitchFamily="18" charset="0"/>
                          </a:rPr>
                          <m:t>, …, </m:t>
                        </m:r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</m:oMath>
                </a14:m>
                <a:r>
                  <a:rPr lang="ru-RU" dirty="0"/>
                  <a:t>. Он равен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−1)</m:t>
                            </m:r>
                          </m:den>
                        </m:f>
                      </m:e>
                    </m:rad>
                  </m:oMath>
                </a14:m>
                <a:r>
                  <a:rPr lang="ru-RU" dirty="0"/>
                  <a:t>. </a:t>
                </a:r>
                <a:r>
                  <a:rPr lang="ru-RU" dirty="0">
                    <a:solidFill>
                      <a:srgbClr val="FF0000"/>
                    </a:solidFill>
                  </a:rPr>
                  <a:t> </a:t>
                </a:r>
                <a:endParaRPr lang="ru-RU" sz="2000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 Box 4">
                <a:extLst>
                  <a:ext uri="{FF2B5EF4-FFF2-40B4-BE49-F238E27FC236}">
                    <a16:creationId xmlns:a16="http://schemas.microsoft.com/office/drawing/2014/main" id="{AE362FFB-8FB5-93BA-B2A0-6914C099F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9050" y="3480852"/>
                <a:ext cx="9144000" cy="2866426"/>
              </a:xfrm>
              <a:prstGeom prst="rect">
                <a:avLst/>
              </a:prstGeom>
              <a:blipFill>
                <a:blip r:embed="rId3"/>
                <a:stretch>
                  <a:fillRect l="-1067" t="-851" r="-1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109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-19050" y="692696"/>
            <a:ext cx="9144000" cy="856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1000"/>
              </a:spcAft>
            </a:pPr>
            <a:r>
              <a:rPr lang="ru-RU" b="1" dirty="0"/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Найдите радиус сферы, вписанной в единичный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-мерный тетраэдр.</a:t>
            </a:r>
            <a:endParaRPr lang="ru-RU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076876BC-22AB-C7FD-1946-730D8A3B4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0" y="-15668"/>
            <a:ext cx="9144000" cy="483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FF0000"/>
                </a:solidFill>
              </a:rPr>
              <a:t>Упражнение 21</a:t>
            </a:r>
            <a:endParaRPr lang="ru-RU" sz="2000" dirty="0">
              <a:solidFill>
                <a:srgbClr val="FF000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4">
                <a:extLst>
                  <a:ext uri="{FF2B5EF4-FFF2-40B4-BE49-F238E27FC236}">
                    <a16:creationId xmlns:a16="http://schemas.microsoft.com/office/drawing/2014/main" id="{AE362FFB-8FB5-93BA-B2A0-6914C099FC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9050" y="4149080"/>
                <a:ext cx="9144000" cy="9566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indent="44958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b="1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 Ответ: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+1)</m:t>
                            </m:r>
                          </m:den>
                        </m:f>
                      </m:e>
                    </m:rad>
                    <m:r>
                      <a:rPr lang="ru-RU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dirty="0"/>
                  <a:t> </a:t>
                </a:r>
                <a:r>
                  <a:rPr lang="ru-RU" dirty="0">
                    <a:solidFill>
                      <a:srgbClr val="FF0000"/>
                    </a:solidFill>
                  </a:rPr>
                  <a:t> </a:t>
                </a:r>
                <a:endParaRPr lang="ru-RU" sz="2000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 Box 4">
                <a:extLst>
                  <a:ext uri="{FF2B5EF4-FFF2-40B4-BE49-F238E27FC236}">
                    <a16:creationId xmlns:a16="http://schemas.microsoft.com/office/drawing/2014/main" id="{AE362FFB-8FB5-93BA-B2A0-6914C099F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9050" y="4149080"/>
                <a:ext cx="9144000" cy="9566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DE074D1-696A-231F-3C3E-A217C4F767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1648362"/>
            <a:ext cx="2592288" cy="242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97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-19251" y="582939"/>
            <a:ext cx="9144000" cy="856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1000"/>
              </a:spcAft>
            </a:pPr>
            <a:r>
              <a:rPr lang="ru-RU" b="1" dirty="0"/>
              <a:t>	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Найдите угол, образованный соседними (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-1)-мерными гранями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-мерного тетраэдра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076876BC-22AB-C7FD-1946-730D8A3B4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0" y="-15668"/>
            <a:ext cx="9144000" cy="483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FF0000"/>
                </a:solidFill>
              </a:rPr>
              <a:t>Упражнение 22</a:t>
            </a:r>
            <a:endParaRPr lang="ru-RU" sz="2000" dirty="0">
              <a:solidFill>
                <a:srgbClr val="FF000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4">
                <a:extLst>
                  <a:ext uri="{FF2B5EF4-FFF2-40B4-BE49-F238E27FC236}">
                    <a16:creationId xmlns:a16="http://schemas.microsoft.com/office/drawing/2014/main" id="{AE362FFB-8FB5-93BA-B2A0-6914C099FC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9050" y="3933056"/>
                <a:ext cx="9144000" cy="28570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b="1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 </a:t>
                </a:r>
                <a:r>
                  <a:rPr lang="ru-RU" sz="2000" dirty="0"/>
                  <a:t>Их общей (</a:t>
                </a:r>
                <a:r>
                  <a:rPr lang="en-US" sz="2000" i="1" dirty="0"/>
                  <a:t>n</a:t>
                </a:r>
                <a:r>
                  <a:rPr lang="ru-RU" sz="2000" dirty="0"/>
                  <a:t>-2)-мерной гранью является (</a:t>
                </a:r>
                <a:r>
                  <a:rPr lang="en-US" sz="2000" i="1" dirty="0"/>
                  <a:t>n</a:t>
                </a:r>
                <a:r>
                  <a:rPr lang="ru-RU" sz="2000" i="1" dirty="0"/>
                  <a:t>-</a:t>
                </a:r>
                <a:r>
                  <a:rPr lang="ru-RU" sz="2000" dirty="0"/>
                  <a:t>2)-мерный тетраэдр, вершинами которого являются точки </a:t>
                </a:r>
                <a:r>
                  <a:rPr lang="en-US" sz="2000" i="1" dirty="0"/>
                  <a:t>A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, … , </a:t>
                </a:r>
                <a:r>
                  <a:rPr lang="en-US" sz="2000" i="1" dirty="0"/>
                  <a:t>A</a:t>
                </a:r>
                <a:r>
                  <a:rPr lang="en-US" sz="2000" i="1" baseline="-25000" dirty="0"/>
                  <a:t>n</a:t>
                </a:r>
                <a:r>
                  <a:rPr lang="ru-RU" sz="2000" baseline="-25000" dirty="0"/>
                  <a:t>-1</a:t>
                </a:r>
                <a:r>
                  <a:rPr lang="ru-RU" sz="2000" dirty="0"/>
                  <a:t>. Обозначим </a:t>
                </a:r>
                <a:r>
                  <a:rPr lang="en-US" sz="2000" i="1" dirty="0"/>
                  <a:t>P </a:t>
                </a:r>
                <a:r>
                  <a:rPr lang="ru-RU" sz="2000" dirty="0"/>
                  <a:t>центр (</a:t>
                </a:r>
                <a:r>
                  <a:rPr lang="en-US" sz="2000" i="1" dirty="0"/>
                  <a:t>n</a:t>
                </a:r>
                <a:r>
                  <a:rPr lang="ru-RU" sz="2000" dirty="0"/>
                  <a:t>-3)-мерной сферы, описанной около этого (</a:t>
                </a:r>
                <a:r>
                  <a:rPr lang="en-US" sz="2000" i="1" dirty="0"/>
                  <a:t>n</a:t>
                </a:r>
                <a:r>
                  <a:rPr lang="ru-RU" sz="2000" i="1" dirty="0"/>
                  <a:t>-</a:t>
                </a:r>
                <a:r>
                  <a:rPr lang="ru-RU" sz="2000" dirty="0"/>
                  <a:t>2)-мерного тетраэдра. Как было доказано ранее, он имеет координаты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, …, </m:t>
                        </m:r>
                        <m:f>
                          <m:f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, 0, 0</m:t>
                        </m:r>
                      </m:e>
                    </m:d>
                  </m:oMath>
                </a14:m>
                <a:r>
                  <a:rPr lang="ru-RU" sz="2000" dirty="0"/>
                  <a:t>. Прямые </a:t>
                </a:r>
                <a:r>
                  <a:rPr lang="en-US" sz="2000" i="1" dirty="0" err="1"/>
                  <a:t>A</a:t>
                </a:r>
                <a:r>
                  <a:rPr lang="en-US" sz="2000" i="1" baseline="-25000" dirty="0" err="1"/>
                  <a:t>n</a:t>
                </a:r>
                <a:r>
                  <a:rPr lang="en-US" sz="2000" i="1" dirty="0" err="1"/>
                  <a:t>P</a:t>
                </a:r>
                <a:r>
                  <a:rPr lang="en-US" sz="2000" i="1" dirty="0"/>
                  <a:t> </a:t>
                </a:r>
                <a:r>
                  <a:rPr lang="ru-RU" sz="2000" dirty="0"/>
                  <a:t>и </a:t>
                </a:r>
                <a:r>
                  <a:rPr lang="en-US" sz="2000" i="1" dirty="0"/>
                  <a:t>A</a:t>
                </a:r>
                <a:r>
                  <a:rPr lang="en-US" sz="2000" i="1" baseline="-25000" dirty="0"/>
                  <a:t>n</a:t>
                </a:r>
                <a:r>
                  <a:rPr lang="ru-RU" sz="2000" i="1" baseline="-25000" dirty="0"/>
                  <a:t>+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P </a:t>
                </a:r>
                <a:r>
                  <a:rPr lang="ru-RU" sz="2000" dirty="0"/>
                  <a:t>будут перпендикулярны общей (</a:t>
                </a:r>
                <a:r>
                  <a:rPr lang="en-US" sz="2000" i="1" dirty="0"/>
                  <a:t>n</a:t>
                </a:r>
                <a:r>
                  <a:rPr lang="ru-RU" sz="2000" dirty="0"/>
                  <a:t>-2)-мерной</a:t>
                </a:r>
                <a:r>
                  <a:rPr lang="ru-RU" sz="2000" i="1" dirty="0"/>
                  <a:t> </a:t>
                </a:r>
                <a:r>
                  <a:rPr lang="ru-RU" sz="2000" dirty="0"/>
                  <a:t>грани. Искомый угол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00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ru-RU" sz="2000" dirty="0"/>
                  <a:t> равен углу между векторами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, …, −</m:t>
                        </m:r>
                        <m:f>
                          <m:f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, 1, 0</m:t>
                        </m:r>
                      </m:e>
                    </m:d>
                  </m:oMath>
                </a14:m>
                <a:r>
                  <a:rPr lang="ru-RU" sz="2000" dirty="0"/>
                  <a:t> 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, …, −</m:t>
                        </m:r>
                        <m:f>
                          <m:f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, 0, 1</m:t>
                        </m:r>
                      </m:e>
                    </m:d>
                  </m:oMath>
                </a14:m>
                <a:r>
                  <a:rPr lang="ru-RU" sz="2000" dirty="0"/>
                  <a:t>. Воспользуемся формулой</a:t>
                </a:r>
                <a14:m>
                  <m:oMath xmlns:m="http://schemas.openxmlformats.org/officeDocument/2006/math">
                    <m:r>
                      <a:rPr lang="ru-RU" sz="2000" b="0" i="0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ru-RU" sz="200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func>
                    <m:r>
                      <a:rPr lang="ru-RU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|</m:t>
                        </m:r>
                        <m:acc>
                          <m:accPr>
                            <m:chr m:val="⃗"/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sSub>
                              <m:sSub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acc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∙</m:t>
                        </m:r>
                        <m:acc>
                          <m:accPr>
                            <m:chr m:val="⃗"/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sSub>
                              <m:sSub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acc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|</m:t>
                        </m:r>
                        <m:acc>
                          <m:accPr>
                            <m:chr m:val="⃗"/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sSub>
                              <m:sSub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acc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|∙|</m:t>
                        </m:r>
                        <m:acc>
                          <m:accPr>
                            <m:chr m:val="⃗"/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sSub>
                              <m:sSub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acc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  <m:r>
                      <a:rPr lang="ru-RU" sz="20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000" dirty="0"/>
                  <a:t> Получим</a:t>
                </a:r>
                <a14:m>
                  <m:oMath xmlns:m="http://schemas.openxmlformats.org/officeDocument/2006/math">
                    <m:r>
                      <a:rPr lang="ru-RU" sz="2000" b="0" i="0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ru-RU" sz="200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ru-RU" sz="20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2000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 Box 4">
                <a:extLst>
                  <a:ext uri="{FF2B5EF4-FFF2-40B4-BE49-F238E27FC236}">
                    <a16:creationId xmlns:a16="http://schemas.microsoft.com/office/drawing/2014/main" id="{AE362FFB-8FB5-93BA-B2A0-6914C099F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9050" y="3933056"/>
                <a:ext cx="9144000" cy="2857064"/>
              </a:xfrm>
              <a:prstGeom prst="rect">
                <a:avLst/>
              </a:prstGeom>
              <a:blipFill>
                <a:blip r:embed="rId3"/>
                <a:stretch>
                  <a:fillRect l="-733" r="-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3DC80B5-C337-17F1-25BA-75BA790F43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439007"/>
            <a:ext cx="2592288" cy="2428811"/>
          </a:xfrm>
          <a:prstGeom prst="rect">
            <a:avLst/>
          </a:prstGeom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3FB3881B-2B6E-67EE-AF28-8A9DF8605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060" y="1630775"/>
            <a:ext cx="5613895" cy="211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1000"/>
              </a:spcAft>
            </a:pPr>
            <a:r>
              <a:rPr lang="ru-RU" b="1" dirty="0"/>
              <a:t>	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FF0000"/>
                </a:solidFill>
              </a:rPr>
              <a:t>Решение. </a:t>
            </a:r>
            <a:r>
              <a:rPr lang="ru-RU" sz="2000" dirty="0"/>
              <a:t>Рассмотрим теперь </a:t>
            </a:r>
            <a:r>
              <a:rPr lang="en-US" sz="2000" i="1" dirty="0"/>
              <a:t>n</a:t>
            </a:r>
            <a:r>
              <a:rPr lang="ru-RU" sz="2000" dirty="0"/>
              <a:t>-мерный тетраэдр, вершинами которого являются точки </a:t>
            </a:r>
            <a:r>
              <a:rPr lang="en-US" sz="2000" i="1" dirty="0"/>
              <a:t>A</a:t>
            </a:r>
            <a:r>
              <a:rPr lang="ru-RU" sz="2000" baseline="-25000" dirty="0"/>
              <a:t>1</a:t>
            </a:r>
            <a:r>
              <a:rPr lang="ru-RU" sz="2000" dirty="0"/>
              <a:t>(1, 0, … , 0), … , </a:t>
            </a:r>
            <a:r>
              <a:rPr lang="en-US" sz="2000" i="1" dirty="0"/>
              <a:t>A</a:t>
            </a:r>
            <a:r>
              <a:rPr lang="en-US" sz="2000" i="1" baseline="-25000" dirty="0"/>
              <a:t>n</a:t>
            </a:r>
            <a:r>
              <a:rPr lang="ru-RU" sz="2000" i="1" baseline="-25000" dirty="0"/>
              <a:t>+</a:t>
            </a:r>
            <a:r>
              <a:rPr lang="ru-RU" sz="2000" baseline="-25000" dirty="0"/>
              <a:t>1</a:t>
            </a:r>
            <a:r>
              <a:rPr lang="ru-RU" sz="2000" dirty="0"/>
              <a:t>(0, … , 0, 1). В качестве его (</a:t>
            </a:r>
            <a:r>
              <a:rPr lang="en-US" sz="2000" i="1" dirty="0"/>
              <a:t>n</a:t>
            </a:r>
            <a:r>
              <a:rPr lang="ru-RU" sz="2000" dirty="0"/>
              <a:t>-1)-мерных граней возьмём грани, вершинами которых являются точки </a:t>
            </a:r>
            <a:r>
              <a:rPr lang="en-US" sz="2000" i="1" dirty="0"/>
              <a:t>A</a:t>
            </a:r>
            <a:r>
              <a:rPr lang="ru-RU" sz="2000" baseline="-25000" dirty="0"/>
              <a:t>1</a:t>
            </a:r>
            <a:r>
              <a:rPr lang="ru-RU" sz="2000" dirty="0"/>
              <a:t>, … , </a:t>
            </a:r>
            <a:r>
              <a:rPr lang="en-US" sz="2000" i="1" dirty="0"/>
              <a:t>A</a:t>
            </a:r>
            <a:r>
              <a:rPr lang="en-US" sz="2000" i="1" baseline="-25000" dirty="0"/>
              <a:t>n</a:t>
            </a:r>
            <a:r>
              <a:rPr lang="ru-RU" sz="2000" dirty="0"/>
              <a:t> и </a:t>
            </a:r>
            <a:r>
              <a:rPr lang="en-US" sz="2000" i="1" dirty="0"/>
              <a:t>A</a:t>
            </a:r>
            <a:r>
              <a:rPr lang="ru-RU" sz="2000" baseline="-25000" dirty="0"/>
              <a:t>1</a:t>
            </a:r>
            <a:r>
              <a:rPr lang="ru-RU" sz="2000" dirty="0"/>
              <a:t>, …, </a:t>
            </a:r>
            <a:r>
              <a:rPr lang="en-US" sz="2000" i="1" dirty="0"/>
              <a:t>A</a:t>
            </a:r>
            <a:r>
              <a:rPr lang="en-US" sz="2000" i="1" baseline="-25000" dirty="0"/>
              <a:t>n</a:t>
            </a:r>
            <a:r>
              <a:rPr lang="ru-RU" sz="2000" i="1" baseline="-25000" dirty="0"/>
              <a:t>-</a:t>
            </a:r>
            <a:r>
              <a:rPr lang="ru-RU" sz="2000" baseline="-25000" dirty="0"/>
              <a:t>1</a:t>
            </a:r>
            <a:r>
              <a:rPr lang="ru-RU" sz="2000" dirty="0"/>
              <a:t>, </a:t>
            </a:r>
            <a:r>
              <a:rPr lang="en-US" sz="2000" i="1" dirty="0"/>
              <a:t>A</a:t>
            </a:r>
            <a:r>
              <a:rPr lang="en-US" sz="2000" i="1" baseline="-25000" dirty="0"/>
              <a:t>n</a:t>
            </a:r>
            <a:r>
              <a:rPr lang="ru-RU" sz="2000" i="1" baseline="-25000" dirty="0"/>
              <a:t>+</a:t>
            </a:r>
            <a:r>
              <a:rPr lang="ru-RU" sz="2000" baseline="-25000" dirty="0"/>
              <a:t>1</a:t>
            </a:r>
            <a:r>
              <a:rPr lang="ru-RU" sz="2000" dirty="0"/>
              <a:t>.</a:t>
            </a:r>
            <a:endParaRPr lang="ru-RU" sz="20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12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-19050" y="692696"/>
            <a:ext cx="9144000" cy="856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1000"/>
              </a:spcAft>
            </a:pPr>
            <a:r>
              <a:rPr lang="ru-RU" b="1" dirty="0"/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Найдите объём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-мерного тетраэдра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i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для которого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(0, … , 0),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(1, 0, … , 0),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(0, 1, 0, … , 0), … ,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i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(0, … , 0, 1).</a:t>
            </a:r>
            <a:endParaRPr lang="ru-RU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076876BC-22AB-C7FD-1946-730D8A3B4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0" y="-15668"/>
            <a:ext cx="9144000" cy="483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FF0000"/>
                </a:solidFill>
              </a:rPr>
              <a:t>Упражнение 23</a:t>
            </a:r>
            <a:endParaRPr lang="ru-RU" sz="2000" dirty="0">
              <a:solidFill>
                <a:srgbClr val="FF000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4">
                <a:extLst>
                  <a:ext uri="{FF2B5EF4-FFF2-40B4-BE49-F238E27FC236}">
                    <a16:creationId xmlns:a16="http://schemas.microsoft.com/office/drawing/2014/main" id="{AE362FFB-8FB5-93BA-B2A0-6914C099FC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9050" y="4149080"/>
                <a:ext cx="9144000" cy="7058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indent="44958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b="1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 Ответ: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ru-RU" b="1" dirty="0"/>
                  <a:t>.</a:t>
                </a:r>
                <a:r>
                  <a:rPr lang="ru-RU" dirty="0">
                    <a:solidFill>
                      <a:srgbClr val="FF0000"/>
                    </a:solidFill>
                  </a:rPr>
                  <a:t> </a:t>
                </a:r>
                <a:endParaRPr lang="ru-RU" sz="2000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 Box 4">
                <a:extLst>
                  <a:ext uri="{FF2B5EF4-FFF2-40B4-BE49-F238E27FC236}">
                    <a16:creationId xmlns:a16="http://schemas.microsoft.com/office/drawing/2014/main" id="{AE362FFB-8FB5-93BA-B2A0-6914C099F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9050" y="4149080"/>
                <a:ext cx="9144000" cy="705834"/>
              </a:xfrm>
              <a:prstGeom prst="rect">
                <a:avLst/>
              </a:prstGeom>
              <a:blipFill>
                <a:blip r:embed="rId3"/>
                <a:stretch>
                  <a:fillRect b="-608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7AEA46F-38D3-E664-0786-568376A3AA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856" y="1748735"/>
            <a:ext cx="2592288" cy="242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08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292" name="Text Box 4"/>
              <p:cNvSpPr txBox="1">
                <a:spLocks noChangeArrowheads="1"/>
              </p:cNvSpPr>
              <p:nvPr/>
            </p:nvSpPr>
            <p:spPr bwMode="auto">
              <a:xfrm>
                <a:off x="-19050" y="0"/>
                <a:ext cx="9144000" cy="57324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1000"/>
                  </a:spcAft>
                </a:pPr>
                <a:r>
                  <a:rPr lang="ru-RU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Вектор с началом в точке </a:t>
                </a:r>
                <a:r>
                  <a:rPr lang="en-US" i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i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baseline="-25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…, </a:t>
                </a:r>
                <a:r>
                  <a:rPr lang="en-US" i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i="1" baseline="-25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и концом в точке </a:t>
                </a:r>
                <a:r>
                  <a:rPr lang="en-US" i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i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baseline="-25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…, </a:t>
                </a:r>
                <a:r>
                  <a:rPr lang="en-US" i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i="1" baseline="-25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ru-RU" i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обозначается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Его координатами является упорядоченный набор чисел (</a:t>
                </a:r>
                <a:r>
                  <a:rPr lang="en-US" i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baseline="-25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i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baseline="-25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 …, </a:t>
                </a:r>
                <a:r>
                  <a:rPr lang="en-US" i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i="1" baseline="-25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en-US" i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i="1" baseline="-25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indent="449580" algn="just">
                  <a:lnSpc>
                    <a:spcPct val="107000"/>
                  </a:lnSpc>
                  <a:spcAft>
                    <a:spcPts val="1000"/>
                  </a:spcAft>
                </a:pPr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Вектор с координатами (0, …, 0) называется нулевым вектором и обозначается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indent="449580" algn="just">
                  <a:lnSpc>
                    <a:spcPct val="107000"/>
                  </a:lnSpc>
                  <a:spcAft>
                    <a:spcPts val="1000"/>
                  </a:spcAft>
                </a:pPr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Векторы с началом в точке </a:t>
                </a:r>
                <a:r>
                  <a:rPr lang="en-US" i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 </a:t>
                </a:r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координатами (1, 0, …, 0), …, (0, …, 0, 1) называются координатными векторами и обозначаются соответственно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…,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acc>
                  </m:oMath>
                </a14:m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indent="449580" algn="just">
                  <a:lnSpc>
                    <a:spcPct val="107000"/>
                  </a:lnSpc>
                  <a:spcAft>
                    <a:spcPts val="1000"/>
                  </a:spcAft>
                </a:pPr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Два вектора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равны, если равны их координаты.</a:t>
                </a:r>
              </a:p>
              <a:p>
                <a:pPr indent="449580" algn="just">
                  <a:lnSpc>
                    <a:spcPct val="107000"/>
                  </a:lnSpc>
                  <a:spcAft>
                    <a:spcPts val="1000"/>
                  </a:spcAft>
                </a:pPr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Суммой векторов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i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baseline="-25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…, </a:t>
                </a:r>
                <a:r>
                  <a:rPr lang="en-US" i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i="1" baseline="-25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i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baseline="-25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…, </a:t>
                </a:r>
                <a:r>
                  <a:rPr lang="en-US" i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i="1" baseline="-25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называется вектор, обозначаемый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имеющий координаты (</a:t>
                </a:r>
                <a:r>
                  <a:rPr lang="en-US" i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baseline="-25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i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baseline="-25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… , </a:t>
                </a:r>
                <a:r>
                  <a:rPr lang="en-US" i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i="1" baseline="-25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i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i="1" baseline="-25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indent="449580" algn="just">
                  <a:lnSpc>
                    <a:spcPct val="107000"/>
                  </a:lnSpc>
                  <a:spcAft>
                    <a:spcPts val="1000"/>
                  </a:spcAft>
                </a:pPr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Аналогичным образом определяется разность векторов.</a:t>
                </a:r>
              </a:p>
            </p:txBody>
          </p:sp>
        </mc:Choice>
        <mc:Fallback xmlns="">
          <p:sp>
            <p:nvSpPr>
              <p:cNvPr id="1229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9050" y="0"/>
                <a:ext cx="9144000" cy="5732467"/>
              </a:xfrm>
              <a:prstGeom prst="rect">
                <a:avLst/>
              </a:prstGeom>
              <a:blipFill>
                <a:blip r:embed="rId3"/>
                <a:stretch>
                  <a:fillRect l="-1067" t="-851" r="-1000" b="-138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08399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-19050" y="692696"/>
            <a:ext cx="9144000" cy="856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1000"/>
              </a:spcAft>
            </a:pPr>
            <a:r>
              <a:rPr lang="ru-RU" b="1" dirty="0"/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Найдите объём (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-1)-мерного тетраэдра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i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для которого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(1, 0, … , 0),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(0, 1, 0, … , 0), … ,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i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(0, … , 0, 1).</a:t>
            </a:r>
            <a:endParaRPr lang="ru-RU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076876BC-22AB-C7FD-1946-730D8A3B4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0" y="-15668"/>
            <a:ext cx="9144000" cy="483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FF0000"/>
                </a:solidFill>
              </a:rPr>
              <a:t>Упражнение 24</a:t>
            </a:r>
            <a:endParaRPr lang="ru-RU" sz="2000" dirty="0">
              <a:solidFill>
                <a:srgbClr val="FF000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4">
                <a:extLst>
                  <a:ext uri="{FF2B5EF4-FFF2-40B4-BE49-F238E27FC236}">
                    <a16:creationId xmlns:a16="http://schemas.microsoft.com/office/drawing/2014/main" id="{AE362FFB-8FB5-93BA-B2A0-6914C099FC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9050" y="4149080"/>
                <a:ext cx="9144000" cy="8048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indent="44958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b="1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 Ответ: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−1)!</m:t>
                        </m:r>
                      </m:den>
                    </m:f>
                  </m:oMath>
                </a14:m>
                <a:r>
                  <a:rPr lang="ru-RU" dirty="0"/>
                  <a:t>.</a:t>
                </a:r>
                <a:r>
                  <a:rPr lang="ru-RU" dirty="0">
                    <a:solidFill>
                      <a:srgbClr val="FF0000"/>
                    </a:solidFill>
                  </a:rPr>
                  <a:t> </a:t>
                </a:r>
                <a:endParaRPr lang="ru-RU" sz="2000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 Box 4">
                <a:extLst>
                  <a:ext uri="{FF2B5EF4-FFF2-40B4-BE49-F238E27FC236}">
                    <a16:creationId xmlns:a16="http://schemas.microsoft.com/office/drawing/2014/main" id="{AE362FFB-8FB5-93BA-B2A0-6914C099F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9050" y="4149080"/>
                <a:ext cx="9144000" cy="804836"/>
              </a:xfrm>
              <a:prstGeom prst="rect">
                <a:avLst/>
              </a:prstGeom>
              <a:blipFill>
                <a:blip r:embed="rId3"/>
                <a:stretch>
                  <a:fillRect b="-7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0C8774D-8413-769A-AE24-B1FE14915B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6806" y="1853259"/>
            <a:ext cx="2592288" cy="242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58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-19050" y="692696"/>
            <a:ext cx="9144000" cy="460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1000"/>
              </a:spcAft>
            </a:pPr>
            <a:r>
              <a:rPr lang="ru-RU" b="1" dirty="0"/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Найдите объём единичного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-мерного тетраэдра.</a:t>
            </a:r>
            <a:endParaRPr lang="ru-RU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076876BC-22AB-C7FD-1946-730D8A3B4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0" y="-15668"/>
            <a:ext cx="9144000" cy="483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FF0000"/>
                </a:solidFill>
              </a:rPr>
              <a:t>Упражнение 25</a:t>
            </a:r>
            <a:endParaRPr lang="ru-RU" sz="2000" dirty="0">
              <a:solidFill>
                <a:srgbClr val="FF000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4">
                <a:extLst>
                  <a:ext uri="{FF2B5EF4-FFF2-40B4-BE49-F238E27FC236}">
                    <a16:creationId xmlns:a16="http://schemas.microsoft.com/office/drawing/2014/main" id="{AE362FFB-8FB5-93BA-B2A0-6914C099FC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9050" y="4149080"/>
                <a:ext cx="9144000" cy="8905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indent="44958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b="1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 Ответ: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!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f>
                              <m:f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r>
                  <a:rPr lang="ru-RU" dirty="0"/>
                  <a:t>.</a:t>
                </a:r>
                <a:r>
                  <a:rPr lang="ru-RU" dirty="0">
                    <a:solidFill>
                      <a:srgbClr val="FF0000"/>
                    </a:solidFill>
                  </a:rPr>
                  <a:t> </a:t>
                </a:r>
                <a:endParaRPr lang="ru-RU" sz="2000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 Box 4">
                <a:extLst>
                  <a:ext uri="{FF2B5EF4-FFF2-40B4-BE49-F238E27FC236}">
                    <a16:creationId xmlns:a16="http://schemas.microsoft.com/office/drawing/2014/main" id="{AE362FFB-8FB5-93BA-B2A0-6914C099F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9050" y="4149080"/>
                <a:ext cx="9144000" cy="8905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35BFBD2-AD4B-6D63-A974-B0F65ACAC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1556792"/>
            <a:ext cx="2592288" cy="242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12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292" name="Text Box 4"/>
              <p:cNvSpPr txBox="1">
                <a:spLocks noChangeArrowheads="1"/>
              </p:cNvSpPr>
              <p:nvPr/>
            </p:nvSpPr>
            <p:spPr bwMode="auto">
              <a:xfrm>
                <a:off x="-19050" y="0"/>
                <a:ext cx="9144000" cy="6800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/>
                  <a:t>Произведением вектора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ru-RU" dirty="0"/>
                  <a:t>(</a:t>
                </a:r>
                <a:r>
                  <a:rPr lang="en-US" i="1" dirty="0"/>
                  <a:t>a</a:t>
                </a:r>
                <a:r>
                  <a:rPr lang="ru-RU" baseline="-25000" dirty="0"/>
                  <a:t>1</a:t>
                </a:r>
                <a:r>
                  <a:rPr lang="ru-RU" dirty="0"/>
                  <a:t>, …, </a:t>
                </a:r>
                <a:r>
                  <a:rPr lang="en-US" i="1" dirty="0"/>
                  <a:t>a</a:t>
                </a:r>
                <a:r>
                  <a:rPr lang="en-US" i="1" baseline="-25000" dirty="0"/>
                  <a:t>n</a:t>
                </a:r>
                <a:r>
                  <a:rPr lang="ru-RU" dirty="0"/>
                  <a:t>) на число </a:t>
                </a:r>
                <a:r>
                  <a:rPr lang="en-US" i="1" dirty="0"/>
                  <a:t>t </a:t>
                </a:r>
                <a:r>
                  <a:rPr lang="ru-RU" dirty="0"/>
                  <a:t>называется вектор, обозначаемый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ru-RU" dirty="0"/>
                  <a:t>, имеющий координаты (</a:t>
                </a:r>
                <a:r>
                  <a:rPr lang="en-US" i="1" dirty="0"/>
                  <a:t>ta</a:t>
                </a:r>
                <a:r>
                  <a:rPr lang="ru-RU" baseline="-25000" dirty="0"/>
                  <a:t>1</a:t>
                </a:r>
                <a:r>
                  <a:rPr lang="ru-RU" dirty="0"/>
                  <a:t>,  … , </a:t>
                </a:r>
                <a:r>
                  <a:rPr lang="en-US" dirty="0"/>
                  <a:t>t</a:t>
                </a:r>
                <a:r>
                  <a:rPr lang="en-US" i="1" dirty="0"/>
                  <a:t>a</a:t>
                </a:r>
                <a:r>
                  <a:rPr lang="en-US" i="1" baseline="-25000" dirty="0"/>
                  <a:t>n</a:t>
                </a:r>
                <a:r>
                  <a:rPr lang="ru-RU" dirty="0"/>
                  <a:t>).</a:t>
                </a:r>
              </a:p>
              <a:p>
                <a:pPr algn="just"/>
                <a:r>
                  <a:rPr lang="ru-RU" dirty="0"/>
                  <a:t>	Непосредственно проверяется, что 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ru-RU" dirty="0"/>
                  <a:t>(</a:t>
                </a:r>
                <a:r>
                  <a:rPr lang="en-US" i="1" dirty="0"/>
                  <a:t>a</a:t>
                </a:r>
                <a:r>
                  <a:rPr lang="ru-RU" baseline="-25000" dirty="0"/>
                  <a:t>1</a:t>
                </a:r>
                <a:r>
                  <a:rPr lang="ru-RU" dirty="0"/>
                  <a:t>, …, </a:t>
                </a:r>
                <a:r>
                  <a:rPr lang="en-US" i="1" dirty="0"/>
                  <a:t>a</a:t>
                </a:r>
                <a:r>
                  <a:rPr lang="en-US" i="1" baseline="-25000" dirty="0"/>
                  <a:t>n</a:t>
                </a:r>
                <a:r>
                  <a:rPr lang="ru-RU" dirty="0"/>
                  <a:t>) выражается через координатные векторы по формуле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ru-RU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acc>
                  </m:oMath>
                </a14:m>
                <a:r>
                  <a:rPr lang="ru-RU" dirty="0"/>
                  <a:t>.</a:t>
                </a:r>
              </a:p>
              <a:p>
                <a:pPr algn="just"/>
                <a:r>
                  <a:rPr lang="ru-RU" dirty="0"/>
                  <a:t>	Длиной, или модулем, вектора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ru-RU" dirty="0"/>
                  <a:t>(</a:t>
                </a:r>
                <a:r>
                  <a:rPr lang="en-US" i="1" dirty="0"/>
                  <a:t>a</a:t>
                </a:r>
                <a:r>
                  <a:rPr lang="ru-RU" baseline="-25000" dirty="0"/>
                  <a:t>1</a:t>
                </a:r>
                <a:r>
                  <a:rPr lang="ru-RU" dirty="0"/>
                  <a:t>, …, </a:t>
                </a:r>
                <a:r>
                  <a:rPr lang="en-US" i="1" dirty="0"/>
                  <a:t>a</a:t>
                </a:r>
                <a:r>
                  <a:rPr lang="en-US" i="1" baseline="-25000" dirty="0"/>
                  <a:t>n</a:t>
                </a:r>
                <a:r>
                  <a:rPr lang="ru-RU" dirty="0"/>
                  <a:t>) называется число </a:t>
                </a: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ru-RU" i="1">
                            <a:latin typeface="Cambria Math" panose="02040503050406030204" pitchFamily="18" charset="0"/>
                          </a:rPr>
                          <m:t>+…+</m:t>
                        </m:r>
                        <m:sSubSup>
                          <m:sSub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r>
                  <a:rPr lang="ru-RU" dirty="0"/>
                  <a:t>.</a:t>
                </a:r>
              </a:p>
              <a:p>
                <a:pPr algn="just"/>
                <a:r>
                  <a:rPr lang="ru-RU" dirty="0"/>
                  <a:t>	Векторы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ru-RU" dirty="0"/>
                  <a:t>, …,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acc>
                  </m:oMath>
                </a14:m>
                <a:r>
                  <a:rPr lang="ru-RU" dirty="0"/>
                  <a:t> называются линейно зависимыми, если для некоторых чисел </a:t>
                </a:r>
                <a:r>
                  <a:rPr lang="en-US" i="1" dirty="0"/>
                  <a:t>t</a:t>
                </a:r>
                <a:r>
                  <a:rPr lang="ru-RU" baseline="-25000" dirty="0"/>
                  <a:t>1</a:t>
                </a:r>
                <a:r>
                  <a:rPr lang="ru-RU" dirty="0"/>
                  <a:t>, … , </a:t>
                </a:r>
                <a:r>
                  <a:rPr lang="en-US" i="1" dirty="0" err="1"/>
                  <a:t>t</a:t>
                </a:r>
                <a:r>
                  <a:rPr lang="en-US" i="1" baseline="-25000" dirty="0" err="1"/>
                  <a:t>n</a:t>
                </a:r>
                <a:r>
                  <a:rPr lang="ru-RU" dirty="0"/>
                  <a:t>, одновременно не равных нулю, выполняется равенство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ru-RU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acc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ru-RU" dirty="0"/>
                  <a:t>.</a:t>
                </a:r>
              </a:p>
              <a:p>
                <a:pPr algn="just"/>
                <a:r>
                  <a:rPr lang="ru-RU" dirty="0"/>
                  <a:t>	Если таких чисел </a:t>
                </a:r>
                <a:r>
                  <a:rPr lang="en-US" i="1" dirty="0"/>
                  <a:t>t</a:t>
                </a:r>
                <a:r>
                  <a:rPr lang="ru-RU" baseline="-25000" dirty="0"/>
                  <a:t>1</a:t>
                </a:r>
                <a:r>
                  <a:rPr lang="ru-RU" dirty="0"/>
                  <a:t>, … , </a:t>
                </a:r>
                <a:r>
                  <a:rPr lang="en-US" i="1" dirty="0" err="1"/>
                  <a:t>t</a:t>
                </a:r>
                <a:r>
                  <a:rPr lang="en-US" i="1" baseline="-25000" dirty="0" err="1"/>
                  <a:t>n</a:t>
                </a:r>
                <a:r>
                  <a:rPr lang="ru-RU" dirty="0"/>
                  <a:t> нет, векторы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ru-RU" dirty="0"/>
                  <a:t>, …,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acc>
                  </m:oMath>
                </a14:m>
                <a:r>
                  <a:rPr lang="ru-RU" dirty="0"/>
                  <a:t> называются линейно независимыми.</a:t>
                </a:r>
              </a:p>
              <a:p>
                <a:pPr algn="just"/>
                <a:r>
                  <a:rPr lang="ru-RU" dirty="0"/>
                  <a:t>	Например, линейно независимыми векторами являются координатные векторы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ru-RU" dirty="0"/>
                  <a:t>, …,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acc>
                  </m:oMath>
                </a14:m>
                <a:r>
                  <a:rPr lang="ru-RU" dirty="0"/>
                  <a:t>.</a:t>
                </a:r>
              </a:p>
              <a:p>
                <a:pPr algn="just"/>
                <a:r>
                  <a:rPr lang="ru-RU" dirty="0"/>
                  <a:t>	Легко проверяется, что для введённых операций над векторами справедливы свойства векторов на плоскости или в пространстве.</a:t>
                </a:r>
              </a:p>
            </p:txBody>
          </p:sp>
        </mc:Choice>
        <mc:Fallback xmlns="">
          <p:sp>
            <p:nvSpPr>
              <p:cNvPr id="1229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9050" y="0"/>
                <a:ext cx="9144000" cy="6800388"/>
              </a:xfrm>
              <a:prstGeom prst="rect">
                <a:avLst/>
              </a:prstGeom>
              <a:blipFill>
                <a:blip r:embed="rId3"/>
                <a:stretch>
                  <a:fillRect l="-1067" t="-1254" r="-1000" b="-107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6581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2292" name="Text Box 4"/>
              <p:cNvSpPr txBox="1">
                <a:spLocks noChangeArrowheads="1"/>
              </p:cNvSpPr>
              <p:nvPr/>
            </p:nvSpPr>
            <p:spPr bwMode="auto">
              <a:xfrm>
                <a:off x="-19050" y="0"/>
                <a:ext cx="9144000" cy="36592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/>
                  <a:t>Скалярным произведением векторов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ru-RU" dirty="0"/>
                  <a:t>(</a:t>
                </a:r>
                <a:r>
                  <a:rPr lang="en-US" i="1" dirty="0"/>
                  <a:t>a</a:t>
                </a:r>
                <a:r>
                  <a:rPr lang="ru-RU" baseline="-25000" dirty="0"/>
                  <a:t>1</a:t>
                </a:r>
                <a:r>
                  <a:rPr lang="ru-RU" dirty="0"/>
                  <a:t>, …, </a:t>
                </a:r>
                <a:r>
                  <a:rPr lang="en-US" i="1" dirty="0"/>
                  <a:t>a</a:t>
                </a:r>
                <a:r>
                  <a:rPr lang="en-US" i="1" baseline="-25000" dirty="0"/>
                  <a:t>n</a:t>
                </a:r>
                <a:r>
                  <a:rPr lang="ru-RU" dirty="0"/>
                  <a:t>) 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ru-RU" dirty="0"/>
                  <a:t>(</a:t>
                </a:r>
                <a:r>
                  <a:rPr lang="en-US" i="1" dirty="0"/>
                  <a:t>b</a:t>
                </a:r>
                <a:r>
                  <a:rPr lang="ru-RU" baseline="-25000" dirty="0"/>
                  <a:t>1</a:t>
                </a:r>
                <a:r>
                  <a:rPr lang="ru-RU" dirty="0"/>
                  <a:t>, …, </a:t>
                </a:r>
                <a:r>
                  <a:rPr lang="en-US" i="1" dirty="0"/>
                  <a:t>b</a:t>
                </a:r>
                <a:r>
                  <a:rPr lang="en-US" i="1" baseline="-25000" dirty="0"/>
                  <a:t>n</a:t>
                </a:r>
                <a:r>
                  <a:rPr lang="ru-RU" dirty="0"/>
                  <a:t>) называется число, обозначаемое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ru-RU" i="1">
                        <a:latin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ru-RU" dirty="0"/>
                  <a:t>, для которого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ru-RU" i="1">
                        <a:latin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ru-RU" dirty="0"/>
                  <a:t> = </a:t>
                </a:r>
                <a:r>
                  <a:rPr lang="en-US" i="1" dirty="0"/>
                  <a:t>a</a:t>
                </a:r>
                <a:r>
                  <a:rPr lang="ru-RU" baseline="-25000" dirty="0"/>
                  <a:t>1</a:t>
                </a:r>
                <a:r>
                  <a:rPr lang="en-US" i="1" dirty="0"/>
                  <a:t>b</a:t>
                </a:r>
                <a:r>
                  <a:rPr lang="ru-RU" baseline="-25000" dirty="0"/>
                  <a:t>1</a:t>
                </a:r>
                <a:r>
                  <a:rPr lang="ru-RU" dirty="0"/>
                  <a:t> + … + </a:t>
                </a:r>
                <a:r>
                  <a:rPr lang="en-US" i="1" dirty="0" err="1"/>
                  <a:t>a</a:t>
                </a:r>
                <a:r>
                  <a:rPr lang="en-US" i="1" baseline="-25000" dirty="0" err="1"/>
                  <a:t>n</a:t>
                </a:r>
                <a:r>
                  <a:rPr lang="en-US" i="1" dirty="0" err="1"/>
                  <a:t>b</a:t>
                </a:r>
                <a:r>
                  <a:rPr lang="en-US" i="1" baseline="-25000" dirty="0" err="1"/>
                  <a:t>n</a:t>
                </a:r>
                <a:r>
                  <a:rPr lang="ru-RU" dirty="0"/>
                  <a:t>.</a:t>
                </a:r>
              </a:p>
              <a:p>
                <a:pPr algn="just"/>
                <a:r>
                  <a:rPr lang="ru-RU" dirty="0"/>
                  <a:t>	Косинус угла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ru-RU" dirty="0"/>
                  <a:t> между векторами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ru-RU" dirty="0"/>
                  <a:t>(</a:t>
                </a:r>
                <a:r>
                  <a:rPr lang="en-US" i="1" dirty="0"/>
                  <a:t>a</a:t>
                </a:r>
                <a:r>
                  <a:rPr lang="ru-RU" baseline="-25000" dirty="0"/>
                  <a:t>1</a:t>
                </a:r>
                <a:r>
                  <a:rPr lang="ru-RU" dirty="0"/>
                  <a:t>, …, </a:t>
                </a:r>
                <a:r>
                  <a:rPr lang="en-US" i="1" dirty="0"/>
                  <a:t>a</a:t>
                </a:r>
                <a:r>
                  <a:rPr lang="en-US" i="1" baseline="-25000" dirty="0"/>
                  <a:t>n</a:t>
                </a:r>
                <a:r>
                  <a:rPr lang="ru-RU" dirty="0"/>
                  <a:t>) 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ru-RU" dirty="0"/>
                  <a:t>(</a:t>
                </a:r>
                <a:r>
                  <a:rPr lang="en-US" i="1" dirty="0"/>
                  <a:t>b</a:t>
                </a:r>
                <a:r>
                  <a:rPr lang="ru-RU" baseline="-25000" dirty="0"/>
                  <a:t>1</a:t>
                </a:r>
                <a:r>
                  <a:rPr lang="ru-RU" dirty="0"/>
                  <a:t>, …, </a:t>
                </a:r>
                <a:r>
                  <a:rPr lang="en-US" i="1" dirty="0"/>
                  <a:t>b</a:t>
                </a:r>
                <a:r>
                  <a:rPr lang="en-US" i="1" baseline="-25000" dirty="0"/>
                  <a:t>n</a:t>
                </a:r>
                <a:r>
                  <a:rPr lang="ru-RU" dirty="0"/>
                  <a:t>) определяется по формуле</a:t>
                </a: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8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ru-RU" sz="2800">
                            <a:latin typeface="Cambria Math" panose="02040503050406030204" pitchFamily="18" charset="0"/>
                          </a:rPr>
                          <m:t>φ</m:t>
                        </m:r>
                        <m:r>
                          <a:rPr lang="ru-RU" sz="280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lang="ru-RU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lang="ru-RU" sz="2800" i="1">
                                <a:latin typeface="Cambria Math" panose="02040503050406030204" pitchFamily="18" charset="0"/>
                              </a:rPr>
                              <m:t>∙</m:t>
                            </m:r>
                            <m:acc>
                              <m:accPr>
                                <m:chr m:val="⃗"/>
                                <m:ctrlPr>
                                  <a:rPr lang="ru-RU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acc>
                          </m:num>
                          <m:den>
                            <m:r>
                              <a:rPr lang="ru-RU" sz="28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acc>
                              <m:accPr>
                                <m:chr m:val="⃗"/>
                                <m:ctrlPr>
                                  <a:rPr lang="ru-RU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lang="ru-RU" sz="2800" i="1">
                                <a:latin typeface="Cambria Math" panose="02040503050406030204" pitchFamily="18" charset="0"/>
                              </a:rPr>
                              <m:t>|∙|</m:t>
                            </m:r>
                            <m:acc>
                              <m:accPr>
                                <m:chr m:val="⃗"/>
                                <m:ctrlPr>
                                  <a:rPr lang="ru-RU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acc>
                            <m:r>
                              <a:rPr lang="ru-RU" sz="28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den>
                        </m:f>
                      </m:e>
                    </m:func>
                  </m:oMath>
                </a14:m>
                <a:r>
                  <a:rPr lang="ru-RU" dirty="0"/>
                  <a:t>.</a:t>
                </a:r>
              </a:p>
              <a:p>
                <a:pPr algn="just"/>
                <a:r>
                  <a:rPr lang="ru-RU" dirty="0"/>
                  <a:t>	Из этой формулы, в частности, следует, что два вектора перпендикулярны, если их скалярное произведение равно нулю.</a:t>
                </a:r>
              </a:p>
            </p:txBody>
          </p:sp>
        </mc:Choice>
        <mc:Fallback>
          <p:sp>
            <p:nvSpPr>
              <p:cNvPr id="1229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9050" y="0"/>
                <a:ext cx="9144000" cy="3659207"/>
              </a:xfrm>
              <a:prstGeom prst="rect">
                <a:avLst/>
              </a:prstGeom>
              <a:blipFill>
                <a:blip r:embed="rId3"/>
                <a:stretch>
                  <a:fillRect l="-1067" r="-1000" b="-3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9383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292" name="Text Box 4"/>
              <p:cNvSpPr txBox="1">
                <a:spLocks noChangeArrowheads="1"/>
              </p:cNvSpPr>
              <p:nvPr/>
            </p:nvSpPr>
            <p:spPr bwMode="auto">
              <a:xfrm>
                <a:off x="-19050" y="0"/>
                <a:ext cx="9144000" cy="59927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/>
                  <a:t>Рассмотрим способы аналитического задания некоторых фигур в пространстве </a:t>
                </a:r>
                <a:r>
                  <a:rPr lang="en-US" dirty="0"/>
                  <a:t>R</a:t>
                </a:r>
                <a:r>
                  <a:rPr lang="en-US" i="1" baseline="30000" dirty="0"/>
                  <a:t>n</a:t>
                </a:r>
                <a:r>
                  <a:rPr lang="ru-RU" dirty="0"/>
                  <a:t>.</a:t>
                </a:r>
              </a:p>
              <a:p>
                <a:pPr algn="just"/>
                <a:r>
                  <a:rPr lang="ru-RU" dirty="0"/>
                  <a:t>	</a:t>
                </a:r>
                <a:r>
                  <a:rPr lang="ru-RU" b="1" dirty="0"/>
                  <a:t>1. </a:t>
                </a:r>
                <a:r>
                  <a:rPr lang="ru-RU" dirty="0"/>
                  <a:t>Прямая, проходящая через точку </a:t>
                </a:r>
                <a:r>
                  <a:rPr lang="en-US" i="1" dirty="0"/>
                  <a:t>A</a:t>
                </a:r>
                <a:r>
                  <a:rPr lang="ru-RU" dirty="0"/>
                  <a:t>(</a:t>
                </a:r>
                <a:r>
                  <a:rPr lang="en-US" i="1" dirty="0"/>
                  <a:t>a</a:t>
                </a:r>
                <a:r>
                  <a:rPr lang="ru-RU" baseline="-25000" dirty="0"/>
                  <a:t>1</a:t>
                </a:r>
                <a:r>
                  <a:rPr lang="ru-RU" dirty="0"/>
                  <a:t>, …, </a:t>
                </a:r>
                <a:r>
                  <a:rPr lang="en-US" i="1" dirty="0"/>
                  <a:t>a</a:t>
                </a:r>
                <a:r>
                  <a:rPr lang="en-US" i="1" baseline="-25000" dirty="0"/>
                  <a:t>n</a:t>
                </a:r>
                <a:r>
                  <a:rPr lang="ru-RU" dirty="0"/>
                  <a:t>) и направляющим вектором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ru-RU" dirty="0"/>
                  <a:t>(</a:t>
                </a:r>
                <a:r>
                  <a:rPr lang="en-US" i="1" dirty="0"/>
                  <a:t>k</a:t>
                </a:r>
                <a:r>
                  <a:rPr lang="ru-RU" baseline="-25000" dirty="0"/>
                  <a:t>1</a:t>
                </a:r>
                <a:r>
                  <a:rPr lang="ru-RU" dirty="0"/>
                  <a:t>, …, </a:t>
                </a:r>
                <a:r>
                  <a:rPr lang="en-US" i="1" dirty="0" err="1"/>
                  <a:t>k</a:t>
                </a:r>
                <a:r>
                  <a:rPr lang="en-US" i="1" baseline="-25000" dirty="0" err="1"/>
                  <a:t>n</a:t>
                </a:r>
                <a:r>
                  <a:rPr lang="ru-RU" dirty="0"/>
                  <a:t>), состоит из точек </a:t>
                </a:r>
                <a:r>
                  <a:rPr lang="en-US" i="1" dirty="0"/>
                  <a:t>X</a:t>
                </a:r>
                <a:r>
                  <a:rPr lang="ru-RU" dirty="0"/>
                  <a:t>(</a:t>
                </a:r>
                <a:r>
                  <a:rPr lang="en-US" i="1" dirty="0"/>
                  <a:t>x</a:t>
                </a:r>
                <a:r>
                  <a:rPr lang="ru-RU" baseline="-25000" dirty="0"/>
                  <a:t>1</a:t>
                </a:r>
                <a:r>
                  <a:rPr lang="ru-RU" dirty="0"/>
                  <a:t>, …, </a:t>
                </a:r>
                <a:r>
                  <a:rPr lang="en-US" i="1" dirty="0" err="1"/>
                  <a:t>x</a:t>
                </a:r>
                <a:r>
                  <a:rPr lang="en-US" i="1" baseline="-25000" dirty="0" err="1"/>
                  <a:t>n</a:t>
                </a:r>
                <a:r>
                  <a:rPr lang="ru-RU" dirty="0"/>
                  <a:t>), для которых 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𝐴𝑋</m:t>
                        </m:r>
                      </m:e>
                    </m:acc>
                  </m:oMath>
                </a14:m>
                <a:r>
                  <a:rPr lang="ru-RU" dirty="0"/>
                  <a:t> </a:t>
                </a:r>
                <a:r>
                  <a:rPr lang="ru-RU" dirty="0" err="1"/>
                  <a:t>коллинеарен</a:t>
                </a:r>
                <a:r>
                  <a:rPr lang="ru-RU" dirty="0"/>
                  <a:t> вектору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ru-RU" dirty="0"/>
                  <a:t>. Эта прямая</a:t>
                </a:r>
                <a:r>
                  <a:rPr lang="ru-RU" i="1" dirty="0"/>
                  <a:t> </a:t>
                </a:r>
                <a:r>
                  <a:rPr lang="ru-RU" dirty="0"/>
                  <a:t>задаётся параметрическими уравнениями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eqAr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d>
                    </m:oMath>
                  </m:oMathPara>
                </a14:m>
                <a:endParaRPr lang="ru-RU" dirty="0"/>
              </a:p>
              <a:p>
                <a:pPr algn="just"/>
                <a:r>
                  <a:rPr lang="ru-RU" dirty="0"/>
                  <a:t>	Прямая, проходящая через две точки </a:t>
                </a:r>
                <a:r>
                  <a:rPr lang="en-US" i="1" dirty="0"/>
                  <a:t>A</a:t>
                </a:r>
                <a:r>
                  <a:rPr lang="ru-RU" dirty="0"/>
                  <a:t>(</a:t>
                </a:r>
                <a:r>
                  <a:rPr lang="en-US" i="1" dirty="0"/>
                  <a:t>a</a:t>
                </a:r>
                <a:r>
                  <a:rPr lang="ru-RU" baseline="-25000" dirty="0"/>
                  <a:t>1</a:t>
                </a:r>
                <a:r>
                  <a:rPr lang="ru-RU" dirty="0"/>
                  <a:t>, …, </a:t>
                </a:r>
                <a:r>
                  <a:rPr lang="en-US" i="1" dirty="0"/>
                  <a:t>a</a:t>
                </a:r>
                <a:r>
                  <a:rPr lang="en-US" i="1" baseline="-25000" dirty="0"/>
                  <a:t>n</a:t>
                </a:r>
                <a:r>
                  <a:rPr lang="ru-RU" dirty="0"/>
                  <a:t>) и </a:t>
                </a:r>
                <a:r>
                  <a:rPr lang="en-US" i="1" dirty="0"/>
                  <a:t>B</a:t>
                </a:r>
                <a:r>
                  <a:rPr lang="ru-RU" dirty="0"/>
                  <a:t>(</a:t>
                </a:r>
                <a:r>
                  <a:rPr lang="en-US" i="1" dirty="0"/>
                  <a:t>b</a:t>
                </a:r>
                <a:r>
                  <a:rPr lang="ru-RU" baseline="-25000" dirty="0"/>
                  <a:t>1</a:t>
                </a:r>
                <a:r>
                  <a:rPr lang="ru-RU" dirty="0"/>
                  <a:t>, …, </a:t>
                </a:r>
                <a:r>
                  <a:rPr lang="en-US" i="1" dirty="0"/>
                  <a:t>b</a:t>
                </a:r>
                <a:r>
                  <a:rPr lang="en-US" i="1" baseline="-25000" dirty="0"/>
                  <a:t>n</a:t>
                </a:r>
                <a:r>
                  <a:rPr lang="ru-RU" dirty="0"/>
                  <a:t>), задаётся параметрическими уравнениями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eqAr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d>
                    </m:oMath>
                  </m:oMathPara>
                </a14:m>
                <a:endParaRPr lang="ru-RU" dirty="0"/>
              </a:p>
              <a:p>
                <a:pPr algn="just"/>
                <a:r>
                  <a:rPr lang="ru-RU" dirty="0"/>
                  <a:t>	Направляющий вектор этой прямой имеет координаты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 …, 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29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9050" y="0"/>
                <a:ext cx="9144000" cy="5992731"/>
              </a:xfrm>
              <a:prstGeom prst="rect">
                <a:avLst/>
              </a:prstGeom>
              <a:blipFill>
                <a:blip r:embed="rId3"/>
                <a:stretch>
                  <a:fillRect l="-1067" t="-814" r="-1000" b="-61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7205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2292" name="Text Box 4"/>
              <p:cNvSpPr txBox="1">
                <a:spLocks noChangeArrowheads="1"/>
              </p:cNvSpPr>
              <p:nvPr/>
            </p:nvSpPr>
            <p:spPr bwMode="auto">
              <a:xfrm>
                <a:off x="-19050" y="0"/>
                <a:ext cx="9144000" cy="37294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indent="449580" algn="just">
                  <a:spcAft>
                    <a:spcPts val="0"/>
                  </a:spcAft>
                </a:pPr>
                <a:r>
                  <a:rPr lang="ru-RU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Кривая задаётся параметрическими уравнениями</a:t>
                </a:r>
              </a:p>
              <a:p>
                <a:pPr algn="ct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),</m:t>
                              </m:r>
                            </m:e>
                            <m:e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eqArr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e>
                      </m:d>
                    </m:oMath>
                  </m:oMathPara>
                </a14:m>
                <a:endParaRPr lang="ru-RU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449580" algn="just">
                  <a:spcAft>
                    <a:spcPts val="0"/>
                  </a:spcAft>
                </a:pPr>
                <a:r>
                  <a:rPr lang="ru-RU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3. </a:t>
                </a:r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Сфера размерностью </a:t>
                </a:r>
                <a:r>
                  <a:rPr lang="en-US" i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1 с центром в точке </a:t>
                </a:r>
                <a:r>
                  <a:rPr lang="en-US" i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i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baseline="-25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…, </a:t>
                </a:r>
                <a:r>
                  <a:rPr lang="en-US" i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i="1" baseline="-25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и радиусом </a:t>
                </a:r>
                <a:r>
                  <a:rPr lang="en-US" i="1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i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задаётся уравнением</a:t>
                </a:r>
              </a:p>
              <a:p>
                <a:pPr indent="449580"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+…+</m:t>
                      </m:r>
                      <m:sSup>
                        <m:sSup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ru-RU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449580" algn="just">
                  <a:spcAft>
                    <a:spcPts val="0"/>
                  </a:spcAft>
                </a:pPr>
                <a:r>
                  <a:rPr lang="ru-RU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4.</a:t>
                </a:r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Шар размерностью </a:t>
                </a:r>
                <a:r>
                  <a:rPr lang="en-US" i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 центром в точке </a:t>
                </a:r>
                <a:r>
                  <a:rPr lang="en-US" i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i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baseline="-25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…, </a:t>
                </a:r>
                <a:r>
                  <a:rPr lang="en-US" i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i="1" baseline="-25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и радиусом </a:t>
                </a:r>
                <a:r>
                  <a:rPr lang="en-US" i="1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i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задаётся неравенством</a:t>
                </a:r>
              </a:p>
              <a:p>
                <a:pPr indent="449580"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+…+</m:t>
                      </m:r>
                      <m:sSup>
                        <m:sSup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229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9050" y="0"/>
                <a:ext cx="9144000" cy="3729419"/>
              </a:xfrm>
              <a:prstGeom prst="rect">
                <a:avLst/>
              </a:prstGeom>
              <a:blipFill>
                <a:blip r:embed="rId3"/>
                <a:stretch>
                  <a:fillRect l="-1067" t="-1307" r="-1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38A653-F608-71ED-37AD-56F93946CD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8582" y="3861048"/>
            <a:ext cx="3228735" cy="274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963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292" name="Text Box 4"/>
              <p:cNvSpPr txBox="1">
                <a:spLocks noChangeArrowheads="1"/>
              </p:cNvSpPr>
              <p:nvPr/>
            </p:nvSpPr>
            <p:spPr bwMode="auto">
              <a:xfrm>
                <a:off x="-19050" y="0"/>
                <a:ext cx="9144000" cy="62208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indent="449580" algn="just">
                  <a:lnSpc>
                    <a:spcPct val="107000"/>
                  </a:lnSpc>
                  <a:spcAft>
                    <a:spcPts val="1000"/>
                  </a:spcAft>
                </a:pPr>
                <a:r>
                  <a:rPr lang="ru-RU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5.</a:t>
                </a:r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Рассмотрим пространство размерностью </a:t>
                </a:r>
                <a:r>
                  <a:rPr lang="en-US" i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–1, проходящее через точку </a:t>
                </a:r>
                <a:r>
                  <a:rPr lang="en-US" i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i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baseline="-25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…, </a:t>
                </a:r>
                <a:r>
                  <a:rPr lang="en-US" i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i="1" baseline="-25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 и перпендикулярное вектору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acc>
                  </m:oMath>
                </a14:m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i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baseline="-25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…, </a:t>
                </a:r>
                <a:r>
                  <a:rPr lang="en-US" i="1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i="1" baseline="-250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), который называется вектором нормали. Это пространство состоит из всех точек </a:t>
                </a:r>
                <a:r>
                  <a:rPr lang="en-US" i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i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baseline="-25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…, </a:t>
                </a:r>
                <a:r>
                  <a:rPr lang="en-US" i="1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i="1" baseline="-250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), для которых 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𝐴𝑋</m:t>
                        </m:r>
                      </m:e>
                    </m:acc>
                  </m:oMath>
                </a14:m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перпендикулярен вектору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acc>
                  </m:oMath>
                </a14:m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Оно задаётся уравнением </a:t>
                </a:r>
              </a:p>
              <a:p>
                <a:pPr algn="ctr">
                  <a:lnSpc>
                    <a:spcPct val="107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=0.</m:t>
                      </m:r>
                    </m:oMath>
                  </m:oMathPara>
                </a14:m>
                <a:endParaRPr lang="ru-RU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449580" algn="just">
                  <a:lnSpc>
                    <a:spcPct val="107000"/>
                  </a:lnSpc>
                  <a:spcAft>
                    <a:spcPts val="1000"/>
                  </a:spcAft>
                </a:pPr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Указанное уравнение можно переписать в виде</a:t>
                </a:r>
              </a:p>
              <a:p>
                <a:pPr algn="ctr">
                  <a:lnSpc>
                    <a:spcPct val="107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𝑙</m:t>
                      </m:r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=0.</m:t>
                      </m:r>
                    </m:oMath>
                  </m:oMathPara>
                </a14:m>
                <a:endParaRPr lang="ru-RU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1000"/>
                  </a:spcAft>
                </a:pPr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Непосредственно проверяется, что (</a:t>
                </a:r>
                <a:r>
                  <a:rPr lang="en-US" i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-1)-мерное пространство, проходящее через точки </a:t>
                </a:r>
                <a:r>
                  <a:rPr lang="en-US" i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baseline="-25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i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baseline="-25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0, … , 0), … , </a:t>
                </a:r>
                <a:r>
                  <a:rPr lang="en-US" i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i="1" baseline="-25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(0, … , 0, </a:t>
                </a:r>
                <a:r>
                  <a:rPr lang="en-US" i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i="1" baseline="-25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), где числа </a:t>
                </a:r>
                <a:r>
                  <a:rPr lang="en-US" i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baseline="-25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… , </a:t>
                </a:r>
                <a:r>
                  <a:rPr lang="en-US" i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i="1" baseline="-25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i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отличны от нуля,</a:t>
                </a:r>
                <a:r>
                  <a:rPr lang="ru-RU" i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можно задать уравнением</a:t>
                </a:r>
              </a:p>
              <a:p>
                <a:pPr algn="ct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+…+ </m:t>
                      </m:r>
                      <m:f>
                        <m:f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29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9050" y="0"/>
                <a:ext cx="9144000" cy="6220806"/>
              </a:xfrm>
              <a:prstGeom prst="rect">
                <a:avLst/>
              </a:prstGeom>
              <a:blipFill>
                <a:blip r:embed="rId3"/>
                <a:stretch>
                  <a:fillRect l="-1067" t="-784" r="-1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7882076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3822017</TotalTime>
  <Words>3424</Words>
  <Application>Microsoft Office PowerPoint</Application>
  <PresentationFormat>Экран (4:3)</PresentationFormat>
  <Paragraphs>247</Paragraphs>
  <Slides>41</Slides>
  <Notes>41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5" baseType="lpstr">
      <vt:lpstr>Calibri</vt:lpstr>
      <vt:lpstr>Cambria Math</vt:lpstr>
      <vt:lpstr>Times New Roman</vt:lpstr>
      <vt:lpstr>Оформление по умолчанию</vt:lpstr>
      <vt:lpstr>30в. Пространство Rn.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геометрические фигуры</dc:title>
  <dc:creator>*</dc:creator>
  <cp:lastModifiedBy>Смирнов Владимир Алексеевич</cp:lastModifiedBy>
  <cp:revision>629</cp:revision>
  <dcterms:created xsi:type="dcterms:W3CDTF">2008-04-30T05:51:18Z</dcterms:created>
  <dcterms:modified xsi:type="dcterms:W3CDTF">2022-12-29T08:15:42Z</dcterms:modified>
</cp:coreProperties>
</file>