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43" r:id="rId3"/>
    <p:sldId id="342" r:id="rId4"/>
    <p:sldId id="359" r:id="rId5"/>
    <p:sldId id="360" r:id="rId6"/>
    <p:sldId id="311" r:id="rId7"/>
    <p:sldId id="336" r:id="rId8"/>
    <p:sldId id="273" r:id="rId9"/>
    <p:sldId id="338" r:id="rId10"/>
    <p:sldId id="316" r:id="rId11"/>
    <p:sldId id="318" r:id="rId12"/>
    <p:sldId id="340" r:id="rId13"/>
    <p:sldId id="341" r:id="rId14"/>
    <p:sldId id="319" r:id="rId15"/>
    <p:sldId id="361" r:id="rId16"/>
    <p:sldId id="339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84" autoAdjust="0"/>
    <p:restoredTop sz="88963" autoAdjust="0"/>
  </p:normalViewPr>
  <p:slideViewPr>
    <p:cSldViewPr>
      <p:cViewPr varScale="1">
        <p:scale>
          <a:sx n="91" d="100"/>
          <a:sy n="91" d="100"/>
        </p:scale>
        <p:origin x="34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4910BE00-E2B9-4342-A4FC-1995ADD6610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80C7AB04-2B1F-4CC9-B946-D2661F5C5E6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7588" name="Rectangle 4">
            <a:extLst>
              <a:ext uri="{FF2B5EF4-FFF2-40B4-BE49-F238E27FC236}">
                <a16:creationId xmlns:a16="http://schemas.microsoft.com/office/drawing/2014/main" id="{DBD005AB-D66E-46C4-814E-83176D28DB4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7589" name="Rectangle 5">
            <a:extLst>
              <a:ext uri="{FF2B5EF4-FFF2-40B4-BE49-F238E27FC236}">
                <a16:creationId xmlns:a16="http://schemas.microsoft.com/office/drawing/2014/main" id="{AC2D4229-F70D-4221-AE87-AF20ED07E71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7590" name="Rectangle 6">
            <a:extLst>
              <a:ext uri="{FF2B5EF4-FFF2-40B4-BE49-F238E27FC236}">
                <a16:creationId xmlns:a16="http://schemas.microsoft.com/office/drawing/2014/main" id="{D91FB63B-9C3C-4873-9BC5-3BEB256DD82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7591" name="Rectangle 7">
            <a:extLst>
              <a:ext uri="{FF2B5EF4-FFF2-40B4-BE49-F238E27FC236}">
                <a16:creationId xmlns:a16="http://schemas.microsoft.com/office/drawing/2014/main" id="{8082789E-97B8-4A43-B49E-9BBD4DF39A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471E49D-E3B4-4C20-B620-11F776BA60A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BB75B46-0883-40FE-9C3B-C4266B04B6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7832C4-3712-4E55-A3CE-274793B98F4F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768E94FF-8809-442C-B6C3-A8F413F04D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1E9F17E0-1C7D-4FEA-B2C7-DFE8C98452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BB75B46-0883-40FE-9C3B-C4266B04B6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7832C4-3712-4E55-A3CE-274793B98F4F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768E94FF-8809-442C-B6C3-A8F413F04D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1E9F17E0-1C7D-4FEA-B2C7-DFE8C98452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0907338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C65E814-65D6-4503-982E-8BB7354314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A0761D-01C1-4CFE-AE43-24E62C190441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121858" name="Rectangle 2">
            <a:extLst>
              <a:ext uri="{FF2B5EF4-FFF2-40B4-BE49-F238E27FC236}">
                <a16:creationId xmlns:a16="http://schemas.microsoft.com/office/drawing/2014/main" id="{7FBBB2C9-F3D4-4A0F-9BF1-9B5BF68BB4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CA4AD078-2E0C-4A7D-A8A0-8C7D8383BA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0AA803D-ADBC-4EF5-964F-D8FF70E4B1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387137-94A8-49F1-A927-284545F0B6EB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83970" name="Rectangle 2">
            <a:extLst>
              <a:ext uri="{FF2B5EF4-FFF2-40B4-BE49-F238E27FC236}">
                <a16:creationId xmlns:a16="http://schemas.microsoft.com/office/drawing/2014/main" id="{11DACC2D-F5B3-4282-A88E-CECF4A4ED5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8A2A955A-94B9-4F12-B25D-5627AD0E89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A36BDEB-240A-42CC-8616-0AE3B1BBB8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E80245-43B3-44E0-9B04-94139A10E1A6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114690" name="Rectangle 2">
            <a:extLst>
              <a:ext uri="{FF2B5EF4-FFF2-40B4-BE49-F238E27FC236}">
                <a16:creationId xmlns:a16="http://schemas.microsoft.com/office/drawing/2014/main" id="{4EB9B441-7BFE-474E-8C8E-5E8CCEF142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19F6A384-6FC0-4AFC-A7D9-CD0AA27E9B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847767-CA18-4427-8E60-E49A0911DC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B414447-0150-4660-A091-C128B515E3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267955-E5A1-425E-8140-0FA1D4A44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46750E3-D1E4-4E1C-85E4-E9A5CEF9F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4325CC0-4F14-4411-9B9C-F5BF23AA0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8DEE8E-8D40-4048-8B51-616629CEC47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0370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92EDFC-804F-432A-B1DC-316E756AF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67DA6C7-875E-41E1-A60E-41AB4BE276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7619D4D-F970-4A36-8B74-6E3C28BFF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D746236-ED80-40FF-9905-CB18E7165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5D5D54-ECC4-454D-B5CC-E20AD87D5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5D7126-317C-4F4D-B8FC-D0F0165CB67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42985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46B522D-57C1-4C5D-B7BC-58194E50E8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A9DDA46-E871-43A7-A25A-0E79EC3A50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C327D61-6122-4290-9068-6E44DDDBB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47A01C5-6449-4CF7-A4C0-E5822E281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535E0A7-BF16-464C-A379-F19C8535A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5413C4-9074-48E8-87A9-8BB8A3ACB51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91210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D2388B-13DD-4B25-8D78-076C5B3C5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6BDCD5-3EA1-402F-8930-0485B4404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A7B6CCE-6058-43AC-B94D-05F79953E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886D987-D2F1-450C-A352-0C1A58206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3716675-440B-4A10-9CCE-126632862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28D2A0-A199-4E1D-9AEA-66A51F04836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27112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F3AD7A-720D-4A5D-8215-BF3BEB092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2329053-6B0A-4EBA-AE37-931F0F00D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39BD1E-357C-43CF-B494-5A1358A54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601A62-E80A-4D15-847B-363FCB572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33A1598-0BF3-4A86-848F-E62455D96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4498C9-C406-47C0-A7EC-43D37C125C7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1552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5AA7FA-A5A2-4466-B060-A2C1B9A47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1A281C-999C-4B3D-8C5B-FA9756493A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8B2EEE4-D44F-411C-BCE7-B933B7B04B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5154395-D87E-45BD-BC10-595EDD6B3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B285474-5864-4972-BB45-FABFC9F6A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84D1412-13A6-41A6-A4D1-0EFBFA665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9D4B6F-B185-4CCF-8F42-3DC61588D9E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67577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D1E65E-1D7C-4AA5-84B7-A39721B09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423FFD2-C421-481A-B858-8391F275E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9B1E16E-D2AF-471B-8363-DF0E87C5C4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F2A5177-62BC-4FF7-A2CB-3D4C2C75E4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7854F3A-9D5F-4D4F-8B0E-29585D2CD2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68B70B7-8D22-4B37-B773-B6F653FA4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65A271E-7B9F-465E-A8AC-A7F964C2E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D5E0692-EFEB-4426-AE46-C703C8826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3DF1E-2296-4F43-9467-207A53E6528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17515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C5417B-4D40-4329-8D5C-95F35C090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41467EB-C4E5-4CE5-9A7B-A115EFB00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FB478CC-E4D8-4A97-B244-B17937056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48E6FD1-B2EE-4492-B84A-6D528F3E9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22BC40-6011-456F-8944-A759E0434FF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35248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06CC286-ED18-4EF5-9C89-B255BB6EE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35058FA-D494-4AE3-9FB2-FF4D0AA3D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B726959-4A9E-457E-B09F-2014E6DCA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B5AFED-FAFE-4F8A-A50B-AAE475EC9AF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88182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42AE2F-22AB-4D7A-868A-0F8C84621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6A8E36A-0C50-4A74-9050-2849713F5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5432CF8-696C-4B90-ADE4-02B0724481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87A7D4D-C954-42BC-9969-A178FF004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561A2E2-5CB7-4F73-8871-18CD8FCE8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1AD6665-3262-4DE9-9E27-A5E05DFD2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030E9-3D9C-499C-95AD-5B6F6414B44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47782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38B232-87FE-448E-A8A2-9ED343C30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495B227-99C5-4762-BE4C-60431AD914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3825A2D-69B8-4EA7-995B-935D533C72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0632512-DA66-4B37-A889-EDBBAADB3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C13AEEB-3DCD-471D-829E-A8C661850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B7A4E21-3912-4AE5-A15F-2CF3BC249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B71037-D835-4D1A-A390-F2C8FD0E9FE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99120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8A96451-69E2-4CE4-AFE1-F409DE3A80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9F90037-7428-4704-BF64-9234B12028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254BF91-3952-4B06-A9A5-B72AF68F618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01CFA23-FC5D-453C-AA2F-DD2C75C7F16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5F1BC05-B018-48A5-942E-915CD7B1DF9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FCC6B9E-EA4C-4DC5-B9BF-A0410DEC17F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0.png"/><Relationship Id="rId2" Type="http://schemas.openxmlformats.org/officeDocument/2006/relationships/image" Target="../media/image4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9360ED5-C1C3-47DA-9559-E1DE0C82619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1700808"/>
            <a:ext cx="8763000" cy="1944216"/>
          </a:xfrm>
        </p:spPr>
        <p:txBody>
          <a:bodyPr/>
          <a:lstStyle/>
          <a:p>
            <a:r>
              <a:rPr lang="en-US" altLang="ru-RU" dirty="0">
                <a:solidFill>
                  <a:srgbClr val="FF3300"/>
                </a:solidFill>
              </a:rPr>
              <a:t>5. </a:t>
            </a:r>
            <a:r>
              <a:rPr lang="ru-RU" altLang="ru-RU" dirty="0">
                <a:solidFill>
                  <a:srgbClr val="FF3300"/>
                </a:solidFill>
              </a:rPr>
              <a:t>СЕЧЕНИЯ ЦИЛИНДРА ПЛОСКОСТЬЮ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Text Box 3">
            <a:extLst>
              <a:ext uri="{FF2B5EF4-FFF2-40B4-BE49-F238E27FC236}">
                <a16:creationId xmlns:a16="http://schemas.microsoft.com/office/drawing/2014/main" id="{F4B1786E-FFA3-4361-8287-C87813E7EF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5344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Боковая поверхность цилиндра радиусом 1 пересечена плоскостью, составляющей угол 45</a:t>
            </a:r>
            <a:r>
              <a:rPr lang="ru-RU" altLang="ru-RU" sz="2800" baseline="30000" dirty="0"/>
              <a:t>о</a:t>
            </a:r>
            <a:r>
              <a:rPr lang="ru-RU" altLang="ru-RU" sz="2800" dirty="0"/>
              <a:t> с плоскостью основания. Найдите малую и большую ось эллипса, получившегося в сечении.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188" name="Text Box 4">
                <a:extLst>
                  <a:ext uri="{FF2B5EF4-FFF2-40B4-BE49-F238E27FC236}">
                    <a16:creationId xmlns:a16="http://schemas.microsoft.com/office/drawing/2014/main" id="{24DAFC2B-DBA5-4A1C-8335-52118F033AB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3400" y="4800600"/>
                <a:ext cx="6705600" cy="5651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</a:rPr>
                  <a:t>Ответ: </a:t>
                </a:r>
                <a:r>
                  <a:rPr lang="ru-RU" altLang="ru-RU" sz="2800" dirty="0"/>
                  <a:t>1,</a:t>
                </a:r>
                <a:r>
                  <a:rPr lang="en-US" altLang="ru-RU" sz="2800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US" sz="28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altLang="ru-RU" sz="2800" dirty="0"/>
                  <a:t> 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3188" name="Text Box 4">
                <a:extLst>
                  <a:ext uri="{FF2B5EF4-FFF2-40B4-BE49-F238E27FC236}">
                    <a16:creationId xmlns:a16="http://schemas.microsoft.com/office/drawing/2014/main" id="{24DAFC2B-DBA5-4A1C-8335-52118F033A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3400" y="4800600"/>
                <a:ext cx="6705600" cy="565155"/>
              </a:xfrm>
              <a:prstGeom prst="rect">
                <a:avLst/>
              </a:prstGeom>
              <a:blipFill>
                <a:blip r:embed="rId2"/>
                <a:stretch>
                  <a:fillRect l="-1909" t="-4348" b="-2934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3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5235" name="Text Box 3">
                <a:extLst>
                  <a:ext uri="{FF2B5EF4-FFF2-40B4-BE49-F238E27FC236}">
                    <a16:creationId xmlns:a16="http://schemas.microsoft.com/office/drawing/2014/main" id="{88FD911C-A935-4F12-85E4-BD230DCC229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9144000" cy="34163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cs typeface="Times New Roman" panose="02020603050405020304" pitchFamily="18" charset="0"/>
                  </a:rPr>
                  <a:t>	Возьмем прямоугольный лист бумаги и нарисуем на нем оси координат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Ox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и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Oy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параллельно соответствующим сторонам. Затем свернем этот лист в боковую поверхность цилиндра, радиус основания которого примем за единицу. Ось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Ox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свернется в окружность радиуса 1, а ось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Oy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станет образующей цилиндра. Через диаметр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OD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полученной окружности проведем сечение, составляющее с плоскостью окружности угол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altLang="ru-RU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φ</m:t>
                    </m:r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. Развернем цилиндр обратно в прямоугольник. </a:t>
                </a:r>
                <a:r>
                  <a:rPr lang="ru-RU" altLang="ru-RU" dirty="0"/>
                  <a:t>Выясните, в какую кривую развернется эллипс.</a:t>
                </a:r>
                <a:endParaRPr lang="en-US" altLang="ru-RU" dirty="0"/>
              </a:p>
            </p:txBody>
          </p:sp>
        </mc:Choice>
        <mc:Fallback xmlns="">
          <p:sp>
            <p:nvSpPr>
              <p:cNvPr id="95235" name="Text Box 3">
                <a:extLst>
                  <a:ext uri="{FF2B5EF4-FFF2-40B4-BE49-F238E27FC236}">
                    <a16:creationId xmlns:a16="http://schemas.microsoft.com/office/drawing/2014/main" id="{88FD911C-A935-4F12-85E4-BD230DCC22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0"/>
                <a:ext cx="9144000" cy="3416320"/>
              </a:xfrm>
              <a:prstGeom prst="rect">
                <a:avLst/>
              </a:prstGeom>
              <a:blipFill>
                <a:blip r:embed="rId2"/>
                <a:stretch>
                  <a:fillRect l="-1000" t="-1429" r="-1000" b="-321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5240" name="Picture 8">
            <a:extLst>
              <a:ext uri="{FF2B5EF4-FFF2-40B4-BE49-F238E27FC236}">
                <a16:creationId xmlns:a16="http://schemas.microsoft.com/office/drawing/2014/main" id="{EEEDCCD8-9AB4-4565-B694-1C5FD7E252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505200"/>
            <a:ext cx="1795463" cy="238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5242" name="Group 10">
            <a:extLst>
              <a:ext uri="{FF2B5EF4-FFF2-40B4-BE49-F238E27FC236}">
                <a16:creationId xmlns:a16="http://schemas.microsoft.com/office/drawing/2014/main" id="{78F2E546-BBEA-4671-8136-B80E4078C6B5}"/>
              </a:ext>
            </a:extLst>
          </p:cNvPr>
          <p:cNvGrpSpPr>
            <a:grpSpLocks/>
          </p:cNvGrpSpPr>
          <p:nvPr/>
        </p:nvGrpSpPr>
        <p:grpSpPr bwMode="auto">
          <a:xfrm>
            <a:off x="2514600" y="4114800"/>
            <a:ext cx="5976938" cy="2347913"/>
            <a:chOff x="1584" y="2592"/>
            <a:chExt cx="3765" cy="147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5236" name="Text Box 4">
                  <a:extLst>
                    <a:ext uri="{FF2B5EF4-FFF2-40B4-BE49-F238E27FC236}">
                      <a16:creationId xmlns:a16="http://schemas.microsoft.com/office/drawing/2014/main" id="{A32F1CBD-7A5D-41D1-831A-CD58BEC8CA6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84" y="3744"/>
                  <a:ext cx="3408" cy="3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Ответ:</a:t>
                  </a:r>
                  <a:r>
                    <a:rPr lang="ru-RU" altLang="ru-RU" sz="2800" dirty="0">
                      <a:solidFill>
                        <a:schemeClr val="accent1"/>
                      </a:solidFill>
                    </a:rPr>
                    <a:t> </a:t>
                  </a:r>
                  <a:r>
                    <a:rPr lang="en-US" altLang="ru-RU" sz="2800" i="1" dirty="0">
                      <a:cs typeface="Times New Roman" panose="02020603050405020304" pitchFamily="18" charset="0"/>
                    </a:rPr>
                    <a:t>y</a:t>
                  </a:r>
                  <a:r>
                    <a:rPr lang="ru-RU" altLang="ru-RU" sz="2800" dirty="0">
                      <a:cs typeface="Times New Roman" panose="02020603050405020304" pitchFamily="18" charset="0"/>
                    </a:rPr>
                    <a:t> = </a:t>
                  </a:r>
                  <a:r>
                    <a:rPr lang="en-US" altLang="ru-RU" sz="2800" i="1" dirty="0">
                      <a:cs typeface="Times New Roman" panose="02020603050405020304" pitchFamily="18" charset="0"/>
                    </a:rPr>
                    <a:t>k</a:t>
                  </a:r>
                  <a:r>
                    <a:rPr lang="ru-RU" altLang="ru-RU" sz="2800" i="1" dirty="0">
                      <a:cs typeface="Times New Roman" panose="02020603050405020304" pitchFamily="18" charset="0"/>
                    </a:rPr>
                    <a:t>·</a:t>
                  </a:r>
                  <a:r>
                    <a:rPr lang="en-US" altLang="ru-RU" sz="2800" dirty="0">
                      <a:cs typeface="Times New Roman" panose="02020603050405020304" pitchFamily="18" charset="0"/>
                    </a:rPr>
                    <a:t>sin </a:t>
                  </a:r>
                  <a:r>
                    <a:rPr lang="en-US" altLang="ru-RU" sz="2800" i="1" dirty="0">
                      <a:cs typeface="Times New Roman" panose="02020603050405020304" pitchFamily="18" charset="0"/>
                    </a:rPr>
                    <a:t>x </a:t>
                  </a:r>
                  <a:r>
                    <a:rPr lang="ru-RU" altLang="ru-RU" sz="2800" dirty="0">
                      <a:cs typeface="Times New Roman" panose="02020603050405020304" pitchFamily="18" charset="0"/>
                    </a:rPr>
                    <a:t>, где  </a:t>
                  </a:r>
                  <a:r>
                    <a:rPr lang="en-US" altLang="ru-RU" sz="2800" i="1" dirty="0">
                      <a:cs typeface="Times New Roman" panose="02020603050405020304" pitchFamily="18" charset="0"/>
                    </a:rPr>
                    <a:t>k</a:t>
                  </a:r>
                  <a:r>
                    <a:rPr lang="ru-RU" altLang="ru-RU" sz="2800" dirty="0">
                      <a:cs typeface="Times New Roman" panose="02020603050405020304" pitchFamily="18" charset="0"/>
                    </a:rPr>
                    <a:t> = </a:t>
                  </a:r>
                  <a:r>
                    <a:rPr lang="en-US" altLang="ru-RU" sz="2800" dirty="0" err="1">
                      <a:cs typeface="Times New Roman" panose="02020603050405020304" pitchFamily="18" charset="0"/>
                    </a:rPr>
                    <a:t>tg</a:t>
                  </a:r>
                  <a:r>
                    <a:rPr lang="en-US" altLang="ru-RU" sz="2800" dirty="0">
                      <a:cs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 altLang="ru-RU" sz="280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φ</m:t>
                      </m:r>
                    </m:oMath>
                  </a14:m>
                  <a:r>
                    <a:rPr lang="ru-RU" altLang="ru-RU" sz="2800" dirty="0">
                      <a:cs typeface="Times New Roman" panose="02020603050405020304" pitchFamily="18" charset="0"/>
                    </a:rPr>
                    <a:t>. </a:t>
                  </a:r>
                </a:p>
              </p:txBody>
            </p:sp>
          </mc:Choice>
          <mc:Fallback xmlns="">
            <p:sp>
              <p:nvSpPr>
                <p:cNvPr id="95236" name="Text Box 4">
                  <a:extLst>
                    <a:ext uri="{FF2B5EF4-FFF2-40B4-BE49-F238E27FC236}">
                      <a16:creationId xmlns:a16="http://schemas.microsoft.com/office/drawing/2014/main" id="{A32F1CBD-7A5D-41D1-831A-CD58BEC8CA6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584" y="3744"/>
                  <a:ext cx="3408" cy="327"/>
                </a:xfrm>
                <a:prstGeom prst="rect">
                  <a:avLst/>
                </a:prstGeom>
                <a:blipFill>
                  <a:blip r:embed="rId4"/>
                  <a:stretch>
                    <a:fillRect l="-2368" t="-11765" b="-32941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95241" name="Picture 9">
              <a:extLst>
                <a:ext uri="{FF2B5EF4-FFF2-40B4-BE49-F238E27FC236}">
                  <a16:creationId xmlns:a16="http://schemas.microsoft.com/office/drawing/2014/main" id="{B3EC6152-3019-4C80-BC50-807D419C118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48" y="2592"/>
              <a:ext cx="2901" cy="8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5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Text Box 3">
            <a:extLst>
              <a:ext uri="{FF2B5EF4-FFF2-40B4-BE49-F238E27FC236}">
                <a16:creationId xmlns:a16="http://schemas.microsoft.com/office/drawing/2014/main" id="{B6666168-E2BF-414D-8CDD-BD2760B430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6632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По какой линии следует разрезать прямоугольный лист, чтобы из полученных частей можно было сложить поверхность в виде изогнутой трубы, изображенной на рисунке?</a:t>
            </a:r>
            <a:endParaRPr lang="en-US" altLang="ru-RU" dirty="0"/>
          </a:p>
        </p:txBody>
      </p:sp>
      <p:pic>
        <p:nvPicPr>
          <p:cNvPr id="118794" name="Picture 10">
            <a:extLst>
              <a:ext uri="{FF2B5EF4-FFF2-40B4-BE49-F238E27FC236}">
                <a16:creationId xmlns:a16="http://schemas.microsoft.com/office/drawing/2014/main" id="{C6D0C714-F3FE-44DE-A8A5-5E918E4829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371600"/>
            <a:ext cx="6456363" cy="239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8797" name="Group 13">
            <a:extLst>
              <a:ext uri="{FF2B5EF4-FFF2-40B4-BE49-F238E27FC236}">
                <a16:creationId xmlns:a16="http://schemas.microsoft.com/office/drawing/2014/main" id="{7C34E488-2017-4CC9-8ADC-38299B5C6AA4}"/>
              </a:ext>
            </a:extLst>
          </p:cNvPr>
          <p:cNvGrpSpPr>
            <a:grpSpLocks/>
          </p:cNvGrpSpPr>
          <p:nvPr/>
        </p:nvGrpSpPr>
        <p:grpSpPr bwMode="auto">
          <a:xfrm>
            <a:off x="0" y="1371600"/>
            <a:ext cx="9144000" cy="3725863"/>
            <a:chOff x="0" y="864"/>
            <a:chExt cx="5760" cy="2347"/>
          </a:xfrm>
        </p:grpSpPr>
        <p:pic>
          <p:nvPicPr>
            <p:cNvPr id="118795" name="Picture 11">
              <a:extLst>
                <a:ext uri="{FF2B5EF4-FFF2-40B4-BE49-F238E27FC236}">
                  <a16:creationId xmlns:a16="http://schemas.microsoft.com/office/drawing/2014/main" id="{3F50F0A1-2481-4E88-9811-763B72C7F36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4" y="864"/>
              <a:ext cx="4067" cy="15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8796" name="Text Box 12">
              <a:extLst>
                <a:ext uri="{FF2B5EF4-FFF2-40B4-BE49-F238E27FC236}">
                  <a16:creationId xmlns:a16="http://schemas.microsoft.com/office/drawing/2014/main" id="{F0D94CB3-80CB-4311-B229-E6227DC6FA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688"/>
              <a:ext cx="5760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0000"/>
                  </a:solidFill>
                </a:rPr>
                <a:t>	Ответ. </a:t>
              </a:r>
              <a:r>
                <a:rPr lang="ru-RU" altLang="ru-RU" dirty="0"/>
                <a:t>Нужно разрезать лист по синусоиде</a:t>
              </a:r>
              <a:r>
                <a:rPr lang="en-US" altLang="ru-RU" dirty="0"/>
                <a:t> (</a:t>
              </a:r>
              <a:r>
                <a:rPr lang="en-US" altLang="ru-RU" i="1" dirty="0"/>
                <a:t>y = </a:t>
              </a:r>
              <a:r>
                <a:rPr lang="en-US" altLang="ru-RU" dirty="0"/>
                <a:t>sin </a:t>
              </a:r>
              <a:r>
                <a:rPr lang="en-US" altLang="ru-RU" i="1" dirty="0"/>
                <a:t>x</a:t>
              </a:r>
              <a:r>
                <a:rPr lang="en-US" altLang="ru-RU" dirty="0"/>
                <a:t>)</a:t>
              </a:r>
              <a:r>
                <a:rPr lang="ru-RU" altLang="ru-RU" dirty="0"/>
                <a:t>, и из получившихся кусков сложить две части трубы.</a:t>
              </a:r>
              <a:endParaRPr lang="en-US" alt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8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Text Box 3">
            <a:extLst>
              <a:ext uri="{FF2B5EF4-FFF2-40B4-BE49-F238E27FC236}">
                <a16:creationId xmlns:a16="http://schemas.microsoft.com/office/drawing/2014/main" id="{47FE23D3-6AD7-4EF6-9B57-E59D57FCFF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1497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 По каким линиям следует разрезать прямоугольный лист, чтобы из полученных частей можно было сложить поверхность в виде изогнутой трубы, изображенной на рисунке?</a:t>
            </a:r>
            <a:endParaRPr lang="en-US" altLang="ru-RU" dirty="0"/>
          </a:p>
        </p:txBody>
      </p:sp>
      <p:pic>
        <p:nvPicPr>
          <p:cNvPr id="119816" name="Picture 8">
            <a:extLst>
              <a:ext uri="{FF2B5EF4-FFF2-40B4-BE49-F238E27FC236}">
                <a16:creationId xmlns:a16="http://schemas.microsoft.com/office/drawing/2014/main" id="{22FAFE43-E3C9-4F3A-ABFD-D6BF2DE28E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179" y="2132856"/>
            <a:ext cx="6659563" cy="246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EDBDB402-B791-4F15-BAE4-349DDEA4A7D6}"/>
              </a:ext>
            </a:extLst>
          </p:cNvPr>
          <p:cNvGrpSpPr/>
          <p:nvPr/>
        </p:nvGrpSpPr>
        <p:grpSpPr>
          <a:xfrm>
            <a:off x="0" y="2132856"/>
            <a:ext cx="9144000" cy="4008641"/>
            <a:chOff x="0" y="2132856"/>
            <a:chExt cx="9144000" cy="4008641"/>
          </a:xfrm>
        </p:grpSpPr>
        <p:sp>
          <p:nvSpPr>
            <p:cNvPr id="119815" name="Text Box 7">
              <a:extLst>
                <a:ext uri="{FF2B5EF4-FFF2-40B4-BE49-F238E27FC236}">
                  <a16:creationId xmlns:a16="http://schemas.microsoft.com/office/drawing/2014/main" id="{D32B093B-0207-4E03-84EC-22DD4D23A7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4941168"/>
              <a:ext cx="9144000" cy="1200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dirty="0">
                  <a:solidFill>
                    <a:srgbClr val="FF0000"/>
                  </a:solidFill>
                </a:rPr>
                <a:t>	Ответ. </a:t>
              </a:r>
              <a:r>
                <a:rPr lang="ru-RU" altLang="ru-RU" dirty="0"/>
                <a:t>Нужно разрезать лист по двум синусоидам</a:t>
              </a:r>
              <a:r>
                <a:rPr lang="en-US" altLang="ru-RU" dirty="0"/>
                <a:t> (</a:t>
              </a:r>
              <a:r>
                <a:rPr lang="en-US" altLang="ru-RU" i="1" dirty="0"/>
                <a:t>y = </a:t>
              </a:r>
              <a:r>
                <a:rPr lang="en-US" altLang="ru-RU" i="1" dirty="0" err="1"/>
                <a:t>k</a:t>
              </a:r>
              <a:r>
                <a:rPr lang="en-US" altLang="ru-RU" i="1" dirty="0" err="1">
                  <a:cs typeface="Times New Roman" panose="02020603050405020304" pitchFamily="18" charset="0"/>
                </a:rPr>
                <a:t>·</a:t>
              </a:r>
              <a:r>
                <a:rPr lang="en-US" altLang="ru-RU" dirty="0" err="1"/>
                <a:t>sin</a:t>
              </a:r>
              <a:r>
                <a:rPr lang="en-US" altLang="ru-RU" dirty="0"/>
                <a:t> </a:t>
              </a:r>
              <a:r>
                <a:rPr lang="en-US" altLang="ru-RU" i="1" dirty="0"/>
                <a:t>x</a:t>
              </a:r>
              <a:r>
                <a:rPr lang="en-US" altLang="ru-RU" dirty="0"/>
                <a:t>, </a:t>
              </a:r>
              <a:r>
                <a:rPr lang="en-US" altLang="ru-RU" i="1" dirty="0"/>
                <a:t>y = </a:t>
              </a:r>
              <a:r>
                <a:rPr lang="en-US" altLang="ru-RU" dirty="0"/>
                <a:t>-</a:t>
              </a:r>
              <a:r>
                <a:rPr lang="en-US" altLang="ru-RU" i="1" dirty="0" err="1"/>
                <a:t>k</a:t>
              </a:r>
              <a:r>
                <a:rPr lang="en-US" altLang="ru-RU" i="1" dirty="0" err="1">
                  <a:cs typeface="Times New Roman" panose="02020603050405020304" pitchFamily="18" charset="0"/>
                </a:rPr>
                <a:t>·</a:t>
              </a:r>
              <a:r>
                <a:rPr lang="en-US" altLang="ru-RU" dirty="0" err="1"/>
                <a:t>sin</a:t>
              </a:r>
              <a:r>
                <a:rPr lang="en-US" altLang="ru-RU" dirty="0"/>
                <a:t> </a:t>
              </a:r>
              <a:r>
                <a:rPr lang="en-US" altLang="ru-RU" i="1" dirty="0"/>
                <a:t>x</a:t>
              </a:r>
              <a:r>
                <a:rPr lang="en-US" altLang="ru-RU" dirty="0"/>
                <a:t>, </a:t>
              </a:r>
              <a:r>
                <a:rPr lang="en-US" altLang="ru-RU" i="1" dirty="0"/>
                <a:t>k = </a:t>
              </a:r>
              <a:r>
                <a:rPr lang="en-US" altLang="ru-RU" dirty="0" err="1"/>
                <a:t>tg</a:t>
              </a:r>
              <a:r>
                <a:rPr lang="en-US" altLang="ru-RU" dirty="0"/>
                <a:t> 22</a:t>
              </a:r>
              <a:r>
                <a:rPr lang="ru-RU" altLang="ru-RU" baseline="30000" dirty="0"/>
                <a:t>о</a:t>
              </a:r>
              <a:r>
                <a:rPr lang="ru-RU" altLang="ru-RU" dirty="0"/>
                <a:t>30</a:t>
              </a:r>
              <a:r>
                <a:rPr lang="en-US" altLang="ru-RU" dirty="0"/>
                <a:t>’)</a:t>
              </a:r>
              <a:r>
                <a:rPr lang="en-US" altLang="ru-RU" i="1" dirty="0"/>
                <a:t> </a:t>
              </a:r>
              <a:r>
                <a:rPr lang="ru-RU" altLang="ru-RU" i="1" dirty="0"/>
                <a:t>,</a:t>
              </a:r>
              <a:r>
                <a:rPr lang="ru-RU" altLang="ru-RU" dirty="0"/>
                <a:t> и из получившихся кусков сложить три части трубы.</a:t>
              </a:r>
              <a:endParaRPr lang="en-US" altLang="ru-RU" dirty="0"/>
            </a:p>
          </p:txBody>
        </p:sp>
        <p:pic>
          <p:nvPicPr>
            <p:cNvPr id="119817" name="Picture 9">
              <a:extLst>
                <a:ext uri="{FF2B5EF4-FFF2-40B4-BE49-F238E27FC236}">
                  <a16:creationId xmlns:a16="http://schemas.microsoft.com/office/drawing/2014/main" id="{FA9FB426-F669-4D71-B2F5-3DCAE6C74C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2218" y="2132856"/>
              <a:ext cx="6659563" cy="24669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Text Box 3">
            <a:extLst>
              <a:ext uri="{FF2B5EF4-FFF2-40B4-BE49-F238E27FC236}">
                <a16:creationId xmlns:a16="http://schemas.microsoft.com/office/drawing/2014/main" id="{77514DE2-733B-45C3-8803-422B53CEF6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96949"/>
            <a:ext cx="9144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Возьмем прямоугольный лист бумаги с нарисованными на нем осями координат. Свернем этот лист в боковую поверхность правильной четырехугольной призмы. Сторону основания призмы примем за 1. Через точки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D </a:t>
            </a:r>
            <a:r>
              <a:rPr lang="ru-RU" altLang="ru-RU" dirty="0">
                <a:cs typeface="Times New Roman" panose="02020603050405020304" pitchFamily="18" charset="0"/>
              </a:rPr>
              <a:t>проведем сечение плоскостью, составляющей с плоскостью основания угол 45</a:t>
            </a:r>
            <a:r>
              <a:rPr lang="ru-RU" altLang="ru-RU" baseline="30000" dirty="0">
                <a:cs typeface="Times New Roman" panose="02020603050405020304" pitchFamily="18" charset="0"/>
              </a:rPr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. Развернем лист бумаги. Выясните, какая при этом получится кривая? </a:t>
            </a:r>
            <a:endParaRPr lang="ru-RU" altLang="ru-RU" dirty="0"/>
          </a:p>
        </p:txBody>
      </p:sp>
      <p:pic>
        <p:nvPicPr>
          <p:cNvPr id="96263" name="Picture 7">
            <a:extLst>
              <a:ext uri="{FF2B5EF4-FFF2-40B4-BE49-F238E27FC236}">
                <a16:creationId xmlns:a16="http://schemas.microsoft.com/office/drawing/2014/main" id="{A17934D1-3ABA-4C44-8E21-A2493CBB97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124200"/>
            <a:ext cx="7727950" cy="2646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6264" name="Picture 8">
            <a:extLst>
              <a:ext uri="{FF2B5EF4-FFF2-40B4-BE49-F238E27FC236}">
                <a16:creationId xmlns:a16="http://schemas.microsoft.com/office/drawing/2014/main" id="{F9F31202-04C9-44AC-B001-CEF87ACDFD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124200"/>
            <a:ext cx="7727950" cy="2646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6265" name="Text Box 9">
            <a:extLst>
              <a:ext uri="{FF2B5EF4-FFF2-40B4-BE49-F238E27FC236}">
                <a16:creationId xmlns:a16="http://schemas.microsoft.com/office/drawing/2014/main" id="{6C72151E-7F29-4585-98C2-2136902D6C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42431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Какие координаты имеет точка </a:t>
            </a:r>
            <a:r>
              <a:rPr lang="en-US" altLang="ru-RU" i="1" dirty="0"/>
              <a:t>A</a:t>
            </a:r>
            <a:r>
              <a:rPr lang="ru-RU" altLang="ru-RU" dirty="0"/>
              <a:t>?</a:t>
            </a:r>
          </a:p>
        </p:txBody>
      </p:sp>
      <p:grpSp>
        <p:nvGrpSpPr>
          <p:cNvPr id="96268" name="Group 12">
            <a:extLst>
              <a:ext uri="{FF2B5EF4-FFF2-40B4-BE49-F238E27FC236}">
                <a16:creationId xmlns:a16="http://schemas.microsoft.com/office/drawing/2014/main" id="{32CB7E93-D455-4F6B-B5F0-52AA38C63275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5918200"/>
            <a:ext cx="4572000" cy="787400"/>
            <a:chOff x="192" y="3728"/>
            <a:chExt cx="2880" cy="496"/>
          </a:xfrm>
        </p:grpSpPr>
        <p:sp>
          <p:nvSpPr>
            <p:cNvPr id="96260" name="Text Box 4">
              <a:extLst>
                <a:ext uri="{FF2B5EF4-FFF2-40B4-BE49-F238E27FC236}">
                  <a16:creationId xmlns:a16="http://schemas.microsoft.com/office/drawing/2014/main" id="{B0927913-1A0E-462B-BB83-48351E0656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792"/>
              <a:ext cx="288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</a:t>
              </a:r>
              <a:endParaRPr lang="ru-RU" altLang="ru-RU" sz="280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6266" name="Object 10">
                  <a:extLst>
                    <a:ext uri="{FF2B5EF4-FFF2-40B4-BE49-F238E27FC236}">
                      <a16:creationId xmlns:a16="http://schemas.microsoft.com/office/drawing/2014/main" id="{BDE93DEB-B346-4654-9871-E150FB25F4D5}"/>
                    </a:ext>
                  </a:extLst>
                </p:cNvPr>
                <p:cNvSpPr txBox="1"/>
                <p:nvPr/>
              </p:nvSpPr>
              <p:spPr bwMode="auto">
                <a:xfrm>
                  <a:off x="912" y="3728"/>
                  <a:ext cx="744" cy="49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(1, 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96266" name="Object 10">
                  <a:extLst>
                    <a:ext uri="{FF2B5EF4-FFF2-40B4-BE49-F238E27FC236}">
                      <a16:creationId xmlns:a16="http://schemas.microsoft.com/office/drawing/2014/main" id="{BDE93DEB-B346-4654-9871-E150FB25F4D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12" y="3728"/>
                  <a:ext cx="744" cy="496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6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6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Text Box 3">
            <a:extLst>
              <a:ext uri="{FF2B5EF4-FFF2-40B4-BE49-F238E27FC236}">
                <a16:creationId xmlns:a16="http://schemas.microsoft.com/office/drawing/2014/main" id="{B6666168-E2BF-414D-8CDD-BD2760B430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6632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По какой линии следует разрезать прямоугольный лист размерном 6х3, чтобы из полученных частей можно было сложить поверхность в форме изогнутой трубы, изображенную на рисунке?</a:t>
            </a:r>
            <a:endParaRPr lang="en-US" alt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1FBB6F7-36FF-422E-8791-82CF7A7D0E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184" y="1966708"/>
            <a:ext cx="2867425" cy="2924583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4497642-882C-4938-8C07-457B486FBA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580" y="1850164"/>
            <a:ext cx="5853003" cy="3157671"/>
          </a:xfrm>
          <a:prstGeom prst="rect">
            <a:avLst/>
          </a:prstGeom>
        </p:spPr>
      </p:pic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F3FE2B31-9904-4FA5-B4C4-52A3EAC2D9B0}"/>
              </a:ext>
            </a:extLst>
          </p:cNvPr>
          <p:cNvGrpSpPr/>
          <p:nvPr/>
        </p:nvGrpSpPr>
        <p:grpSpPr>
          <a:xfrm>
            <a:off x="0" y="1850164"/>
            <a:ext cx="9144000" cy="3984717"/>
            <a:chOff x="0" y="1850164"/>
            <a:chExt cx="9144000" cy="3984717"/>
          </a:xfrm>
        </p:grpSpPr>
        <p:sp>
          <p:nvSpPr>
            <p:cNvPr id="118796" name="Text Box 12">
              <a:extLst>
                <a:ext uri="{FF2B5EF4-FFF2-40B4-BE49-F238E27FC236}">
                  <a16:creationId xmlns:a16="http://schemas.microsoft.com/office/drawing/2014/main" id="{F0D94CB3-80CB-4311-B229-E6227DC6FA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5373216"/>
              <a:ext cx="914400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0000"/>
                  </a:solidFill>
                </a:rPr>
                <a:t>	Ответ. </a:t>
              </a:r>
              <a:r>
                <a:rPr lang="ru-RU" altLang="ru-RU" dirty="0"/>
                <a:t>Искомая линия изображена на рисунке.</a:t>
              </a:r>
              <a:endParaRPr lang="en-US" altLang="ru-RU" dirty="0"/>
            </a:p>
          </p:txBody>
        </p:sp>
        <p:pic>
          <p:nvPicPr>
            <p:cNvPr id="8" name="Рисунок 7">
              <a:extLst>
                <a:ext uri="{FF2B5EF4-FFF2-40B4-BE49-F238E27FC236}">
                  <a16:creationId xmlns:a16="http://schemas.microsoft.com/office/drawing/2014/main" id="{C0D93D99-3C6F-49BF-A53A-3F7E9D993ED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6579" y="1850164"/>
              <a:ext cx="5853003" cy="30789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49775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3" name="Text Box 3">
            <a:extLst>
              <a:ext uri="{FF2B5EF4-FFF2-40B4-BE49-F238E27FC236}">
                <a16:creationId xmlns:a16="http://schemas.microsoft.com/office/drawing/2014/main" id="{61085F9F-28C1-4B05-9110-A6C7C791F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6632"/>
            <a:ext cx="9144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Возьмем прямоугольный лист бумаги </a:t>
            </a:r>
            <a:r>
              <a:rPr lang="ru-RU" altLang="ru-RU" dirty="0"/>
              <a:t>и с</a:t>
            </a:r>
            <a:r>
              <a:rPr lang="ru-RU" altLang="ru-RU" dirty="0">
                <a:cs typeface="Times New Roman" panose="02020603050405020304" pitchFamily="18" charset="0"/>
              </a:rPr>
              <a:t>вернем </a:t>
            </a:r>
            <a:r>
              <a:rPr lang="ru-RU" altLang="ru-RU" dirty="0"/>
              <a:t>его</a:t>
            </a:r>
            <a:r>
              <a:rPr lang="ru-RU" altLang="ru-RU" dirty="0">
                <a:cs typeface="Times New Roman" panose="02020603050405020304" pitchFamily="18" charset="0"/>
              </a:rPr>
              <a:t> в боковую поверхность правильной </a:t>
            </a:r>
            <a:r>
              <a:rPr lang="ru-RU" altLang="ru-RU" dirty="0"/>
              <a:t>шести</a:t>
            </a:r>
            <a:r>
              <a:rPr lang="ru-RU" altLang="ru-RU" dirty="0">
                <a:cs typeface="Times New Roman" panose="02020603050405020304" pitchFamily="18" charset="0"/>
              </a:rPr>
              <a:t>угольной призмы. Сторону основания призмы примем за 1. Через точки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en-US" altLang="ru-RU" baseline="-25000" dirty="0">
                <a:cs typeface="Times New Roman" panose="02020603050405020304" pitchFamily="18" charset="0"/>
              </a:rPr>
              <a:t>0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en-US" altLang="ru-RU" baseline="-25000" dirty="0">
                <a:cs typeface="Times New Roman" panose="02020603050405020304" pitchFamily="18" charset="0"/>
              </a:rPr>
              <a:t>0</a:t>
            </a:r>
            <a:r>
              <a:rPr lang="en-US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проведем сечение плоскостью, составляющей с плоскостью основания угол 45</a:t>
            </a:r>
            <a:r>
              <a:rPr lang="ru-RU" altLang="ru-RU" baseline="30000" dirty="0">
                <a:cs typeface="Times New Roman" panose="02020603050405020304" pitchFamily="18" charset="0"/>
              </a:rPr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. Развернем лист бумаги. </a:t>
            </a:r>
            <a:r>
              <a:rPr lang="ru-RU" altLang="ru-RU" dirty="0"/>
              <a:t>Нарисуйте получившуюся п</a:t>
            </a:r>
            <a:r>
              <a:rPr lang="ru-RU" altLang="ru-RU" dirty="0">
                <a:cs typeface="Times New Roman" panose="02020603050405020304" pitchFamily="18" charset="0"/>
              </a:rPr>
              <a:t>ри этом крив</a:t>
            </a:r>
            <a:r>
              <a:rPr lang="ru-RU" altLang="ru-RU" dirty="0"/>
              <a:t>ую</a:t>
            </a:r>
            <a:r>
              <a:rPr lang="ru-RU" altLang="ru-RU" dirty="0">
                <a:cs typeface="Times New Roman" panose="02020603050405020304" pitchFamily="18" charset="0"/>
              </a:rPr>
              <a:t>? </a:t>
            </a:r>
            <a:endParaRPr lang="ru-RU" altLang="ru-RU" dirty="0"/>
          </a:p>
        </p:txBody>
      </p:sp>
      <p:pic>
        <p:nvPicPr>
          <p:cNvPr id="117771" name="Picture 11">
            <a:extLst>
              <a:ext uri="{FF2B5EF4-FFF2-40B4-BE49-F238E27FC236}">
                <a16:creationId xmlns:a16="http://schemas.microsoft.com/office/drawing/2014/main" id="{0E44B7C4-7229-436D-A039-3991B05AFC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2743200"/>
            <a:ext cx="8893175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7774" name="Picture 14">
            <a:extLst>
              <a:ext uri="{FF2B5EF4-FFF2-40B4-BE49-F238E27FC236}">
                <a16:creationId xmlns:a16="http://schemas.microsoft.com/office/drawing/2014/main" id="{1AD1364E-1814-4250-8D6F-EBDD372388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" y="2743200"/>
            <a:ext cx="8901113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7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Text Box 10">
            <a:extLst>
              <a:ext uri="{FF2B5EF4-FFF2-40B4-BE49-F238E27FC236}">
                <a16:creationId xmlns:a16="http://schemas.microsoft.com/office/drawing/2014/main" id="{9E2F9783-B87C-4F65-A11C-6D11EFED17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5250"/>
            <a:ext cx="89916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Сечения боковой поверхности цилиндра плоскостью можно рассматривать как параллельные проекции окружности основания цилиндра на эту плоскость. Поэтому, если плоскость параллельна плоскости основания, то в сечении получается окружность, равная основанию. Если же плоскость сечения составляет некоторый угол с плоскостью основания и не пересекает основания, то в сечении будет эллипс.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B69403B-73C9-4824-9675-907103EFD3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8441" y="2852936"/>
            <a:ext cx="4314718" cy="3655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284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6" name="Text Box 4">
            <a:extLst>
              <a:ext uri="{FF2B5EF4-FFF2-40B4-BE49-F238E27FC236}">
                <a16:creationId xmlns:a16="http://schemas.microsoft.com/office/drawing/2014/main" id="{8555EC2E-2DB0-4E3B-A2B0-E268F8FF19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81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Теорема</a:t>
            </a:r>
            <a:r>
              <a:rPr lang="ru-RU" altLang="ru-RU" dirty="0">
                <a:cs typeface="Times New Roman" panose="02020603050405020304" pitchFamily="18" charset="0"/>
              </a:rPr>
              <a:t>. Для эллипса, получающегося в сечении боковой поверхности цилиндра, существуют такие точки 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ru-RU" altLang="ru-RU" baseline="-30000" dirty="0">
                <a:cs typeface="Times New Roman" panose="02020603050405020304" pitchFamily="18" charset="0"/>
              </a:rPr>
              <a:t>1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, называемые фокусами эллипса, что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сумма расстояний от любой точки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эллипса до этих точек есть величина постоянная.</a:t>
            </a:r>
            <a:endParaRPr lang="ru-RU" altLang="ru-RU" dirty="0"/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21DBCD24-8D0C-4D03-A0A2-C1ADA7E5F0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14300"/>
            <a:ext cx="8991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Докажем фокальное свойство эллипса, получающегося в сечении боковой поверхности цилиндра.</a:t>
            </a:r>
            <a:endParaRPr lang="ru-RU" alt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783C7995-9E9D-470E-898E-7BBB71EC59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1556" y="2136470"/>
            <a:ext cx="2480044" cy="4606998"/>
          </a:xfrm>
          <a:prstGeom prst="rect">
            <a:avLst/>
          </a:prstGeom>
        </p:spPr>
      </p:pic>
      <p:sp>
        <p:nvSpPr>
          <p:cNvPr id="9" name="Text Box 4">
            <a:extLst>
              <a:ext uri="{FF2B5EF4-FFF2-40B4-BE49-F238E27FC236}">
                <a16:creationId xmlns:a16="http://schemas.microsoft.com/office/drawing/2014/main" id="{86D38D5B-D2E0-4009-A68F-3F2E31E779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270892"/>
            <a:ext cx="6732240" cy="4462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sz="2000" dirty="0">
                <a:solidFill>
                  <a:srgbClr val="FF3300"/>
                </a:solidFill>
                <a:cs typeface="Times New Roman" panose="02020603050405020304" pitchFamily="18" charset="0"/>
              </a:rPr>
              <a:t>Доказательство</a:t>
            </a:r>
            <a:r>
              <a:rPr lang="ru-RU" altLang="ru-RU" sz="2000" dirty="0">
                <a:cs typeface="Times New Roman" panose="02020603050405020304" pitchFamily="18" charset="0"/>
              </a:rPr>
              <a:t>.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Впишем в </a:t>
            </a:r>
            <a:r>
              <a:rPr lang="ru-RU" sz="2000" dirty="0">
                <a:ea typeface="Times New Roman" panose="02020603050405020304" pitchFamily="18" charset="0"/>
              </a:rPr>
              <a:t>боковую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поверхность цилиндра две сферы, касающиеся плоскости сечения в некоторых точках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ru-RU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ru-RU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цилиндрической поверхности по окружностям </a:t>
            </a:r>
            <a:r>
              <a:rPr lang="en-US" sz="2000" i="1" dirty="0">
                <a:ea typeface="Times New Roman" panose="02020603050405020304" pitchFamily="18" charset="0"/>
              </a:rPr>
              <a:t>c</a:t>
            </a:r>
            <a:r>
              <a:rPr lang="ru-RU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i="1" dirty="0">
                <a:ea typeface="Times New Roman" panose="02020603050405020304" pitchFamily="18" charset="0"/>
              </a:rPr>
              <a:t>c</a:t>
            </a:r>
            <a:r>
              <a:rPr lang="ru-RU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Пусть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произвольная точка эллипса. Проведем через неё образующую и обозначим через 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точки пересечения этой образующей с окружностями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i="1" dirty="0">
                <a:ea typeface="Times New Roman" panose="02020603050405020304" pitchFamily="18" charset="0"/>
              </a:rPr>
              <a:t>c</a:t>
            </a:r>
            <a:r>
              <a:rPr lang="ru-RU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соответственно. Заметим, что прямая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является касательной к обеим сферам. Воспользуемся тем, что отрезки касательных, проведенных к сфере из одной точки, равны. Тогда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AF</a:t>
            </a:r>
            <a:r>
              <a:rPr lang="ru-RU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AA</a:t>
            </a:r>
            <a:r>
              <a:rPr lang="ru-RU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AF</a:t>
            </a:r>
            <a:r>
              <a:rPr lang="ru-RU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AA</a:t>
            </a:r>
            <a:r>
              <a:rPr lang="ru-RU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Поэтому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AF</a:t>
            </a:r>
            <a:r>
              <a:rPr lang="ru-RU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AF</a:t>
            </a:r>
            <a:r>
              <a:rPr lang="ru-RU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AA</a:t>
            </a:r>
            <a:r>
              <a:rPr lang="ru-RU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AA</a:t>
            </a:r>
            <a:r>
              <a:rPr lang="ru-RU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Но длина от­резка 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есть расстояние между плоскостями окружностей </a:t>
            </a:r>
            <a:r>
              <a:rPr lang="en-US" sz="2000" i="1" dirty="0">
                <a:ea typeface="Times New Roman" panose="02020603050405020304" pitchFamily="18" charset="0"/>
              </a:rPr>
              <a:t>c</a:t>
            </a:r>
            <a:r>
              <a:rPr lang="ru-RU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i="1" dirty="0">
                <a:ea typeface="Times New Roman" panose="02020603050405020304" pitchFamily="18" charset="0"/>
              </a:rPr>
              <a:t>c</a:t>
            </a:r>
            <a:r>
              <a:rPr lang="ru-RU" sz="20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Поэтому оно не зависит от выбора точки 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эллипса, т. е. является постоянной величиной.</a:t>
            </a:r>
            <a:endParaRPr lang="ru-RU" altLang="ru-RU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Text Box 3">
            <a:extLst>
              <a:ext uri="{FF2B5EF4-FFF2-40B4-BE49-F238E27FC236}">
                <a16:creationId xmlns:a16="http://schemas.microsoft.com/office/drawing/2014/main" id="{C83F980C-3329-4DB9-80AA-ADC3C20958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4434"/>
            <a:ext cx="91440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Цилиндр радиусом основания 1 пересечен плоскостью, составляющей угол: а) 30</a:t>
            </a:r>
            <a:r>
              <a:rPr lang="ru-RU" altLang="ru-RU" sz="2800" baseline="30000" dirty="0"/>
              <a:t>о</a:t>
            </a:r>
            <a:r>
              <a:rPr lang="ru-RU" altLang="ru-RU" sz="2800" dirty="0"/>
              <a:t>; б) 45</a:t>
            </a:r>
            <a:r>
              <a:rPr lang="ru-RU" altLang="ru-RU" sz="2800" baseline="30000" dirty="0"/>
              <a:t>о</a:t>
            </a:r>
            <a:r>
              <a:rPr lang="ru-RU" altLang="ru-RU" sz="2800" dirty="0"/>
              <a:t>; в) 60</a:t>
            </a:r>
            <a:r>
              <a:rPr lang="ru-RU" altLang="ru-RU" sz="2800" baseline="30000" dirty="0"/>
              <a:t>о</a:t>
            </a:r>
            <a:r>
              <a:rPr lang="ru-RU" altLang="ru-RU" sz="2800" dirty="0"/>
              <a:t> с плоскостью основания. Найдите малую и большую полуоси эллипса, получившегося в сечении.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188" name="Text Box 4">
                <a:extLst>
                  <a:ext uri="{FF2B5EF4-FFF2-40B4-BE49-F238E27FC236}">
                    <a16:creationId xmlns:a16="http://schemas.microsoft.com/office/drawing/2014/main" id="{9E29A3FD-7190-4DE2-855F-14AF9D4039C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3400" y="4005064"/>
                <a:ext cx="6705600" cy="7289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</a:rPr>
                  <a:t>Ответ: </a:t>
                </a:r>
                <a:r>
                  <a:rPr lang="ru-RU" altLang="ru-RU" sz="2800" dirty="0"/>
                  <a:t>а) 1,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altLang="ru-RU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ru-RU" altLang="ru-RU" sz="28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altLang="ru-RU" sz="28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den>
                    </m:f>
                  </m:oMath>
                </a14:m>
                <a:r>
                  <a:rPr lang="ru-RU" altLang="ru-RU" sz="2800" dirty="0"/>
                  <a:t>; 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3188" name="Text Box 4">
                <a:extLst>
                  <a:ext uri="{FF2B5EF4-FFF2-40B4-BE49-F238E27FC236}">
                    <a16:creationId xmlns:a16="http://schemas.microsoft.com/office/drawing/2014/main" id="{9E29A3FD-7190-4DE2-855F-14AF9D4039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3400" y="4005064"/>
                <a:ext cx="6705600" cy="728982"/>
              </a:xfrm>
              <a:prstGeom prst="rect">
                <a:avLst/>
              </a:prstGeom>
              <a:blipFill>
                <a:blip r:embed="rId2"/>
                <a:stretch>
                  <a:fillRect l="-1909" b="-583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4">
                <a:extLst>
                  <a:ext uri="{FF2B5EF4-FFF2-40B4-BE49-F238E27FC236}">
                    <a16:creationId xmlns:a16="http://schemas.microsoft.com/office/drawing/2014/main" id="{C9FC30A6-D652-42C6-B6B2-0BB48318E8A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19672" y="4734046"/>
                <a:ext cx="5619328" cy="583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2800" dirty="0"/>
                  <a:t>б) 1,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altLang="ru-RU" sz="28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altLang="ru-RU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ru-RU" altLang="ru-RU" sz="2800" dirty="0"/>
                  <a:t>; 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 Box 4">
                <a:extLst>
                  <a:ext uri="{FF2B5EF4-FFF2-40B4-BE49-F238E27FC236}">
                    <a16:creationId xmlns:a16="http://schemas.microsoft.com/office/drawing/2014/main" id="{C9FC30A6-D652-42C6-B6B2-0BB48318E8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19672" y="4734046"/>
                <a:ext cx="5619328" cy="583750"/>
              </a:xfrm>
              <a:prstGeom prst="rect">
                <a:avLst/>
              </a:prstGeom>
              <a:blipFill>
                <a:blip r:embed="rId3"/>
                <a:stretch>
                  <a:fillRect l="-2278" t="-4211" b="-2631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 Box 4">
            <a:extLst>
              <a:ext uri="{FF2B5EF4-FFF2-40B4-BE49-F238E27FC236}">
                <a16:creationId xmlns:a16="http://schemas.microsoft.com/office/drawing/2014/main" id="{42CF6841-0C98-4366-A971-43946DAFC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672" y="5436971"/>
            <a:ext cx="561932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/>
              <a:t>в) 1, 2. 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78AFFF2-BEFB-4E9C-A045-056FF6BD6C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7904" y="2213183"/>
            <a:ext cx="4230456" cy="3583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94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3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8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Text Box 3">
            <a:extLst>
              <a:ext uri="{FF2B5EF4-FFF2-40B4-BE49-F238E27FC236}">
                <a16:creationId xmlns:a16="http://schemas.microsoft.com/office/drawing/2014/main" id="{76AD4DB6-E9E9-4374-946E-22A9D1E41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9387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основании цилиндра круг радиусом </a:t>
            </a:r>
            <a:r>
              <a:rPr lang="en-US" altLang="ru-RU" sz="2800" i="1" dirty="0">
                <a:cs typeface="Times New Roman" panose="02020603050405020304" pitchFamily="18" charset="0"/>
              </a:rPr>
              <a:t>R</a:t>
            </a:r>
            <a:r>
              <a:rPr lang="ru-RU" altLang="ru-RU" sz="2800" dirty="0">
                <a:cs typeface="Times New Roman" panose="02020603050405020304" pitchFamily="18" charset="0"/>
              </a:rPr>
              <a:t>. Боковая поверхность цилиндра пересечена плоскостью. Найдите площадь сечения цилиндра этой плоскостью, если она образует с плоскостью основания угол</a:t>
            </a:r>
            <a:r>
              <a:rPr lang="ru-RU" altLang="ru-RU" sz="2800" dirty="0"/>
              <a:t>    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4214" name="Object 6">
                <a:extLst>
                  <a:ext uri="{FF2B5EF4-FFF2-40B4-BE49-F238E27FC236}">
                    <a16:creationId xmlns:a16="http://schemas.microsoft.com/office/drawing/2014/main" id="{A622A141-07B8-4F45-A4A4-B0D0C73B4C85}"/>
                  </a:ext>
                </a:extLst>
              </p:cNvPr>
              <p:cNvSpPr txBox="1"/>
              <p:nvPr/>
            </p:nvSpPr>
            <p:spPr bwMode="auto">
              <a:xfrm>
                <a:off x="6084168" y="1628800"/>
                <a:ext cx="215900" cy="2667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47500" lnSpcReduction="2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𝜙</m:t>
                      </m:r>
                    </m:oMath>
                  </m:oMathPara>
                </a14:m>
                <a:endParaRPr lang="ru-RU"/>
              </a:p>
            </p:txBody>
          </p:sp>
        </mc:Choice>
        <mc:Fallback xmlns="">
          <p:sp>
            <p:nvSpPr>
              <p:cNvPr id="94214" name="Object 6">
                <a:extLst>
                  <a:ext uri="{FF2B5EF4-FFF2-40B4-BE49-F238E27FC236}">
                    <a16:creationId xmlns:a16="http://schemas.microsoft.com/office/drawing/2014/main" id="{A622A141-07B8-4F45-A4A4-B0D0C73B4C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84168" y="1628800"/>
                <a:ext cx="215900" cy="266700"/>
              </a:xfrm>
              <a:prstGeom prst="rect">
                <a:avLst/>
              </a:prstGeom>
              <a:blipFill>
                <a:blip r:embed="rId2"/>
                <a:stretch>
                  <a:fillRect r="-20000" b="-4545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4217" name="Group 9">
            <a:extLst>
              <a:ext uri="{FF2B5EF4-FFF2-40B4-BE49-F238E27FC236}">
                <a16:creationId xmlns:a16="http://schemas.microsoft.com/office/drawing/2014/main" id="{C312B680-6373-4B01-A782-8B31E8E795B0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4953000"/>
            <a:ext cx="4572000" cy="825500"/>
            <a:chOff x="288" y="3120"/>
            <a:chExt cx="2880" cy="520"/>
          </a:xfrm>
        </p:grpSpPr>
        <p:sp>
          <p:nvSpPr>
            <p:cNvPr id="94212" name="Text Box 4">
              <a:extLst>
                <a:ext uri="{FF2B5EF4-FFF2-40B4-BE49-F238E27FC236}">
                  <a16:creationId xmlns:a16="http://schemas.microsoft.com/office/drawing/2014/main" id="{A4571358-E58C-48F9-8026-1C9F2E16FE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216"/>
              <a:ext cx="288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Ответ:</a:t>
              </a:r>
              <a:endPara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4215" name="Object 7">
                  <a:extLst>
                    <a:ext uri="{FF2B5EF4-FFF2-40B4-BE49-F238E27FC236}">
                      <a16:creationId xmlns:a16="http://schemas.microsoft.com/office/drawing/2014/main" id="{1B0C1A4E-25E4-4C21-ADAC-6CA46A761841}"/>
                    </a:ext>
                  </a:extLst>
                </p:cNvPr>
                <p:cNvSpPr txBox="1"/>
                <p:nvPr/>
              </p:nvSpPr>
              <p:spPr bwMode="auto">
                <a:xfrm>
                  <a:off x="1008" y="3120"/>
                  <a:ext cx="488" cy="52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  <m:sSup>
                              <m:sSup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p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func>
                              <m:func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ru-RU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</m:e>
                            </m:func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94215" name="Object 7">
                  <a:extLst>
                    <a:ext uri="{FF2B5EF4-FFF2-40B4-BE49-F238E27FC236}">
                      <a16:creationId xmlns:a16="http://schemas.microsoft.com/office/drawing/2014/main" id="{1B0C1A4E-25E4-4C21-ADAC-6CA46A76184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008" y="3120"/>
                  <a:ext cx="488" cy="520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77D74E9-FAE6-491C-B47C-4D8DF0EB89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69733" y="2174346"/>
            <a:ext cx="4298611" cy="3641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620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4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Text Box 3">
            <a:extLst>
              <a:ext uri="{FF2B5EF4-FFF2-40B4-BE49-F238E27FC236}">
                <a16:creationId xmlns:a16="http://schemas.microsoft.com/office/drawing/2014/main" id="{E055C986-2EDB-4BB9-8F55-DFB5024C98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Возьмем прямоугольный лист бумаги и нарисуем на нем оси координат </a:t>
            </a:r>
            <a:r>
              <a:rPr lang="en-US" altLang="ru-RU" i="1" dirty="0">
                <a:cs typeface="Times New Roman" panose="02020603050405020304" pitchFamily="18" charset="0"/>
              </a:rPr>
              <a:t>Ox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Oy</a:t>
            </a:r>
            <a:r>
              <a:rPr lang="ru-RU" altLang="ru-RU" dirty="0">
                <a:cs typeface="Times New Roman" panose="02020603050405020304" pitchFamily="18" charset="0"/>
              </a:rPr>
              <a:t>. Затем свернем этот лист в боковую поверхность цилиндра, радиус основания которого примем за единицу. Ось </a:t>
            </a:r>
            <a:r>
              <a:rPr lang="en-US" altLang="ru-RU" i="1" dirty="0">
                <a:cs typeface="Times New Roman" panose="02020603050405020304" pitchFamily="18" charset="0"/>
              </a:rPr>
              <a:t>Ox</a:t>
            </a:r>
            <a:r>
              <a:rPr lang="ru-RU" altLang="ru-RU" dirty="0">
                <a:cs typeface="Times New Roman" panose="02020603050405020304" pitchFamily="18" charset="0"/>
              </a:rPr>
              <a:t> свернется в окружность радиуса 1, а ось </a:t>
            </a:r>
            <a:r>
              <a:rPr lang="en-US" altLang="ru-RU" i="1" dirty="0">
                <a:cs typeface="Times New Roman" panose="02020603050405020304" pitchFamily="18" charset="0"/>
              </a:rPr>
              <a:t>Oy</a:t>
            </a:r>
            <a:r>
              <a:rPr lang="ru-RU" altLang="ru-RU" dirty="0">
                <a:cs typeface="Times New Roman" panose="02020603050405020304" pitchFamily="18" charset="0"/>
              </a:rPr>
              <a:t> станет образующей цилиндра. Через диаметр </a:t>
            </a:r>
            <a:r>
              <a:rPr lang="en-US" altLang="ru-RU" i="1" dirty="0">
                <a:cs typeface="Times New Roman" panose="02020603050405020304" pitchFamily="18" charset="0"/>
              </a:rPr>
              <a:t>OD</a:t>
            </a:r>
            <a:r>
              <a:rPr lang="ru-RU" altLang="ru-RU" dirty="0">
                <a:cs typeface="Times New Roman" panose="02020603050405020304" pitchFamily="18" charset="0"/>
              </a:rPr>
              <a:t> полученной окружности проведем сечение, составляющее с плоскостью окружности угол в 45°. В этом случае сечением будет эллипс.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Развернем боковую поверхность цилиндра обратно в прямоугольник. </a:t>
            </a:r>
            <a:r>
              <a:rPr lang="ru-RU" altLang="ru-RU" dirty="0"/>
              <a:t>Выясните, в какую кривую развернется эллипс.</a:t>
            </a:r>
            <a:endParaRPr lang="en-US" altLang="ru-RU" dirty="0"/>
          </a:p>
        </p:txBody>
      </p:sp>
      <p:sp>
        <p:nvSpPr>
          <p:cNvPr id="82950" name="Rectangle 6">
            <a:extLst>
              <a:ext uri="{FF2B5EF4-FFF2-40B4-BE49-F238E27FC236}">
                <a16:creationId xmlns:a16="http://schemas.microsoft.com/office/drawing/2014/main" id="{90D49665-9CA8-4C72-8C32-D943FFC30D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7963" y="26527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82955" name="Picture 11">
            <a:extLst>
              <a:ext uri="{FF2B5EF4-FFF2-40B4-BE49-F238E27FC236}">
                <a16:creationId xmlns:a16="http://schemas.microsoft.com/office/drawing/2014/main" id="{F1A1EFA0-4150-4A1D-9DD4-F1BF9E9A39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886200"/>
            <a:ext cx="7843838" cy="238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7" name="Text Box 3">
            <a:extLst>
              <a:ext uri="{FF2B5EF4-FFF2-40B4-BE49-F238E27FC236}">
                <a16:creationId xmlns:a16="http://schemas.microsoft.com/office/drawing/2014/main" id="{E2BF9AAA-9902-46AC-A812-F86DA4E499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" y="32813"/>
            <a:ext cx="9144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ts val="0"/>
              </a:spcBef>
            </a:pPr>
            <a:r>
              <a:rPr lang="ru-RU" altLang="ru-RU" dirty="0"/>
              <a:t>	Докажем, что</a:t>
            </a:r>
            <a:r>
              <a:rPr lang="ru-RU" altLang="ru-RU" dirty="0">
                <a:cs typeface="Times New Roman" panose="02020603050405020304" pitchFamily="18" charset="0"/>
              </a:rPr>
              <a:t> эллипс развернется в кривую, являющуюся частью синусоиды. Для этого из произвольной точки </a:t>
            </a:r>
            <a:r>
              <a:rPr lang="en-US" altLang="ru-RU" i="1" dirty="0">
                <a:cs typeface="Times New Roman" panose="02020603050405020304" pitchFamily="18" charset="0"/>
              </a:rPr>
              <a:t>A </a:t>
            </a:r>
            <a:r>
              <a:rPr lang="ru-RU" altLang="ru-RU" dirty="0">
                <a:cs typeface="Times New Roman" panose="02020603050405020304" pitchFamily="18" charset="0"/>
              </a:rPr>
              <a:t>на эллипсе опустим перпендикуляры на плоскость окружности и диаметр окружности </a:t>
            </a:r>
            <a:r>
              <a:rPr lang="en-US" altLang="ru-RU" i="1" dirty="0">
                <a:cs typeface="Times New Roman" panose="02020603050405020304" pitchFamily="18" charset="0"/>
              </a:rPr>
              <a:t>OD</a:t>
            </a:r>
            <a:r>
              <a:rPr lang="ru-RU" altLang="ru-RU" dirty="0">
                <a:cs typeface="Times New Roman" panose="02020603050405020304" pitchFamily="18" charset="0"/>
              </a:rPr>
              <a:t>. Получим соответственно точки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dirty="0">
                <a:cs typeface="Times New Roman" panose="02020603050405020304" pitchFamily="18" charset="0"/>
              </a:rPr>
              <a:t>. Треугольник </a:t>
            </a:r>
            <a:r>
              <a:rPr lang="en-US" altLang="ru-RU" i="1" dirty="0">
                <a:cs typeface="Times New Roman" panose="02020603050405020304" pitchFamily="18" charset="0"/>
              </a:rPr>
              <a:t>ABC</a:t>
            </a:r>
            <a:r>
              <a:rPr lang="ru-RU" altLang="ru-RU" dirty="0">
                <a:cs typeface="Times New Roman" panose="02020603050405020304" pitchFamily="18" charset="0"/>
              </a:rPr>
              <a:t> прямоугольный и равнобедренный, так как </a:t>
            </a:r>
            <a:r>
              <a:rPr lang="en-US" altLang="ru-RU" dirty="0"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ru-RU" i="1" dirty="0">
                <a:cs typeface="Times New Roman" panose="02020603050405020304" pitchFamily="18" charset="0"/>
              </a:rPr>
              <a:t>ABC </a:t>
            </a:r>
            <a:r>
              <a:rPr lang="ru-RU" altLang="ru-RU" dirty="0">
                <a:cs typeface="Times New Roman" panose="02020603050405020304" pitchFamily="18" charset="0"/>
              </a:rPr>
              <a:t>= 90°, </a:t>
            </a:r>
            <a:r>
              <a:rPr lang="en-US" altLang="ru-RU" dirty="0"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ru-RU" i="1" dirty="0">
                <a:cs typeface="Times New Roman" panose="02020603050405020304" pitchFamily="18" charset="0"/>
              </a:rPr>
              <a:t>ACB </a:t>
            </a:r>
            <a:r>
              <a:rPr lang="ru-RU" altLang="ru-RU" dirty="0">
                <a:cs typeface="Times New Roman" panose="02020603050405020304" pitchFamily="18" charset="0"/>
              </a:rPr>
              <a:t>= 45°. Следовательно, </a:t>
            </a:r>
            <a:r>
              <a:rPr lang="en-US" altLang="ru-RU" i="1" dirty="0">
                <a:cs typeface="Times New Roman" panose="02020603050405020304" pitchFamily="18" charset="0"/>
              </a:rPr>
              <a:t>AB </a:t>
            </a:r>
            <a:r>
              <a:rPr lang="ru-RU" altLang="ru-RU" dirty="0">
                <a:cs typeface="Times New Roman" panose="02020603050405020304" pitchFamily="18" charset="0"/>
              </a:rPr>
              <a:t>= </a:t>
            </a:r>
            <a:r>
              <a:rPr lang="en-US" altLang="ru-RU" i="1" dirty="0">
                <a:cs typeface="Times New Roman" panose="02020603050405020304" pitchFamily="18" charset="0"/>
              </a:rPr>
              <a:t>BC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</a:p>
          <a:p>
            <a:pPr algn="just">
              <a:spcBef>
                <a:spcPts val="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Заметим, что </a:t>
            </a:r>
            <a:r>
              <a:rPr lang="en-US" altLang="ru-RU" i="1" dirty="0">
                <a:cs typeface="Times New Roman" panose="02020603050405020304" pitchFamily="18" charset="0"/>
              </a:rPr>
              <a:t>BC </a:t>
            </a:r>
            <a:r>
              <a:rPr lang="ru-RU" altLang="ru-RU" dirty="0">
                <a:cs typeface="Times New Roman" panose="02020603050405020304" pitchFamily="18" charset="0"/>
              </a:rPr>
              <a:t>= </a:t>
            </a:r>
            <a:r>
              <a:rPr lang="en-US" altLang="ru-RU" dirty="0">
                <a:cs typeface="Times New Roman" panose="02020603050405020304" pitchFamily="18" charset="0"/>
              </a:rPr>
              <a:t>sin </a:t>
            </a:r>
            <a:r>
              <a:rPr lang="en-US" altLang="ru-RU" i="1" dirty="0">
                <a:cs typeface="Times New Roman" panose="02020603050405020304" pitchFamily="18" charset="0"/>
              </a:rPr>
              <a:t>x</a:t>
            </a:r>
            <a:r>
              <a:rPr lang="ru-RU" altLang="ru-RU" dirty="0">
                <a:cs typeface="Times New Roman" panose="02020603050405020304" pitchFamily="18" charset="0"/>
              </a:rPr>
              <a:t>, где </a:t>
            </a:r>
            <a:r>
              <a:rPr lang="en-US" altLang="ru-RU" i="1" dirty="0">
                <a:cs typeface="Times New Roman" panose="02020603050405020304" pitchFamily="18" charset="0"/>
              </a:rPr>
              <a:t>x</a:t>
            </a:r>
            <a:r>
              <a:rPr lang="ru-RU" altLang="ru-RU" dirty="0">
                <a:cs typeface="Times New Roman" panose="02020603050405020304" pitchFamily="18" charset="0"/>
              </a:rPr>
              <a:t> - длина дуги </a:t>
            </a:r>
            <a:r>
              <a:rPr lang="en-US" altLang="ru-RU" i="1" dirty="0">
                <a:cs typeface="Times New Roman" panose="02020603050405020304" pitchFamily="18" charset="0"/>
              </a:rPr>
              <a:t>OB</a:t>
            </a:r>
            <a:r>
              <a:rPr lang="ru-RU" altLang="ru-RU" dirty="0">
                <a:cs typeface="Times New Roman" panose="02020603050405020304" pitchFamily="18" charset="0"/>
              </a:rPr>
              <a:t>. Для этого достаточно обратиться к рисунку</a:t>
            </a:r>
            <a:r>
              <a:rPr lang="ru-RU" altLang="ru-RU" dirty="0"/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и вспомнить определение синуса. Таким образом, </a:t>
            </a:r>
            <a:r>
              <a:rPr lang="en-US" altLang="ru-RU" i="1" dirty="0">
                <a:cs typeface="Times New Roman" panose="02020603050405020304" pitchFamily="18" charset="0"/>
              </a:rPr>
              <a:t>AB </a:t>
            </a:r>
            <a:r>
              <a:rPr lang="ru-RU" altLang="ru-RU" dirty="0">
                <a:cs typeface="Times New Roman" panose="02020603050405020304" pitchFamily="18" charset="0"/>
              </a:rPr>
              <a:t>= </a:t>
            </a:r>
            <a:r>
              <a:rPr lang="en-US" altLang="ru-RU" dirty="0">
                <a:cs typeface="Times New Roman" panose="02020603050405020304" pitchFamily="18" charset="0"/>
              </a:rPr>
              <a:t>sin </a:t>
            </a:r>
            <a:r>
              <a:rPr lang="en-US" altLang="ru-RU" i="1" dirty="0">
                <a:cs typeface="Times New Roman" panose="02020603050405020304" pitchFamily="18" charset="0"/>
              </a:rPr>
              <a:t>x</a:t>
            </a:r>
            <a:r>
              <a:rPr lang="ru-RU" altLang="ru-RU" dirty="0">
                <a:cs typeface="Times New Roman" panose="02020603050405020304" pitchFamily="18" charset="0"/>
              </a:rPr>
              <a:t>, где </a:t>
            </a:r>
            <a:r>
              <a:rPr lang="en-US" altLang="ru-RU" i="1" dirty="0">
                <a:cs typeface="Times New Roman" panose="02020603050405020304" pitchFamily="18" charset="0"/>
              </a:rPr>
              <a:t>x </a:t>
            </a:r>
            <a:r>
              <a:rPr lang="ru-RU" altLang="ru-RU" dirty="0">
                <a:cs typeface="Times New Roman" panose="02020603050405020304" pitchFamily="18" charset="0"/>
              </a:rPr>
              <a:t>= </a:t>
            </a:r>
            <a:r>
              <a:rPr lang="en-US" altLang="ru-RU" i="1" dirty="0">
                <a:cs typeface="Times New Roman" panose="02020603050405020304" pitchFamily="18" charset="0"/>
              </a:rPr>
              <a:t>OB</a:t>
            </a:r>
            <a:r>
              <a:rPr lang="ru-RU" altLang="ru-RU" dirty="0">
                <a:cs typeface="Times New Roman" panose="02020603050405020304" pitchFamily="18" charset="0"/>
              </a:rPr>
              <a:t>, т. е. эта кривая является частью синусоиды с уравнением </a:t>
            </a:r>
            <a:r>
              <a:rPr lang="en-US" altLang="ru-RU" i="1" dirty="0">
                <a:cs typeface="Times New Roman" panose="02020603050405020304" pitchFamily="18" charset="0"/>
              </a:rPr>
              <a:t>y</a:t>
            </a:r>
            <a:r>
              <a:rPr lang="ru-RU" altLang="ru-RU" dirty="0">
                <a:cs typeface="Times New Roman" panose="02020603050405020304" pitchFamily="18" charset="0"/>
              </a:rPr>
              <a:t> = </a:t>
            </a:r>
            <a:r>
              <a:rPr lang="en-US" altLang="ru-RU" dirty="0">
                <a:cs typeface="Times New Roman" panose="02020603050405020304" pitchFamily="18" charset="0"/>
              </a:rPr>
              <a:t>sin </a:t>
            </a:r>
            <a:r>
              <a:rPr lang="en-US" altLang="ru-RU" i="1" dirty="0">
                <a:cs typeface="Times New Roman" panose="02020603050405020304" pitchFamily="18" charset="0"/>
              </a:rPr>
              <a:t>x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sp>
        <p:nvSpPr>
          <p:cNvPr id="113668" name="Rectangle 4">
            <a:extLst>
              <a:ext uri="{FF2B5EF4-FFF2-40B4-BE49-F238E27FC236}">
                <a16:creationId xmlns:a16="http://schemas.microsoft.com/office/drawing/2014/main" id="{C5EEB98D-EE4C-4068-9A55-81D00C39CD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7963" y="26527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113671" name="Picture 7">
            <a:extLst>
              <a:ext uri="{FF2B5EF4-FFF2-40B4-BE49-F238E27FC236}">
                <a16:creationId xmlns:a16="http://schemas.microsoft.com/office/drawing/2014/main" id="{55DC5545-7131-4206-B1AE-ABC74E97F4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6" y="4053940"/>
            <a:ext cx="7781925" cy="238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B2BB3065-BDDB-485E-9574-0F979F99B27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"/>
            <a:ext cx="7772400" cy="6858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Упражнения</a:t>
            </a:r>
          </a:p>
        </p:txBody>
      </p:sp>
      <p:sp>
        <p:nvSpPr>
          <p:cNvPr id="26632" name="Text Box 8">
            <a:extLst>
              <a:ext uri="{FF2B5EF4-FFF2-40B4-BE49-F238E27FC236}">
                <a16:creationId xmlns:a16="http://schemas.microsoft.com/office/drawing/2014/main" id="{1A1D3350-D927-457E-AEEC-4292DB34A8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534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Какую форму принимает поверхность воды в круглом наклоненном стакане?</a:t>
            </a:r>
          </a:p>
        </p:txBody>
      </p:sp>
      <p:sp>
        <p:nvSpPr>
          <p:cNvPr id="26633" name="Text Box 9">
            <a:extLst>
              <a:ext uri="{FF2B5EF4-FFF2-40B4-BE49-F238E27FC236}">
                <a16:creationId xmlns:a16="http://schemas.microsoft.com/office/drawing/2014/main" id="{36BA74C3-0F4A-485A-9BB2-A148A07821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181600"/>
            <a:ext cx="464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Ответ: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Форму эллипса.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Text Box 3">
            <a:extLst>
              <a:ext uri="{FF2B5EF4-FFF2-40B4-BE49-F238E27FC236}">
                <a16:creationId xmlns:a16="http://schemas.microsoft.com/office/drawing/2014/main" id="{72E13D54-E26F-4BE1-9B0D-83A7ED2B0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5344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Какую форму имеет сечение боковой поверхности наклонного цилиндра, не параллельное основанию?</a:t>
            </a:r>
          </a:p>
        </p:txBody>
      </p:sp>
      <p:sp>
        <p:nvSpPr>
          <p:cNvPr id="116740" name="Text Box 4">
            <a:extLst>
              <a:ext uri="{FF2B5EF4-FFF2-40B4-BE49-F238E27FC236}">
                <a16:creationId xmlns:a16="http://schemas.microsoft.com/office/drawing/2014/main" id="{4856BCCD-2CC9-45E3-A196-747DC0B4AC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181600"/>
            <a:ext cx="464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Ответ: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Форму эллипса.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0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1378</TotalTime>
  <Words>1060</Words>
  <Application>Microsoft Office PowerPoint</Application>
  <PresentationFormat>Экран (4:3)</PresentationFormat>
  <Paragraphs>46</Paragraphs>
  <Slides>16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Cambria Math</vt:lpstr>
      <vt:lpstr>Times New Roman</vt:lpstr>
      <vt:lpstr>Оформление по умолчанию</vt:lpstr>
      <vt:lpstr>5. СЕЧЕНИЯ ЦИЛИНДРА ПЛОСКОСТЬЮ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Упражнения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Сфера, вписанная в куб</dc:title>
  <dc:creator>*</dc:creator>
  <cp:lastModifiedBy>Vladimir Smirnov</cp:lastModifiedBy>
  <cp:revision>63</cp:revision>
  <dcterms:created xsi:type="dcterms:W3CDTF">2006-06-14T12:10:42Z</dcterms:created>
  <dcterms:modified xsi:type="dcterms:W3CDTF">2022-04-19T07:54:23Z</dcterms:modified>
</cp:coreProperties>
</file>