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303" r:id="rId3"/>
    <p:sldId id="316" r:id="rId4"/>
    <p:sldId id="324" r:id="rId5"/>
    <p:sldId id="325" r:id="rId6"/>
    <p:sldId id="343" r:id="rId7"/>
    <p:sldId id="344" r:id="rId8"/>
    <p:sldId id="282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83" r:id="rId17"/>
    <p:sldId id="330" r:id="rId18"/>
    <p:sldId id="345" r:id="rId19"/>
    <p:sldId id="290" r:id="rId20"/>
    <p:sldId id="331" r:id="rId21"/>
    <p:sldId id="332" r:id="rId22"/>
    <p:sldId id="285" r:id="rId23"/>
    <p:sldId id="286" r:id="rId24"/>
    <p:sldId id="287" r:id="rId25"/>
    <p:sldId id="288" r:id="rId26"/>
    <p:sldId id="291" r:id="rId27"/>
    <p:sldId id="296" r:id="rId28"/>
    <p:sldId id="313" r:id="rId29"/>
    <p:sldId id="29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0405" autoAdjust="0"/>
  </p:normalViewPr>
  <p:slideViewPr>
    <p:cSldViewPr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93256DA-967E-4264-9AF3-0619762D0E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908EB7D-5D03-4A26-BD93-09B08E84F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BC837F42-36A4-4CF0-864D-79DE32ACC2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886CCAA2-C895-4B9B-9615-33048C9039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C8C786FA-5E3E-4FCF-89A6-0A053FB7C4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7640DDCC-1241-4B73-9999-0ABC92A54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6113A1-D35F-4116-A345-781AC62E1A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CD283F-46C0-4FB2-8365-33D01A522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10C91-7379-4B25-AC24-94D82E449FF5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B932D4E-54E5-4205-9464-7876B7680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4496BAE-57B3-45DB-B05F-BAB9D3F3B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0309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821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0272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909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890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173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415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296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FE76D-F39E-4A83-8C2A-1C2D1FA0D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38AD3-5E8F-4AE5-84BC-40A544AE9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29660-01BF-4A7B-B26C-2EA7AE30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B6E38-C825-44DF-9217-00CDF8F6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56DF5-7AF3-4EDF-9738-CAA23342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0F92-5CF3-42CC-9CF2-52D169965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44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801BE-8CE5-4D22-8725-FB24DE41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629151-8AD5-42C4-9D6B-2CABA6024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CD497-29BD-49FD-A1A8-5A192D1F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BAE10-9286-4559-8475-A834303F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5E08F-3E89-436C-9EB3-ECDBF826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9333E-49D6-472C-9C16-9084991D11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77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74E06E-7D9F-49B9-8DDF-69E99845A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815F89-8393-4C84-99FB-D9A93721D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CCCD9-7F31-4EFB-AF7A-88B29D23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F71D3-BB2D-4141-A39D-825B951B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12823-A33D-4F87-831C-D6F7E0AC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2991-F545-49D6-BD51-CF6C60605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06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00FEF-355A-4DE4-8ADA-98D2091A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91730-4083-4763-A4CF-82F9D4153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28F7E-B2AF-4E51-A289-7CC8355A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1A9D2-C773-4D6E-B319-E782385C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909EA-FDCC-4B12-B459-A4636B72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9389A-4111-444D-95CD-6BFBF4E9B2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19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359B3-5A4D-4F77-90A6-C0475334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B2E72-80FC-4768-8A4F-D4783480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0EC18-D90B-498A-8126-30406B10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287A8-B2B2-4FD6-8853-8A81527D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B8498-FA7B-4A9F-BE9F-04173C04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15C9-14D4-4F11-8015-BBE36B57D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35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09C88-0573-43F7-9C0B-56D60644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B8FDE-BAB4-465A-A776-A95253D30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1CFE79-1380-46E6-9981-C5D2BBC5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BED65E-E7DD-41DD-A929-75F53C99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0A13AD-0ECC-47FB-89E7-37559BF9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5AC15-EE70-41B3-9EBB-394161C8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436B-C302-4302-9A0F-8CAFB40DBC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75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0BF2A-6B0A-496A-B6F9-1E59BD18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C83F62-52C4-4841-860E-A3B9FB3B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BF2095-1644-4721-87C6-A7ED70F7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378E5B-D740-4BB9-AC41-C55EEB554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F87A03-E185-4CB9-9173-2DC7BD86C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DAB97C-7EBE-42DF-9FBE-520F8662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75E64E-3A3A-4D43-B775-38ED6B46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33BBB3-E100-4669-A468-EC7EC8AF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8FA-C8FB-4954-A53E-810742D69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74F1A-3057-4524-83F6-4721160F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0304BA-9D2E-4DB0-8AF2-AA41E999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3C58C5-053C-4613-A161-836441C5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9E2EC8-64C2-4945-A51E-D19DDF94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0E094-315A-42D9-925A-641D0E3C6E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52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1A1DCA-AD60-45DA-B9C7-18EDD11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A65C31-BD93-435D-BCBE-6378FDDE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5A887-4822-47B1-A486-1943CDE4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415A9-5E98-44A1-83E3-0A52E291B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049C9-A769-4D1F-BC10-BF2C84DB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80656-90BD-4FAA-9F1E-26525CEF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1E0DE-1D88-4C1A-A00E-3AD5D8D12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C7144-5710-4238-99DE-732372D6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FEB133-35D3-4128-A9EF-39FC7710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B9844-D2ED-4F45-9967-094759DA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1D535-95FF-4544-8314-5E0D44DB62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21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820F7-CDF1-49A9-B2F4-E945DC12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8A7A6-DD87-4FF1-A39E-56E777C8F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6C7D49-A38A-4866-B4A4-4520EA8B8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2D4F3-4516-47DD-8D9F-9774F110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94791-DCDA-4341-BA91-F41E3A9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64E35-2E12-48F1-95B8-1A306632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8537-746C-4EC6-A7B5-972246EF5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26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E45C06-024B-4D95-931B-DEBA10B5A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D6D3C2-BA49-4EC3-9BF4-CDC4557EC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B505F0-3F44-4D21-8E2A-7123816085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5DAE75-9704-4BB2-A138-DA3F2D6AA2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86D0E4-4B5A-46D3-A685-05DE209201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B53ED-C475-44A3-91E3-BEF1522ADE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4A5EB35-E56E-40C5-BBBF-E852262E3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736576"/>
            <a:ext cx="777240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Вписанные и описанные конусы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FF4E14F5-74F1-4AF3-AA34-3A48ED03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07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Радиус основания конуса равен 1. Образующая наклонена к плоскости основания под углом 45</a:t>
            </a:r>
            <a:r>
              <a:rPr lang="ru-RU" altLang="ru-RU" baseline="30000" dirty="0"/>
              <a:t>о</a:t>
            </a:r>
            <a:r>
              <a:rPr lang="ru-RU" altLang="ru-RU" dirty="0"/>
              <a:t>. Найдите радиус вписанной сферы.</a:t>
            </a:r>
          </a:p>
        </p:txBody>
      </p:sp>
      <p:pic>
        <p:nvPicPr>
          <p:cNvPr id="19464" name="Picture 8">
            <a:extLst>
              <a:ext uri="{FF2B5EF4-FFF2-40B4-BE49-F238E27FC236}">
                <a16:creationId xmlns:a16="http://schemas.microsoft.com/office/drawing/2014/main" id="{89C8DC7B-027D-41D2-AB85-3FE32C70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7400"/>
            <a:ext cx="3943350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Text Box 9">
                <a:extLst>
                  <a:ext uri="{FF2B5EF4-FFF2-40B4-BE49-F238E27FC236}">
                    <a16:creationId xmlns:a16="http://schemas.microsoft.com/office/drawing/2014/main" id="{A35105F3-8692-4386-8EFC-3DA7FC52C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952" y="1905000"/>
                <a:ext cx="5004048" cy="2566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Высота </a:t>
                </a:r>
                <a:r>
                  <a:rPr lang="en-US" altLang="ru-RU" i="1" dirty="0"/>
                  <a:t>SH</a:t>
                </a:r>
                <a:r>
                  <a:rPr lang="ru-RU" altLang="ru-RU" dirty="0"/>
                  <a:t> конуса равна 1. Образующая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altLang="ru-RU" dirty="0"/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ru-RU" altLang="ru-RU" dirty="0"/>
                  <a:t>	Полупериметр </a:t>
                </a:r>
                <a:r>
                  <a:rPr lang="en-US" altLang="ru-RU" i="1" dirty="0"/>
                  <a:t>p </a:t>
                </a:r>
                <a:r>
                  <a:rPr lang="ru-RU" altLang="ru-RU" dirty="0"/>
                  <a:t>равен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По формуле </a:t>
                </a:r>
                <a:r>
                  <a:rPr lang="en-US" altLang="ru-RU" i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ru-RU" altLang="ru-RU" dirty="0"/>
                  <a:t>, имеем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−1.</m:t>
                      </m:r>
                    </m:oMath>
                  </m:oMathPara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9465" name="Text Box 9">
                <a:extLst>
                  <a:ext uri="{FF2B5EF4-FFF2-40B4-BE49-F238E27FC236}">
                    <a16:creationId xmlns:a16="http://schemas.microsoft.com/office/drawing/2014/main" id="{A35105F3-8692-4386-8EFC-3DA7FC52C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905000"/>
                <a:ext cx="5004048" cy="2566472"/>
              </a:xfrm>
              <a:prstGeom prst="rect">
                <a:avLst/>
              </a:prstGeom>
              <a:blipFill>
                <a:blip r:embed="rId3"/>
                <a:stretch>
                  <a:fillRect l="-1827" t="-19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88D15212-9A65-46A6-B0F8-64241B53B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Высота конуса равна 8, образующая 10. Найдите радиус вписанной сферы.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79D08FE1-6939-44A0-AB0A-B4C5D7612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28" y="2276872"/>
                <a:ext cx="4944616" cy="2136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Радиус основания конуса равен 6. Площадь треугольника </a:t>
                </a:r>
                <a:r>
                  <a:rPr lang="en-US" altLang="ru-RU" i="1" dirty="0"/>
                  <a:t>SFG </a:t>
                </a:r>
                <a:r>
                  <a:rPr lang="ru-RU" altLang="ru-RU" dirty="0"/>
                  <a:t>равна 48, полупериметр 16. По формуле </a:t>
                </a:r>
                <a:r>
                  <a:rPr lang="en-US" altLang="ru-RU" i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ru-RU" i="1" dirty="0"/>
                  <a:t> </a:t>
                </a:r>
                <a:r>
                  <a:rPr lang="ru-RU" altLang="ru-RU" dirty="0"/>
                  <a:t>имеем </a:t>
                </a:r>
                <a:r>
                  <a:rPr lang="en-US" altLang="ru-RU" i="1" dirty="0"/>
                  <a:t>r = </a:t>
                </a:r>
                <a:r>
                  <a:rPr lang="en-US" altLang="ru-RU" dirty="0"/>
                  <a:t>3.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79D08FE1-6939-44A0-AB0A-B4C5D7612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276872"/>
                <a:ext cx="4944616" cy="2136867"/>
              </a:xfrm>
              <a:prstGeom prst="rect">
                <a:avLst/>
              </a:prstGeom>
              <a:blipFill>
                <a:blip r:embed="rId2"/>
                <a:stretch>
                  <a:fillRect l="-1973" t="-2286" r="-1850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3" name="Picture 13">
            <a:extLst>
              <a:ext uri="{FF2B5EF4-FFF2-40B4-BE49-F238E27FC236}">
                <a16:creationId xmlns:a16="http://schemas.microsoft.com/office/drawing/2014/main" id="{4D23E9B9-F037-4123-AB4C-56CB21CF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25913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96048EF-89A2-4C78-BD4D-6C466AA2B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Сфера, вписанная в усеченный конус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11BFF8E-CB8A-47F2-97C4-92E4FC77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Сфера называется вписанной в </a:t>
            </a:r>
            <a:r>
              <a:rPr lang="ru-RU" altLang="ru-RU" dirty="0"/>
              <a:t>усеченный </a:t>
            </a:r>
            <a:r>
              <a:rPr lang="ru-RU" altLang="ru-RU" dirty="0">
                <a:cs typeface="Times New Roman" panose="02020603050405020304" pitchFamily="18" charset="0"/>
              </a:rPr>
              <a:t>конус, если она касается его основани</a:t>
            </a:r>
            <a:r>
              <a:rPr lang="ru-RU" altLang="ru-RU" dirty="0"/>
              <a:t>й</a:t>
            </a:r>
            <a:r>
              <a:rPr lang="ru-RU" altLang="ru-RU" dirty="0">
                <a:cs typeface="Times New Roman" panose="02020603050405020304" pitchFamily="18" charset="0"/>
              </a:rPr>
              <a:t> и боковой поверхности (касается каждой образующей). При этом </a:t>
            </a:r>
            <a:r>
              <a:rPr lang="ru-RU" altLang="ru-RU" dirty="0"/>
              <a:t>усеченный </a:t>
            </a:r>
            <a:r>
              <a:rPr lang="ru-RU" altLang="ru-RU" dirty="0">
                <a:cs typeface="Times New Roman" panose="02020603050405020304" pitchFamily="18" charset="0"/>
              </a:rPr>
              <a:t>конус называется описанным около сферы.</a:t>
            </a: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46F32E67-4FA7-4C07-B2AA-0F1EC6C7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55758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8">
            <a:extLst>
              <a:ext uri="{FF2B5EF4-FFF2-40B4-BE49-F238E27FC236}">
                <a16:creationId xmlns:a16="http://schemas.microsoft.com/office/drawing/2014/main" id="{D8767D70-A08C-4877-8115-BD979863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4038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В усеченный конус можно вписать сферу, если в его осевое сечение можно вписать окружность. Радиус этой окружности будет равен радиусу вписанной сферы.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77D545DF-1E81-4C90-90F7-AB7B7A3B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007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усеченный конус, радиусы оснований которого равны 2 и 1, вписана сфера. Найдите радиус сферы и высоту усеченного конуса.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A93A8-0470-781D-083E-90A86254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3" y="1628800"/>
            <a:ext cx="3749886" cy="316835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511280-6CBD-BAC0-07D5-1D4A48BE91BA}"/>
              </a:ext>
            </a:extLst>
          </p:cNvPr>
          <p:cNvGrpSpPr/>
          <p:nvPr/>
        </p:nvGrpSpPr>
        <p:grpSpPr>
          <a:xfrm>
            <a:off x="231310" y="1628800"/>
            <a:ext cx="8760290" cy="3168352"/>
            <a:chOff x="231310" y="1628800"/>
            <a:chExt cx="8760290" cy="3168352"/>
          </a:xfrm>
        </p:grpSpPr>
        <p:grpSp>
          <p:nvGrpSpPr>
            <p:cNvPr id="23571" name="Group 19">
              <a:extLst>
                <a:ext uri="{FF2B5EF4-FFF2-40B4-BE49-F238E27FC236}">
                  <a16:creationId xmlns:a16="http://schemas.microsoft.com/office/drawing/2014/main" id="{5561BD12-C646-4DE3-8E38-3EABDD7C3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400" y="1981200"/>
              <a:ext cx="5029200" cy="2427288"/>
              <a:chOff x="2592" y="1248"/>
              <a:chExt cx="3168" cy="1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60" name="Text Box 8">
                    <a:extLst>
                      <a:ext uri="{FF2B5EF4-FFF2-40B4-BE49-F238E27FC236}">
                        <a16:creationId xmlns:a16="http://schemas.microsoft.com/office/drawing/2014/main" id="{24F6AACE-5103-4CE1-976D-76106AD695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2" y="1248"/>
                    <a:ext cx="3168" cy="12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dirty="0">
                        <a:solidFill>
                          <a:srgbClr val="FF3300"/>
                        </a:solidFill>
                      </a:rPr>
                      <a:t>	Решение.</a:t>
                    </a:r>
                    <a:r>
                      <a:rPr lang="ru-RU" altLang="ru-RU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ru-RU" altLang="ru-RU" dirty="0"/>
                      <a:t>Имеем: </a:t>
                    </a:r>
                    <a:r>
                      <a:rPr lang="en-US" altLang="ru-RU" i="1" dirty="0"/>
                      <a:t>A</a:t>
                    </a:r>
                    <a:r>
                      <a:rPr lang="en-US" altLang="ru-RU" baseline="-25000" dirty="0"/>
                      <a:t>1</a:t>
                    </a:r>
                    <a:r>
                      <a:rPr lang="en-US" altLang="ru-RU" i="1" dirty="0"/>
                      <a:t>B = A</a:t>
                    </a:r>
                    <a:r>
                      <a:rPr lang="en-US" altLang="ru-RU" baseline="-25000" dirty="0"/>
                      <a:t>1</a:t>
                    </a:r>
                    <a:r>
                      <a:rPr lang="en-US" altLang="ru-RU" i="1" dirty="0"/>
                      <a:t>O</a:t>
                    </a:r>
                    <a:r>
                      <a:rPr lang="en-US" altLang="ru-RU" baseline="-25000" dirty="0"/>
                      <a:t>1</a:t>
                    </a:r>
                    <a:r>
                      <a:rPr lang="en-US" altLang="ru-RU" dirty="0"/>
                      <a:t>= 2, </a:t>
                    </a:r>
                    <a:r>
                      <a:rPr lang="en-US" altLang="ru-RU" i="1" dirty="0"/>
                      <a:t>A</a:t>
                    </a:r>
                    <a:r>
                      <a:rPr lang="en-US" altLang="ru-RU" baseline="-25000" dirty="0"/>
                      <a:t>2</a:t>
                    </a:r>
                    <a:r>
                      <a:rPr lang="en-US" altLang="ru-RU" i="1" dirty="0"/>
                      <a:t>B = A</a:t>
                    </a:r>
                    <a:r>
                      <a:rPr lang="en-US" altLang="ru-RU" baseline="-25000" dirty="0"/>
                      <a:t>2</a:t>
                    </a:r>
                    <a:r>
                      <a:rPr lang="en-US" altLang="ru-RU" i="1" dirty="0"/>
                      <a:t>O</a:t>
                    </a:r>
                    <a:r>
                      <a:rPr lang="en-US" altLang="ru-RU" baseline="-25000" dirty="0"/>
                      <a:t>2</a:t>
                    </a:r>
                    <a:r>
                      <a:rPr lang="en-US" altLang="ru-RU" dirty="0"/>
                      <a:t>= 1. </a:t>
                    </a:r>
                    <a:r>
                      <a:rPr lang="ru-RU" altLang="ru-RU" dirty="0"/>
                      <a:t>Следовательно, </a:t>
                    </a:r>
                    <a:r>
                      <a:rPr lang="en-US" altLang="ru-RU" i="1" dirty="0"/>
                      <a:t>A</a:t>
                    </a:r>
                    <a:r>
                      <a:rPr lang="en-US" altLang="ru-RU" baseline="-25000" dirty="0"/>
                      <a:t>1</a:t>
                    </a:r>
                    <a:r>
                      <a:rPr lang="en-US" altLang="ru-RU" i="1" dirty="0"/>
                      <a:t>A</a:t>
                    </a:r>
                    <a:r>
                      <a:rPr lang="en-US" altLang="ru-RU" baseline="-25000" dirty="0"/>
                      <a:t>2</a:t>
                    </a:r>
                    <a:r>
                      <a:rPr lang="en-US" altLang="ru-RU" dirty="0"/>
                      <a:t> = 3</a:t>
                    </a:r>
                    <a:r>
                      <a:rPr lang="ru-RU" altLang="ru-RU" dirty="0"/>
                      <a:t>,</a:t>
                    </a:r>
                    <a:r>
                      <a:rPr lang="en-US" altLang="ru-RU" dirty="0"/>
                      <a:t> </a:t>
                    </a:r>
                    <a:r>
                      <a:rPr lang="en-US" altLang="ru-RU" i="1" dirty="0"/>
                      <a:t>A</a:t>
                    </a:r>
                    <a:r>
                      <a:rPr lang="en-US" altLang="ru-RU" baseline="-25000" dirty="0"/>
                      <a:t>1</a:t>
                    </a:r>
                    <a:r>
                      <a:rPr lang="en-US" altLang="ru-RU" i="1" dirty="0"/>
                      <a:t>C = </a:t>
                    </a:r>
                    <a:r>
                      <a:rPr lang="en-US" altLang="ru-RU" dirty="0"/>
                      <a:t>1.</a:t>
                    </a:r>
                    <a:r>
                      <a:rPr lang="ru-RU" altLang="ru-RU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ru-RU" altLang="ru-RU" dirty="0"/>
                  </a:p>
                </p:txBody>
              </p:sp>
            </mc:Choice>
            <mc:Fallback xmlns="">
              <p:sp>
                <p:nvSpPr>
                  <p:cNvPr id="23560" name="Text Box 8">
                    <a:extLst>
                      <a:ext uri="{FF2B5EF4-FFF2-40B4-BE49-F238E27FC236}">
                        <a16:creationId xmlns:a16="http://schemas.microsoft.com/office/drawing/2014/main" id="{24F6AACE-5103-4CE1-976D-76106AD695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92" y="1248"/>
                    <a:ext cx="3168" cy="123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18" t="-2500" r="-315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64" name="Text Box 12">
                    <a:extLst>
                      <a:ext uri="{FF2B5EF4-FFF2-40B4-BE49-F238E27FC236}">
                        <a16:creationId xmlns:a16="http://schemas.microsoft.com/office/drawing/2014/main" id="{B1A52976-5BDD-4956-9D61-CE4866D264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9" y="2464"/>
                    <a:ext cx="3061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dirty="0"/>
                      <a:t>Таким образом, </a:t>
                    </a:r>
                    <a14:m>
                      <m:oMath xmlns:m="http://schemas.openxmlformats.org/officeDocument/2006/math"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, 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ru-RU" altLang="ru-RU" dirty="0"/>
                  </a:p>
                </p:txBody>
              </p:sp>
            </mc:Choice>
            <mc:Fallback xmlns="">
              <p:sp>
                <p:nvSpPr>
                  <p:cNvPr id="23564" name="Text Box 12">
                    <a:extLst>
                      <a:ext uri="{FF2B5EF4-FFF2-40B4-BE49-F238E27FC236}">
                        <a16:creationId xmlns:a16="http://schemas.microsoft.com/office/drawing/2014/main" id="{B1A52976-5BDD-4956-9D61-CE4866D264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699" y="2464"/>
                    <a:ext cx="3061" cy="31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8" t="-2469" b="-2839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D958B3E-2787-A573-60D6-B8317B47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310" y="1628800"/>
              <a:ext cx="3739585" cy="3168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D51B0F9D-1BBB-4B62-A185-597209AC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409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усеченный конус, радиус одного основания которого равен 2, вписана сфера радиуса 1. Найдите радиус второго основания.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AE10FD-8B05-1222-DF07-BFE0F491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132856"/>
            <a:ext cx="3323763" cy="280831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B355D3-CEB8-7C6F-BA1B-73EC5704BC80}"/>
              </a:ext>
            </a:extLst>
          </p:cNvPr>
          <p:cNvGrpSpPr/>
          <p:nvPr/>
        </p:nvGrpSpPr>
        <p:grpSpPr>
          <a:xfrm>
            <a:off x="147485" y="1917129"/>
            <a:ext cx="8856815" cy="3248025"/>
            <a:chOff x="147485" y="1322997"/>
            <a:chExt cx="8856815" cy="3248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83" name="Text Box 7">
                  <a:extLst>
                    <a:ext uri="{FF2B5EF4-FFF2-40B4-BE49-F238E27FC236}">
                      <a16:creationId xmlns:a16="http://schemas.microsoft.com/office/drawing/2014/main" id="{F3A8BC0A-6487-422C-91F8-6F60088C8A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4100" y="1322997"/>
                  <a:ext cx="5410200" cy="3248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= 2. </a:t>
                  </a:r>
                  <a:r>
                    <a:rPr lang="ru-RU" altLang="ru-RU" dirty="0"/>
                    <a:t>Обозначим</a:t>
                  </a:r>
                  <a:r>
                    <a:rPr lang="en-US" altLang="ru-RU" i="1" dirty="0"/>
                    <a:t> </a:t>
                  </a:r>
                  <a:r>
                    <a:rPr lang="ru-RU" altLang="ru-RU" i="1" dirty="0"/>
                    <a:t> </a:t>
                  </a:r>
                  <a:r>
                    <a:rPr lang="en-US" altLang="ru-RU" i="1" dirty="0"/>
                    <a:t>r = 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i="1" dirty="0"/>
                    <a:t>. </a:t>
                  </a:r>
                  <a:r>
                    <a:rPr lang="ru-RU" altLang="ru-RU" dirty="0"/>
                    <a:t>Имеем: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2+</a:t>
                  </a:r>
                  <a:r>
                    <a:rPr lang="en-US" altLang="ru-RU" i="1" dirty="0"/>
                    <a:t>r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 = </a:t>
                  </a:r>
                  <a:r>
                    <a:rPr lang="en-US" altLang="ru-RU" dirty="0"/>
                    <a:t>2 – </a:t>
                  </a:r>
                  <a:r>
                    <a:rPr lang="en-US" altLang="ru-RU" i="1" dirty="0"/>
                    <a:t>r</a:t>
                  </a:r>
                  <a:r>
                    <a:rPr lang="en-US" altLang="ru-RU" dirty="0"/>
                    <a:t>.</a:t>
                  </a:r>
                  <a:r>
                    <a:rPr lang="ru-RU" altLang="ru-RU" dirty="0"/>
                    <a:t> По теореме Пифагора, имеет место равенство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ru-RU" altLang="ru-RU" dirty="0"/>
                    <a:t> из которого следует, что выполняется равенство </a:t>
                  </a:r>
                  <a14:m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4=(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−(2−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 Решая полученное уравнение относительно </a:t>
                  </a:r>
                  <a:r>
                    <a:rPr lang="en-US" altLang="ru-RU" i="1" dirty="0"/>
                    <a:t>r</a:t>
                  </a:r>
                  <a:r>
                    <a:rPr lang="ru-RU" altLang="ru-RU" dirty="0"/>
                    <a:t>, находим</a:t>
                  </a:r>
                  <a:r>
                    <a:rPr lang="ru-RU" altLang="ru-RU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4583" name="Text Box 7">
                  <a:extLst>
                    <a:ext uri="{FF2B5EF4-FFF2-40B4-BE49-F238E27FC236}">
                      <a16:creationId xmlns:a16="http://schemas.microsoft.com/office/drawing/2014/main" id="{F3A8BC0A-6487-422C-91F8-6F60088C8A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94100" y="1322997"/>
                  <a:ext cx="5410200" cy="3248025"/>
                </a:xfrm>
                <a:prstGeom prst="rect">
                  <a:avLst/>
                </a:prstGeom>
                <a:blipFill>
                  <a:blip r:embed="rId3"/>
                  <a:stretch>
                    <a:fillRect l="-1804" t="-1501" r="-1691" b="-9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BA8DC35-8C90-98D0-56A0-9925305F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485" y="1538724"/>
              <a:ext cx="3323763" cy="28160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BA6371D8-9C10-4487-A6E2-0A767879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7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усеченном конусе радиус большего основания равен 2, образующая наклонена к плоскости основания под углом 60</a:t>
            </a:r>
            <a:r>
              <a:rPr lang="ru-RU" altLang="ru-RU" baseline="30000" dirty="0"/>
              <a:t>о</a:t>
            </a:r>
            <a:r>
              <a:rPr lang="ru-RU" altLang="ru-RU" dirty="0"/>
              <a:t>. Найдите радиус вписанной сферы.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7" name="Text Box 7">
                <a:extLst>
                  <a:ext uri="{FF2B5EF4-FFF2-40B4-BE49-F238E27FC236}">
                    <a16:creationId xmlns:a16="http://schemas.microsoft.com/office/drawing/2014/main" id="{017FDA91-3AE0-4097-BF5D-0542D4271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920" y="1610810"/>
                <a:ext cx="5029200" cy="3636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Заметим, что осевым сечением конуса, из которого получен усеченный конус, является равносторонний треугольник со стороной 2. Радиус </a:t>
                </a:r>
                <a:r>
                  <a:rPr lang="en-US" altLang="ru-RU" i="1" dirty="0"/>
                  <a:t>r </a:t>
                </a:r>
                <a:r>
                  <a:rPr lang="ru-RU" altLang="ru-RU" dirty="0"/>
                  <a:t>сферы, вписанной в усеченный конус, равен радиусу окружности, вписанной в этот равносторонний треугольник, т.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5607" name="Text Box 7">
                <a:extLst>
                  <a:ext uri="{FF2B5EF4-FFF2-40B4-BE49-F238E27FC236}">
                    <a16:creationId xmlns:a16="http://schemas.microsoft.com/office/drawing/2014/main" id="{017FDA91-3AE0-4097-BF5D-0542D427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1610810"/>
                <a:ext cx="5029200" cy="3636380"/>
              </a:xfrm>
              <a:prstGeom prst="rect">
                <a:avLst/>
              </a:prstGeom>
              <a:blipFill>
                <a:blip r:embed="rId3"/>
                <a:stretch>
                  <a:fillRect l="-1939" t="-1340" r="-1818" b="-5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8A99B7-6655-9C8B-0408-D9B97B85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24" y="1916832"/>
            <a:ext cx="332376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>
            <a:extLst>
              <a:ext uri="{FF2B5EF4-FFF2-40B4-BE49-F238E27FC236}">
                <a16:creationId xmlns:a16="http://schemas.microsoft.com/office/drawing/2014/main" id="{49BC8585-6C5F-4BCF-AF14-671804AE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418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Образующая усеченного конуса равна 2, площадь осевого сечения 3. Найдите радиус вписанной сферы.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6" name="Text Box 12">
                <a:extLst>
                  <a:ext uri="{FF2B5EF4-FFF2-40B4-BE49-F238E27FC236}">
                    <a16:creationId xmlns:a16="http://schemas.microsoft.com/office/drawing/2014/main" id="{1450EE48-9482-4D99-8BF7-4A6D2E69E8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920" y="1176075"/>
                <a:ext cx="5029200" cy="4505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Воспользуемся </a:t>
                </a:r>
                <a:r>
                  <a:rPr lang="en-US" altLang="ru-RU" i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ru-RU" i="1" dirty="0"/>
                  <a:t> </a:t>
                </a:r>
                <a:r>
                  <a:rPr lang="en-US" altLang="ru-RU" dirty="0"/>
                  <a:t>,</a:t>
                </a:r>
                <a:r>
                  <a:rPr lang="ru-RU" altLang="ru-RU" dirty="0"/>
                  <a:t> где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– площадь осевого сечения, </a:t>
                </a:r>
                <a:r>
                  <a:rPr lang="en-US" altLang="ru-RU" i="1" dirty="0"/>
                  <a:t>p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полупериметр. В нашем случае </a:t>
                </a:r>
                <a:r>
                  <a:rPr lang="en-US" altLang="ru-RU" i="1" dirty="0"/>
                  <a:t>S = </a:t>
                </a:r>
                <a:r>
                  <a:rPr lang="en-US" altLang="ru-RU" dirty="0"/>
                  <a:t>3</a:t>
                </a:r>
                <a:r>
                  <a:rPr lang="ru-RU" altLang="ru-RU" dirty="0"/>
                  <a:t>. Для нахождения полупериметра напомним, что для четырехугольника, описанного около окружности, суммы противоположных сторон равны.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Значит, полупериметр равен удвоенной образующей цилиндра, т.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е. </a:t>
                </a:r>
                <a:r>
                  <a:rPr lang="en-US" altLang="ru-RU" i="1" dirty="0">
                    <a:solidFill>
                      <a:schemeClr val="tx1"/>
                    </a:solidFill>
                  </a:rPr>
                  <a:t>p =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4.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1756" name="Text Box 12">
                <a:extLst>
                  <a:ext uri="{FF2B5EF4-FFF2-40B4-BE49-F238E27FC236}">
                    <a16:creationId xmlns:a16="http://schemas.microsoft.com/office/drawing/2014/main" id="{1450EE48-9482-4D99-8BF7-4A6D2E69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1176075"/>
                <a:ext cx="5029200" cy="4505849"/>
              </a:xfrm>
              <a:prstGeom prst="rect">
                <a:avLst/>
              </a:prstGeom>
              <a:blipFill>
                <a:blip r:embed="rId3"/>
                <a:stretch>
                  <a:fillRect l="-1939" t="-1083" r="-1818" b="-4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45F9A-2F69-AD3A-6373-3802E9BAB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39" y="2024843"/>
            <a:ext cx="332376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1799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Сфера называется описанной около конуса, если вершина и окружность основания конуса лежат на сфере. При этом конус называется вписанным в сферу.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F24F68-58D8-4898-A8DF-55DD32A3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Сфера, описанная около конуса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3C2D9-CA19-49F8-852D-3B92B811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8" y="2176560"/>
            <a:ext cx="3861248" cy="3861248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6F72F227-836B-4D5E-8E8F-44718F39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1415352"/>
            <a:ext cx="502270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Около любого конуса (прямого, кругового) можно описать сферу. Ее центр находится на высоте конуса, а радиус равен радиусу окружности, описанной около треугольника, являющимся осевым сечением конуса.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67F30D57-E11D-4383-AE92-5215ACEB2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952" y="3933056"/>
                <a:ext cx="5004048" cy="2825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/>
                  <a:t>	</a:t>
                </a:r>
                <a:r>
                  <a:rPr lang="ru-RU" altLang="ru-RU" dirty="0"/>
                  <a:t>Напомним, что радиус </a:t>
                </a:r>
                <a:r>
                  <a:rPr lang="en-US" altLang="ru-RU" i="1" dirty="0"/>
                  <a:t>R </a:t>
                </a:r>
                <a:r>
                  <a:rPr lang="ru-RU" altLang="ru-RU" dirty="0"/>
                  <a:t>окружности, описанной около треугольника, находится по формуле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ru-RU" altLang="ru-RU" dirty="0"/>
                  <a:t>где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– площадь, </a:t>
                </a:r>
                <a:r>
                  <a:rPr lang="en-US" altLang="ru-RU" i="1" dirty="0"/>
                  <a:t>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</a:t>
                </a:r>
                <a:r>
                  <a:rPr lang="ru-RU" altLang="ru-RU" dirty="0"/>
                  <a:t> –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стороны треугольника.</a:t>
                </a:r>
              </a:p>
            </p:txBody>
          </p:sp>
        </mc:Choice>
        <mc:Fallback xmlns="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67F30D57-E11D-4383-AE92-5215ACEB2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3933056"/>
                <a:ext cx="5004048" cy="2825069"/>
              </a:xfrm>
              <a:prstGeom prst="rect">
                <a:avLst/>
              </a:prstGeom>
              <a:blipFill>
                <a:blip r:embed="rId4"/>
                <a:stretch>
                  <a:fillRect l="-1827" t="-1724" r="-1949" b="-38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98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 Сферу, описанную около конуса можно получить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Для этого построим конус с вершиной </a:t>
            </a:r>
            <a:r>
              <a:rPr lang="en-US" altLang="ru-RU" i="1" dirty="0"/>
              <a:t>S</a:t>
            </a:r>
            <a:r>
              <a:rPr lang="ru-RU" altLang="ru-RU" dirty="0"/>
              <a:t>. Отметим центр </a:t>
            </a:r>
            <a:r>
              <a:rPr lang="en-US" altLang="ru-RU" i="1" dirty="0"/>
              <a:t>P </a:t>
            </a:r>
            <a:r>
              <a:rPr lang="ru-RU" altLang="ru-RU" dirty="0"/>
              <a:t>его основания.</a:t>
            </a:r>
            <a:r>
              <a:rPr lang="en-US" altLang="ru-RU" dirty="0"/>
              <a:t> </a:t>
            </a:r>
            <a:r>
              <a:rPr lang="ru-RU" altLang="ru-RU" dirty="0"/>
              <a:t>Проведём отрезок </a:t>
            </a:r>
            <a:r>
              <a:rPr lang="en-US" altLang="ru-RU" i="1" dirty="0"/>
              <a:t>SP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/>
              <a:t>Построим осевое сечение </a:t>
            </a:r>
            <a:r>
              <a:rPr lang="en-US" altLang="ru-RU" i="1" dirty="0"/>
              <a:t>SAB</a:t>
            </a:r>
            <a:r>
              <a:rPr lang="ru-RU" altLang="ru-RU" dirty="0"/>
              <a:t>. Отметим середину </a:t>
            </a:r>
            <a:r>
              <a:rPr lang="en-US" altLang="ru-RU" i="1" dirty="0"/>
              <a:t>C </a:t>
            </a:r>
            <a:r>
              <a:rPr lang="ru-RU" altLang="ru-RU" dirty="0"/>
              <a:t>отрезка </a:t>
            </a:r>
            <a:r>
              <a:rPr lang="en-US" altLang="ru-RU" i="1" dirty="0"/>
              <a:t>SA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Построим плоскость, проходящую через точку </a:t>
            </a:r>
            <a:r>
              <a:rPr lang="en-US" altLang="ru-RU" i="1" dirty="0"/>
              <a:t>C</a:t>
            </a:r>
            <a:r>
              <a:rPr lang="ru-RU" altLang="ru-RU" dirty="0"/>
              <a:t>, и перпендикулярную прямой </a:t>
            </a:r>
            <a:r>
              <a:rPr lang="en-US" altLang="ru-RU" i="1" dirty="0"/>
              <a:t>SA</a:t>
            </a:r>
            <a:r>
              <a:rPr lang="ru-RU" altLang="ru-RU" dirty="0"/>
              <a:t>. Отметим точку </a:t>
            </a:r>
            <a:r>
              <a:rPr lang="en-US" altLang="ru-RU" i="1" dirty="0"/>
              <a:t>O </a:t>
            </a:r>
            <a:r>
              <a:rPr lang="ru-RU" altLang="ru-RU" dirty="0"/>
              <a:t>её пересечения с отрезком </a:t>
            </a:r>
            <a:r>
              <a:rPr lang="en-US" altLang="ru-RU" i="1" dirty="0"/>
              <a:t>SP</a:t>
            </a:r>
            <a:r>
              <a:rPr lang="ru-RU" altLang="ru-RU" dirty="0"/>
              <a:t>. Используя инструмент «Сфера по центру и точке», построим сферу с центром </a:t>
            </a:r>
            <a:r>
              <a:rPr lang="en-US" altLang="ru-RU" i="1" dirty="0"/>
              <a:t>O </a:t>
            </a:r>
            <a:r>
              <a:rPr lang="ru-RU" altLang="ru-RU" dirty="0"/>
              <a:t>и точкой </a:t>
            </a:r>
            <a:r>
              <a:rPr lang="en-US" altLang="ru-RU" i="1" dirty="0"/>
              <a:t>A</a:t>
            </a:r>
            <a:r>
              <a:rPr lang="ru-RU" altLang="ru-RU" dirty="0"/>
              <a:t>. Она будет искомой сферой, описанной около данного конуса.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0D662C-CA4B-C5F8-C1E6-610520A76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71" y="3168404"/>
            <a:ext cx="3837714" cy="36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888912B-0559-404E-BAFF-564348445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324600" cy="838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Сфера, описанная около усеченного конуса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538EFB58-5751-499A-BDBB-6EE6E71C7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</a:t>
            </a:r>
            <a:r>
              <a:rPr lang="ru-RU" altLang="ru-RU" dirty="0">
                <a:cs typeface="Times New Roman" panose="02020603050405020304" pitchFamily="18" charset="0"/>
              </a:rPr>
              <a:t>фера называется описанной около </a:t>
            </a:r>
            <a:r>
              <a:rPr lang="ru-RU" altLang="ru-RU" dirty="0"/>
              <a:t>усеченного </a:t>
            </a:r>
            <a:r>
              <a:rPr lang="ru-RU" altLang="ru-RU" dirty="0">
                <a:cs typeface="Times New Roman" panose="02020603050405020304" pitchFamily="18" charset="0"/>
              </a:rPr>
              <a:t>конуса, если  окружност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основани</a:t>
            </a:r>
            <a:r>
              <a:rPr lang="ru-RU" altLang="ru-RU" dirty="0"/>
              <a:t>й усеченного</a:t>
            </a:r>
            <a:r>
              <a:rPr lang="ru-RU" altLang="ru-RU" dirty="0">
                <a:cs typeface="Times New Roman" panose="02020603050405020304" pitchFamily="18" charset="0"/>
              </a:rPr>
              <a:t> конуса лежат на сфере. При этом</a:t>
            </a:r>
            <a:r>
              <a:rPr lang="ru-RU" altLang="ru-RU" dirty="0"/>
              <a:t> усеченный к</a:t>
            </a:r>
            <a:r>
              <a:rPr lang="ru-RU" altLang="ru-RU" dirty="0">
                <a:cs typeface="Times New Roman" panose="02020603050405020304" pitchFamily="18" charset="0"/>
              </a:rPr>
              <a:t>онус называется 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писанным в сферу.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CDC820CE-AE18-4ACA-BE32-DE946B3D3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3256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любого усеченного конуса можно описать сферу. Радиус этой окружности будет равен радиусу описанной сферы.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86AA9023-B99F-471A-AB7A-E6B06767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361892"/>
            <a:ext cx="3314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5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6C654AE-9569-4A02-9EDE-CE1FA50EA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Сфера, вписанная в конус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35C8E782-98A7-4D7A-A1F6-50A20897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Сфера называется вписанной в конус, если она касается его основания и боковой поверхности (касается каждой образующей). При этом конус называется описанным около сферы.</a:t>
            </a:r>
            <a:endParaRPr lang="ru-RU" altLang="ru-RU" dirty="0"/>
          </a:p>
        </p:txBody>
      </p:sp>
      <p:graphicFrame>
        <p:nvGraphicFramePr>
          <p:cNvPr id="53256" name="Object 8">
            <a:extLst>
              <a:ext uri="{FF2B5EF4-FFF2-40B4-BE49-F238E27FC236}">
                <a16:creationId xmlns:a16="http://schemas.microsoft.com/office/drawing/2014/main" id="{15D3F325-54E4-4B81-94CD-25D28EC77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286000"/>
          <a:ext cx="42291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4229690" imgH="4342857" progId="Paint.Picture">
                  <p:embed/>
                </p:oleObj>
              </mc:Choice>
              <mc:Fallback>
                <p:oleObj name="Точечный рисунок" r:id="rId2" imgW="4229690" imgH="43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2291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6831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конус, вписанный в сферу. Найдите радиус его основания, если радиус сферы равен 4, а высота конуса равна 7.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EEB49E-AB38-4EAE-8FAA-A0CE42FDF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27" y="1484784"/>
            <a:ext cx="3851722" cy="387752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741E987-1280-4BED-A739-D9627D64F686}"/>
              </a:ext>
            </a:extLst>
          </p:cNvPr>
          <p:cNvGrpSpPr/>
          <p:nvPr/>
        </p:nvGrpSpPr>
        <p:grpSpPr>
          <a:xfrm>
            <a:off x="683568" y="1495687"/>
            <a:ext cx="5740647" cy="4751171"/>
            <a:chOff x="683568" y="1495687"/>
            <a:chExt cx="5740647" cy="4751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09504A0-6845-4186-A422-E0C60C83F138}"/>
                    </a:ext>
                  </a:extLst>
                </p:cNvPr>
                <p:cNvSpPr txBox="1"/>
                <p:nvPr/>
              </p:nvSpPr>
              <p:spPr>
                <a:xfrm>
                  <a:off x="683568" y="5733256"/>
                  <a:ext cx="3312368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Ответ: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09504A0-6845-4186-A422-E0C60C83F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733256"/>
                  <a:ext cx="3312368" cy="513602"/>
                </a:xfrm>
                <a:prstGeom prst="rect">
                  <a:avLst/>
                </a:prstGeom>
                <a:blipFill>
                  <a:blip r:embed="rId4"/>
                  <a:stretch>
                    <a:fillRect l="-2757" t="-2353" b="-22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F56A570-49D4-4D67-8742-8BB38578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8127" y="1495687"/>
              <a:ext cx="3886088" cy="3866626"/>
            </a:xfrm>
            <a:prstGeom prst="rect">
              <a:avLst/>
            </a:prstGeom>
          </p:spPr>
        </p:pic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70A874AB-DFF1-4E80-AF16-AFBC426C3A2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0"/>
            <a:ext cx="7772400" cy="457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870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1" y="466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сферу, описанную около конуса. Найдите её радиус, если радиус основания конуса равен 3, а высота равна 7. Используйте «вид слева».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45F23B-BD6B-4A01-BE44-79835C0E5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7718104" cy="399891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18FBC16-09C7-4C5E-9A1F-B23C8D90FD08}"/>
              </a:ext>
            </a:extLst>
          </p:cNvPr>
          <p:cNvGrpSpPr/>
          <p:nvPr/>
        </p:nvGrpSpPr>
        <p:grpSpPr>
          <a:xfrm>
            <a:off x="683568" y="1484784"/>
            <a:ext cx="7767500" cy="5161162"/>
            <a:chOff x="683568" y="1484784"/>
            <a:chExt cx="7767500" cy="5161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E53E646-1B56-4FEA-A40D-784B6DEB69CF}"/>
                    </a:ext>
                  </a:extLst>
                </p:cNvPr>
                <p:cNvSpPr txBox="1"/>
                <p:nvPr/>
              </p:nvSpPr>
              <p:spPr>
                <a:xfrm>
                  <a:off x="683568" y="6021288"/>
                  <a:ext cx="5184576" cy="624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srgbClr val="FF0000"/>
                      </a:solidFill>
                    </a:rPr>
                    <a:t>Ответ:</a:t>
                  </a:r>
                  <a:r>
                    <a:rPr lang="ru-RU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∙3∙7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E53E646-1B56-4FEA-A40D-784B6DEB6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6021288"/>
                  <a:ext cx="5184576" cy="624658"/>
                </a:xfrm>
                <a:prstGeom prst="rect">
                  <a:avLst/>
                </a:prstGeom>
                <a:blipFill>
                  <a:blip r:embed="rId4"/>
                  <a:stretch>
                    <a:fillRect l="-1763" b="-88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C9D3423-A6DF-4E82-8EF5-BFE406F3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568" y="1484784"/>
              <a:ext cx="7767500" cy="3998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1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28B853AC-5057-4FF0-977C-940BA819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конуса, радиус основания которого равен 1, а образующая равна 2, описана сфера. Найдите ее радиус.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Text Box 5">
                <a:extLst>
                  <a:ext uri="{FF2B5EF4-FFF2-40B4-BE49-F238E27FC236}">
                    <a16:creationId xmlns:a16="http://schemas.microsoft.com/office/drawing/2014/main" id="{D254D665-7353-45DF-98EE-3E1B0E162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1828800"/>
                <a:ext cx="4724400" cy="2356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Треугольник </a:t>
                </a:r>
                <a:r>
                  <a:rPr lang="en-US" altLang="ru-RU" i="1" dirty="0"/>
                  <a:t>SAB </a:t>
                </a:r>
                <a:r>
                  <a:rPr lang="ru-RU" altLang="ru-RU" dirty="0"/>
                  <a:t>равносторонний со стороной 2. Высота </a:t>
                </a:r>
                <a:r>
                  <a:rPr lang="en-US" altLang="ru-RU" i="1" dirty="0"/>
                  <a:t>SH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Площадь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По формуле </a:t>
                </a:r>
                <a:r>
                  <a:rPr lang="en-US" altLang="ru-RU" i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ru-RU" i="1" dirty="0"/>
                  <a:t>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получаем</a:t>
                </a:r>
                <a:r>
                  <a:rPr lang="en-US" alt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3797" name="Text Box 5">
                <a:extLst>
                  <a:ext uri="{FF2B5EF4-FFF2-40B4-BE49-F238E27FC236}">
                    <a16:creationId xmlns:a16="http://schemas.microsoft.com/office/drawing/2014/main" id="{D254D665-7353-45DF-98EE-3E1B0E16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1828800"/>
                <a:ext cx="4724400" cy="2356864"/>
              </a:xfrm>
              <a:prstGeom prst="rect">
                <a:avLst/>
              </a:prstGeom>
              <a:blipFill>
                <a:blip r:embed="rId2"/>
                <a:stretch>
                  <a:fillRect l="-1935" t="-2067" r="-1935" b="-1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803" name="Picture 11">
            <a:extLst>
              <a:ext uri="{FF2B5EF4-FFF2-40B4-BE49-F238E27FC236}">
                <a16:creationId xmlns:a16="http://schemas.microsoft.com/office/drawing/2014/main" id="{FA9FBB91-793D-46F6-8D56-ACCCB14D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96068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EF69E3DA-E957-4073-A10B-84F7A3CC8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конуса, радиус основания которого равен 4, описана сфера радиуса 5. Найдите высоту </a:t>
            </a:r>
            <a:r>
              <a:rPr lang="en-US" altLang="ru-RU" i="1" dirty="0"/>
              <a:t>h </a:t>
            </a:r>
            <a:r>
              <a:rPr lang="ru-RU" altLang="ru-RU" dirty="0"/>
              <a:t>конуса.</a:t>
            </a:r>
          </a:p>
        </p:txBody>
      </p:sp>
      <p:pic>
        <p:nvPicPr>
          <p:cNvPr id="34827" name="Picture 11">
            <a:extLst>
              <a:ext uri="{FF2B5EF4-FFF2-40B4-BE49-F238E27FC236}">
                <a16:creationId xmlns:a16="http://schemas.microsoft.com/office/drawing/2014/main" id="{4CB7F753-68B8-4174-9C7C-0DF970B2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96068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29" name="Group 13">
            <a:extLst>
              <a:ext uri="{FF2B5EF4-FFF2-40B4-BE49-F238E27FC236}">
                <a16:creationId xmlns:a16="http://schemas.microsoft.com/office/drawing/2014/main" id="{600AEEEA-C8F4-4580-8FEA-D423A827551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981200"/>
            <a:ext cx="5105400" cy="1905000"/>
            <a:chOff x="2448" y="1248"/>
            <a:chExt cx="3216" cy="1200"/>
          </a:xfrm>
        </p:grpSpPr>
        <p:sp>
          <p:nvSpPr>
            <p:cNvPr id="34822" name="Text Box 6">
              <a:extLst>
                <a:ext uri="{FF2B5EF4-FFF2-40B4-BE49-F238E27FC236}">
                  <a16:creationId xmlns:a16="http://schemas.microsoft.com/office/drawing/2014/main" id="{BD9EE30E-615C-4D79-B0E0-9D8B76533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248"/>
              <a:ext cx="321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Имеем, </a:t>
              </a:r>
              <a:r>
                <a:rPr lang="en-US" altLang="ru-RU" i="1" dirty="0"/>
                <a:t>OB = </a:t>
              </a:r>
              <a:r>
                <a:rPr lang="ru-RU" altLang="ru-RU" dirty="0"/>
                <a:t>5</a:t>
              </a:r>
              <a:r>
                <a:rPr lang="en-US" altLang="ru-RU" dirty="0"/>
                <a:t>, </a:t>
              </a:r>
              <a:r>
                <a:rPr lang="en-US" altLang="ru-RU" i="1" dirty="0"/>
                <a:t>HB = </a:t>
              </a:r>
              <a:r>
                <a:rPr lang="ru-RU" altLang="ru-RU" dirty="0"/>
                <a:t>4. Следовательно,  </a:t>
              </a:r>
              <a:r>
                <a:rPr lang="en-US" altLang="ru-RU" i="1" dirty="0"/>
                <a:t>OH = </a:t>
              </a:r>
              <a:r>
                <a:rPr lang="en-US" altLang="ru-RU" dirty="0"/>
                <a:t>3. </a:t>
              </a:r>
              <a:r>
                <a:rPr lang="ru-RU" altLang="ru-RU" dirty="0"/>
                <a:t>Учитывая, что </a:t>
              </a:r>
              <a:r>
                <a:rPr lang="en-US" altLang="ru-RU" i="1" dirty="0"/>
                <a:t>SO = OB = </a:t>
              </a:r>
              <a:r>
                <a:rPr lang="en-US" altLang="ru-RU" dirty="0"/>
                <a:t>5, </a:t>
              </a:r>
              <a:r>
                <a:rPr lang="ru-RU" altLang="ru-RU" dirty="0"/>
                <a:t>получаем</a:t>
              </a:r>
              <a:r>
                <a:rPr lang="en-US" altLang="ru-RU" dirty="0"/>
                <a:t> </a:t>
              </a:r>
              <a:r>
                <a:rPr lang="en-US" altLang="ru-RU" i="1" dirty="0"/>
                <a:t>h = </a:t>
              </a:r>
              <a:r>
                <a:rPr lang="en-US" altLang="ru-RU" dirty="0"/>
                <a:t>8.</a:t>
              </a:r>
            </a:p>
          </p:txBody>
        </p:sp>
        <p:sp>
          <p:nvSpPr>
            <p:cNvPr id="34828" name="Text Box 12">
              <a:extLst>
                <a:ext uri="{FF2B5EF4-FFF2-40B4-BE49-F238E27FC236}">
                  <a16:creationId xmlns:a16="http://schemas.microsoft.com/office/drawing/2014/main" id="{AEDBBAFF-F269-4B99-8189-409744C3B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160"/>
              <a:ext cx="2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en-US" altLang="ru-RU" i="1">
                  <a:solidFill>
                    <a:srgbClr val="FF3300"/>
                  </a:solidFill>
                </a:rPr>
                <a:t>h = </a:t>
              </a:r>
              <a:r>
                <a:rPr lang="en-US" altLang="ru-RU">
                  <a:solidFill>
                    <a:srgbClr val="FF3300"/>
                  </a:solidFill>
                </a:rPr>
                <a:t>8.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357AB475-C537-4B06-A439-DC44D800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Радиус основания конуса равен 1. Образующая наклонена к плоскости основания под углом 45</a:t>
            </a:r>
            <a:r>
              <a:rPr lang="ru-RU" altLang="ru-RU" baseline="30000" dirty="0"/>
              <a:t>о</a:t>
            </a:r>
            <a:r>
              <a:rPr lang="ru-RU" altLang="ru-RU" dirty="0"/>
              <a:t>. Найдите радиус описанной сферы.</a:t>
            </a:r>
          </a:p>
        </p:txBody>
      </p:sp>
      <p:grpSp>
        <p:nvGrpSpPr>
          <p:cNvPr id="35853" name="Group 13">
            <a:extLst>
              <a:ext uri="{FF2B5EF4-FFF2-40B4-BE49-F238E27FC236}">
                <a16:creationId xmlns:a16="http://schemas.microsoft.com/office/drawing/2014/main" id="{5E2EB44C-EF23-49CA-9444-96CD80A47ADE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905000"/>
            <a:ext cx="4648200" cy="2514600"/>
            <a:chOff x="2688" y="1200"/>
            <a:chExt cx="2928" cy="1584"/>
          </a:xfrm>
        </p:grpSpPr>
        <p:sp>
          <p:nvSpPr>
            <p:cNvPr id="35846" name="Text Box 6">
              <a:extLst>
                <a:ext uri="{FF2B5EF4-FFF2-40B4-BE49-F238E27FC236}">
                  <a16:creationId xmlns:a16="http://schemas.microsoft.com/office/drawing/2014/main" id="{704150B0-639E-49CF-A5EB-F2CFC7AE9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96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en-US" altLang="ru-RU" i="1">
                  <a:solidFill>
                    <a:srgbClr val="FF3300"/>
                  </a:solidFill>
                </a:rPr>
                <a:t>R = </a:t>
              </a:r>
              <a:r>
                <a:rPr lang="en-US" altLang="ru-RU">
                  <a:solidFill>
                    <a:srgbClr val="FF3300"/>
                  </a:solidFill>
                </a:rPr>
                <a:t>1.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sp>
          <p:nvSpPr>
            <p:cNvPr id="35847" name="Text Box 7">
              <a:extLst>
                <a:ext uri="{FF2B5EF4-FFF2-40B4-BE49-F238E27FC236}">
                  <a16:creationId xmlns:a16="http://schemas.microsoft.com/office/drawing/2014/main" id="{23C30BA9-653D-40D4-A110-B1604E630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200"/>
              <a:ext cx="292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Треугольник </a:t>
              </a:r>
              <a:r>
                <a:rPr lang="en-US" altLang="ru-RU" i="1" dirty="0"/>
                <a:t>SAB </a:t>
              </a:r>
              <a:r>
                <a:rPr lang="ru-RU" altLang="ru-RU" dirty="0"/>
                <a:t>– прямоугольный, равнобедренный. Следовательно, радиус </a:t>
              </a:r>
              <a:r>
                <a:rPr lang="en-US" altLang="ru-RU" i="1" dirty="0"/>
                <a:t>R </a:t>
              </a:r>
              <a:r>
                <a:rPr lang="ru-RU" altLang="ru-RU" dirty="0"/>
                <a:t>описанной сферы равен радиусу основания цилиндра, т.е.  </a:t>
              </a:r>
              <a:r>
                <a:rPr lang="en-US" altLang="ru-RU" i="1" dirty="0"/>
                <a:t>R = </a:t>
              </a:r>
              <a:r>
                <a:rPr lang="en-US" altLang="ru-RU" dirty="0"/>
                <a:t>1. </a:t>
              </a:r>
              <a:endParaRPr lang="ru-RU" altLang="ru-RU" dirty="0"/>
            </a:p>
          </p:txBody>
        </p:sp>
      </p:grpSp>
      <p:pic>
        <p:nvPicPr>
          <p:cNvPr id="35852" name="Picture 12">
            <a:extLst>
              <a:ext uri="{FF2B5EF4-FFF2-40B4-BE49-F238E27FC236}">
                <a16:creationId xmlns:a16="http://schemas.microsoft.com/office/drawing/2014/main" id="{3459E55B-47E3-4ED8-A261-1DDEF738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6550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88BBC8A9-3D6B-4F93-B177-9272008C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Высота конуса равна 8, образующая 10. Найдите радиус описанной сферы.</a:t>
            </a:r>
          </a:p>
        </p:txBody>
      </p:sp>
      <p:pic>
        <p:nvPicPr>
          <p:cNvPr id="36872" name="Picture 8">
            <a:extLst>
              <a:ext uri="{FF2B5EF4-FFF2-40B4-BE49-F238E27FC236}">
                <a16:creationId xmlns:a16="http://schemas.microsoft.com/office/drawing/2014/main" id="{33084657-E437-4473-8101-22268C09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96068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70" name="Text Box 6">
                <a:extLst>
                  <a:ext uri="{FF2B5EF4-FFF2-40B4-BE49-F238E27FC236}">
                    <a16:creationId xmlns:a16="http://schemas.microsoft.com/office/drawing/2014/main" id="{8E449D84-C9AA-4DE7-BBC4-50F47AB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676400"/>
                <a:ext cx="4800600" cy="2101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В треугольнике </a:t>
                </a:r>
                <a:r>
                  <a:rPr lang="en-US" altLang="ru-RU" i="1" dirty="0"/>
                  <a:t>SAB </a:t>
                </a:r>
                <a:r>
                  <a:rPr lang="ru-RU" altLang="ru-RU" dirty="0"/>
                  <a:t>имеем: </a:t>
                </a:r>
                <a:r>
                  <a:rPr lang="en-US" altLang="ru-RU" i="1" dirty="0"/>
                  <a:t>SA = SB = </a:t>
                </a:r>
                <a:r>
                  <a:rPr lang="en-US" altLang="ru-RU" dirty="0"/>
                  <a:t>10, </a:t>
                </a:r>
                <a:r>
                  <a:rPr lang="en-US" altLang="ru-RU" i="1" dirty="0"/>
                  <a:t>SH = </a:t>
                </a:r>
                <a:r>
                  <a:rPr lang="en-US" altLang="ru-RU" dirty="0"/>
                  <a:t>8. </a:t>
                </a:r>
                <a:r>
                  <a:rPr lang="ru-RU" altLang="ru-RU" dirty="0"/>
                  <a:t>По теореме Пифагора, </a:t>
                </a:r>
                <a:r>
                  <a:rPr lang="en-US" altLang="ru-RU" i="1" dirty="0"/>
                  <a:t>AH = </a:t>
                </a:r>
                <a:r>
                  <a:rPr lang="en-US" altLang="ru-RU" dirty="0"/>
                  <a:t>6 </a:t>
                </a:r>
                <a:r>
                  <a:rPr lang="ru-RU" altLang="ru-RU" dirty="0"/>
                  <a:t>и, следовательно, </a:t>
                </a:r>
                <a:r>
                  <a:rPr lang="en-US" altLang="ru-RU" i="1" dirty="0"/>
                  <a:t>S = </a:t>
                </a:r>
                <a:r>
                  <a:rPr lang="en-US" altLang="ru-RU" dirty="0"/>
                  <a:t>48. </a:t>
                </a:r>
                <a:r>
                  <a:rPr lang="ru-RU" altLang="ru-RU" dirty="0"/>
                  <a:t>Используя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формулу </a:t>
                </a:r>
                <a:r>
                  <a:rPr lang="en-US" altLang="ru-RU" i="1" dirty="0">
                    <a:solidFill>
                      <a:schemeClr val="tx1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ru-RU" dirty="0">
                    <a:solidFill>
                      <a:schemeClr val="tx1"/>
                    </a:solidFill>
                  </a:rPr>
                  <a:t>,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получаем</a:t>
                </a:r>
                <a:r>
                  <a:rPr lang="en-US" alt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6870" name="Text Box 6">
                <a:extLst>
                  <a:ext uri="{FF2B5EF4-FFF2-40B4-BE49-F238E27FC236}">
                    <a16:creationId xmlns:a16="http://schemas.microsoft.com/office/drawing/2014/main" id="{8E449D84-C9AA-4DE7-BBC4-50F47ABFD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676400"/>
                <a:ext cx="4800600" cy="2101986"/>
              </a:xfrm>
              <a:prstGeom prst="rect">
                <a:avLst/>
              </a:prstGeom>
              <a:blipFill>
                <a:blip r:embed="rId3"/>
                <a:stretch>
                  <a:fillRect l="-2033" t="-2319" r="-1906" b="-17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CBEE29A4-4EF2-47B4-99D7-665A7A54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усеченного конуса, радиусы оснований которого равны 2 и 1, а образующая равна 2, описана сфера. Найдите ее радиус.</a:t>
            </a:r>
          </a:p>
        </p:txBody>
      </p:sp>
      <p:pic>
        <p:nvPicPr>
          <p:cNvPr id="39950" name="Picture 14">
            <a:extLst>
              <a:ext uri="{FF2B5EF4-FFF2-40B4-BE49-F238E27FC236}">
                <a16:creationId xmlns:a16="http://schemas.microsoft.com/office/drawing/2014/main" id="{55FC8D65-198A-4E01-A650-F7650B96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54" name="Group 18">
            <a:extLst>
              <a:ext uri="{FF2B5EF4-FFF2-40B4-BE49-F238E27FC236}">
                <a16:creationId xmlns:a16="http://schemas.microsoft.com/office/drawing/2014/main" id="{15D8AB02-700E-4A67-8F41-A9F2A81C5AC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05000"/>
            <a:ext cx="8610600" cy="3079750"/>
            <a:chOff x="336" y="1200"/>
            <a:chExt cx="5424" cy="1940"/>
          </a:xfrm>
        </p:grpSpPr>
        <p:grpSp>
          <p:nvGrpSpPr>
            <p:cNvPr id="39952" name="Group 16">
              <a:extLst>
                <a:ext uri="{FF2B5EF4-FFF2-40B4-BE49-F238E27FC236}">
                  <a16:creationId xmlns:a16="http://schemas.microsoft.com/office/drawing/2014/main" id="{0A7ACA80-1927-4C2D-85DA-771700B48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424" cy="1940"/>
              <a:chOff x="336" y="1200"/>
              <a:chExt cx="5424" cy="1940"/>
            </a:xfrm>
          </p:grpSpPr>
          <p:sp>
            <p:nvSpPr>
              <p:cNvPr id="39943" name="Text Box 7">
                <a:extLst>
                  <a:ext uri="{FF2B5EF4-FFF2-40B4-BE49-F238E27FC236}">
                    <a16:creationId xmlns:a16="http://schemas.microsoft.com/office/drawing/2014/main" id="{EFDCE290-D60E-4449-92CF-DB08B590D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48"/>
                <a:ext cx="3168" cy="1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Заметим, что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O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O</a:t>
                </a:r>
                <a:r>
                  <a:rPr lang="en-US" altLang="ru-RU" baseline="-25000" dirty="0"/>
                  <a:t>2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O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ромбы. Треугольники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O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O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O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 равносторонние и, значит,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–диаметр. Следовательно, </a:t>
                </a:r>
                <a:r>
                  <a:rPr lang="en-US" altLang="ru-RU" i="1" dirty="0"/>
                  <a:t>R =</a:t>
                </a:r>
                <a:r>
                  <a:rPr lang="en-US" altLang="ru-RU" dirty="0"/>
                  <a:t>2.</a:t>
                </a:r>
                <a:endParaRPr lang="ru-RU" altLang="ru-RU" dirty="0"/>
              </a:p>
            </p:txBody>
          </p:sp>
          <p:pic>
            <p:nvPicPr>
              <p:cNvPr id="39951" name="Picture 15">
                <a:extLst>
                  <a:ext uri="{FF2B5EF4-FFF2-40B4-BE49-F238E27FC236}">
                    <a16:creationId xmlns:a16="http://schemas.microsoft.com/office/drawing/2014/main" id="{60451766-F9BA-4020-A4D1-DCDFEB382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200"/>
                <a:ext cx="2295" cy="1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9953" name="Text Box 17">
              <a:extLst>
                <a:ext uri="{FF2B5EF4-FFF2-40B4-BE49-F238E27FC236}">
                  <a16:creationId xmlns:a16="http://schemas.microsoft.com/office/drawing/2014/main" id="{698A29DF-BC5D-4EF2-9033-74DA9CE11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6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en-US" altLang="ru-RU" i="1">
                  <a:solidFill>
                    <a:srgbClr val="FF3300"/>
                  </a:solidFill>
                </a:rPr>
                <a:t>R = </a:t>
              </a:r>
              <a:r>
                <a:rPr lang="en-US" altLang="ru-RU">
                  <a:solidFill>
                    <a:srgbClr val="FF3300"/>
                  </a:solidFill>
                </a:rPr>
                <a:t>2,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2AA26EFC-F6F6-495E-9A0F-F39C1BB9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Радиус меньшего основания усеченного конуса равен 1, образующая равна 2 и составляет угол 45</a:t>
            </a:r>
            <a:r>
              <a:rPr lang="ru-RU" altLang="ru-RU" baseline="30000" dirty="0"/>
              <a:t>о</a:t>
            </a:r>
            <a:r>
              <a:rPr lang="ru-RU" altLang="ru-RU" dirty="0"/>
              <a:t> с плоскостью другого основания. Найдите радиус описанной сферы.</a:t>
            </a:r>
          </a:p>
        </p:txBody>
      </p:sp>
      <p:pic>
        <p:nvPicPr>
          <p:cNvPr id="45071" name="Picture 15">
            <a:extLst>
              <a:ext uri="{FF2B5EF4-FFF2-40B4-BE49-F238E27FC236}">
                <a16:creationId xmlns:a16="http://schemas.microsoft.com/office/drawing/2014/main" id="{64736B22-D4FD-4F61-943C-2B45EDBC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581400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075" name="Group 19">
            <a:extLst>
              <a:ext uri="{FF2B5EF4-FFF2-40B4-BE49-F238E27FC236}">
                <a16:creationId xmlns:a16="http://schemas.microsoft.com/office/drawing/2014/main" id="{B263BE79-CAFF-4195-8D8F-BA2A08FFAA9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57400"/>
            <a:ext cx="8763000" cy="3330575"/>
            <a:chOff x="240" y="1296"/>
            <a:chExt cx="5520" cy="2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2" name="Text Box 6">
                  <a:extLst>
                    <a:ext uri="{FF2B5EF4-FFF2-40B4-BE49-F238E27FC236}">
                      <a16:creationId xmlns:a16="http://schemas.microsoft.com/office/drawing/2014/main" id="{E3811BFC-2E3E-4C41-AE1F-8AB5BE1915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440"/>
                  <a:ext cx="3168" cy="1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Имеем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A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2,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OO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 = </a:t>
                  </a:r>
                  <a:r>
                    <a:rPr lang="en-US" altLang="ru-RU" dirty="0"/>
                    <a:t>1.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OO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1 +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 </a:t>
                  </a:r>
                  <a:r>
                    <a:rPr lang="ru-RU" altLang="ru-RU" dirty="0"/>
                    <a:t>и, </a:t>
                  </a:r>
                  <a:r>
                    <a:rPr lang="ru-RU" altLang="ru-RU" dirty="0">
                      <a:solidFill>
                        <a:schemeClr val="tx1"/>
                      </a:solidFill>
                    </a:rPr>
                    <a:t>значит, </a:t>
                  </a:r>
                  <a14:m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4+2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ra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/>
                    <a:t>             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45062" name="Text Box 6">
                  <a:extLst>
                    <a:ext uri="{FF2B5EF4-FFF2-40B4-BE49-F238E27FC236}">
                      <a16:creationId xmlns:a16="http://schemas.microsoft.com/office/drawing/2014/main" id="{E3811BFC-2E3E-4C41-AE1F-8AB5BE191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" y="1440"/>
                  <a:ext cx="3168" cy="1103"/>
                </a:xfrm>
                <a:prstGeom prst="rect">
                  <a:avLst/>
                </a:prstGeom>
                <a:blipFill>
                  <a:blip r:embed="rId3"/>
                  <a:stretch>
                    <a:fillRect l="-1818" t="-2787" r="-1818" b="-73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072" name="Picture 16">
              <a:extLst>
                <a:ext uri="{FF2B5EF4-FFF2-40B4-BE49-F238E27FC236}">
                  <a16:creationId xmlns:a16="http://schemas.microsoft.com/office/drawing/2014/main" id="{CDC798B7-45C1-4862-81EB-CB21AA007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96"/>
              <a:ext cx="2256" cy="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2051">
            <a:extLst>
              <a:ext uri="{FF2B5EF4-FFF2-40B4-BE49-F238E27FC236}">
                <a16:creationId xmlns:a16="http://schemas.microsoft.com/office/drawing/2014/main" id="{135ED0E4-9934-488D-BD85-5965CE5F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Радиус одного основания усеченного конуса равен 4, высота 7, радиус описанной сферы 5. Найдите радиус второго основания усеченного конуса. </a:t>
            </a:r>
          </a:p>
        </p:txBody>
      </p:sp>
      <p:pic>
        <p:nvPicPr>
          <p:cNvPr id="64516" name="Picture 2052">
            <a:extLst>
              <a:ext uri="{FF2B5EF4-FFF2-40B4-BE49-F238E27FC236}">
                <a16:creationId xmlns:a16="http://schemas.microsoft.com/office/drawing/2014/main" id="{01ADFF25-15A0-4893-83F0-42038CD8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517" name="Group 2053">
            <a:extLst>
              <a:ext uri="{FF2B5EF4-FFF2-40B4-BE49-F238E27FC236}">
                <a16:creationId xmlns:a16="http://schemas.microsoft.com/office/drawing/2014/main" id="{107E9F0A-6ADD-4C2F-ADB2-8CF20009380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8458200" cy="3079750"/>
            <a:chOff x="432" y="1152"/>
            <a:chExt cx="5328" cy="1940"/>
          </a:xfrm>
        </p:grpSpPr>
        <p:sp>
          <p:nvSpPr>
            <p:cNvPr id="64518" name="Text Box 2054">
              <a:extLst>
                <a:ext uri="{FF2B5EF4-FFF2-40B4-BE49-F238E27FC236}">
                  <a16:creationId xmlns:a16="http://schemas.microsoft.com/office/drawing/2014/main" id="{C77707AD-58BB-41AB-9F4B-804B16854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200"/>
              <a:ext cx="31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Имеем </a:t>
              </a:r>
              <a:r>
                <a:rPr lang="en-US" altLang="ru-RU" i="1" dirty="0"/>
                <a:t>OO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3</a:t>
              </a:r>
              <a:r>
                <a:rPr lang="ru-RU" altLang="ru-RU" dirty="0"/>
                <a:t>, </a:t>
              </a:r>
              <a:r>
                <a:rPr lang="en-US" altLang="ru-RU" i="1" dirty="0"/>
                <a:t>OO</a:t>
              </a:r>
              <a:r>
                <a:rPr lang="en-US" altLang="ru-RU" baseline="-25000" dirty="0"/>
                <a:t>2</a:t>
              </a:r>
              <a:r>
                <a:rPr lang="en-US" altLang="ru-RU" dirty="0"/>
                <a:t> = 4 </a:t>
              </a:r>
              <a:r>
                <a:rPr lang="ru-RU" altLang="ru-RU" dirty="0"/>
                <a:t>и, следовательно, </a:t>
              </a:r>
              <a:r>
                <a:rPr lang="en-US" altLang="ru-RU" i="1" dirty="0"/>
                <a:t>O</a:t>
              </a:r>
              <a:r>
                <a:rPr lang="en-US" altLang="ru-RU" baseline="-25000" dirty="0"/>
                <a:t>2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2 </a:t>
              </a:r>
              <a:r>
                <a:rPr lang="en-US" altLang="ru-RU" dirty="0"/>
                <a:t>= 3.</a:t>
              </a:r>
              <a:endParaRPr lang="ru-RU" altLang="ru-RU" dirty="0"/>
            </a:p>
          </p:txBody>
        </p:sp>
        <p:sp>
          <p:nvSpPr>
            <p:cNvPr id="64519" name="Text Box 2055">
              <a:extLst>
                <a:ext uri="{FF2B5EF4-FFF2-40B4-BE49-F238E27FC236}">
                  <a16:creationId xmlns:a16="http://schemas.microsoft.com/office/drawing/2014/main" id="{6782EF8A-F921-41AD-AF81-813BB059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82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3.</a:t>
              </a:r>
            </a:p>
          </p:txBody>
        </p:sp>
        <p:pic>
          <p:nvPicPr>
            <p:cNvPr id="64520" name="Picture 2056">
              <a:extLst>
                <a:ext uri="{FF2B5EF4-FFF2-40B4-BE49-F238E27FC236}">
                  <a16:creationId xmlns:a16="http://schemas.microsoft.com/office/drawing/2014/main" id="{326579DE-2C75-41E6-8D5F-EA3735117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2040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E7E7FDF9-D90D-4032-84A7-FC6CA755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усеченного конуса, радиусы оснований которого равны 2 и 4, а высота равна 5. 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F29ACFCC-9334-4829-A07F-47D45DCE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50" name="Group 18">
            <a:extLst>
              <a:ext uri="{FF2B5EF4-FFF2-40B4-BE49-F238E27FC236}">
                <a16:creationId xmlns:a16="http://schemas.microsoft.com/office/drawing/2014/main" id="{E4E659EF-5A22-45B8-91DA-573A516FDED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76400"/>
            <a:ext cx="8458200" cy="3754438"/>
            <a:chOff x="432" y="1056"/>
            <a:chExt cx="5328" cy="2365"/>
          </a:xfrm>
        </p:grpSpPr>
        <p:pic>
          <p:nvPicPr>
            <p:cNvPr id="44040" name="Picture 8">
              <a:extLst>
                <a:ext uri="{FF2B5EF4-FFF2-40B4-BE49-F238E27FC236}">
                  <a16:creationId xmlns:a16="http://schemas.microsoft.com/office/drawing/2014/main" id="{2BC07CD9-C3A1-43D1-A2A0-4C874F541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2040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42" name="Text Box 10">
                  <a:extLst>
                    <a:ext uri="{FF2B5EF4-FFF2-40B4-BE49-F238E27FC236}">
                      <a16:creationId xmlns:a16="http://schemas.microsoft.com/office/drawing/2014/main" id="{7E9C92D0-E75F-4D5F-B059-743C9A718A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8" y="1920"/>
                  <a:ext cx="2976" cy="5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Учитывая, что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2</a:t>
                  </a:r>
                  <a:r>
                    <a:rPr lang="en-US" altLang="ru-RU" dirty="0"/>
                    <a:t> = 6, </a:t>
                  </a:r>
                  <a:r>
                    <a:rPr lang="ru-RU" altLang="ru-RU" dirty="0"/>
                    <a:t>имеем равенство</a:t>
                  </a:r>
                  <a:r>
                    <a:rPr lang="en-US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4042" name="Text Box 10">
                  <a:extLst>
                    <a:ext uri="{FF2B5EF4-FFF2-40B4-BE49-F238E27FC236}">
                      <a16:creationId xmlns:a16="http://schemas.microsoft.com/office/drawing/2014/main" id="{7E9C92D0-E75F-4D5F-B059-743C9A718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88" y="1920"/>
                  <a:ext cx="2976" cy="555"/>
                </a:xfrm>
                <a:prstGeom prst="rect">
                  <a:avLst/>
                </a:prstGeom>
                <a:blipFill>
                  <a:blip r:embed="rId4"/>
                  <a:stretch>
                    <a:fillRect l="-1935" t="-5517" r="-1935" b="-1448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44" name="Text Box 12">
                  <a:extLst>
                    <a:ext uri="{FF2B5EF4-FFF2-40B4-BE49-F238E27FC236}">
                      <a16:creationId xmlns:a16="http://schemas.microsoft.com/office/drawing/2014/main" id="{F6299419-3345-4AC6-A8C6-7ADF7E63E6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2640"/>
                  <a:ext cx="3120" cy="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Решая его относительно </a:t>
                  </a:r>
                  <a:r>
                    <a:rPr lang="en-US" altLang="ru-RU" i="1" dirty="0"/>
                    <a:t>R</a:t>
                  </a:r>
                  <a:r>
                    <a:rPr lang="ru-RU" altLang="ru-RU" dirty="0"/>
                    <a:t>, находим</a:t>
                  </a:r>
                  <a:endParaRPr lang="en-US" altLang="ru-RU" dirty="0"/>
                </a:p>
                <a:p>
                  <a:pPr algn="just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221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044" name="Text Box 12">
                  <a:extLst>
                    <a:ext uri="{FF2B5EF4-FFF2-40B4-BE49-F238E27FC236}">
                      <a16:creationId xmlns:a16="http://schemas.microsoft.com/office/drawing/2014/main" id="{F6299419-3345-4AC6-A8C6-7ADF7E63E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2640"/>
                  <a:ext cx="3120" cy="781"/>
                </a:xfrm>
                <a:prstGeom prst="rect">
                  <a:avLst/>
                </a:prstGeom>
                <a:blipFill>
                  <a:blip r:embed="rId5"/>
                  <a:stretch>
                    <a:fillRect l="-1970" t="-39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39" name="Text Box 7">
                  <a:extLst>
                    <a:ext uri="{FF2B5EF4-FFF2-40B4-BE49-F238E27FC236}">
                      <a16:creationId xmlns:a16="http://schemas.microsoft.com/office/drawing/2014/main" id="{E61C68A5-7F69-4BB0-BEE8-86F3C15F5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056"/>
                  <a:ext cx="3168" cy="8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R </a:t>
                  </a:r>
                  <a:r>
                    <a:rPr lang="ru-RU" altLang="ru-RU" dirty="0"/>
                    <a:t>радиус описанной сферы. Тогда</a:t>
                  </a:r>
                  <a:endParaRPr lang="en-US" altLang="ru-RU" dirty="0"/>
                </a:p>
                <a:p>
                  <a:pPr algn="just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, 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4039" name="Text Box 7">
                  <a:extLst>
                    <a:ext uri="{FF2B5EF4-FFF2-40B4-BE49-F238E27FC236}">
                      <a16:creationId xmlns:a16="http://schemas.microsoft.com/office/drawing/2014/main" id="{E61C68A5-7F69-4BB0-BEE8-86F3C15F5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" y="1056"/>
                  <a:ext cx="3168" cy="814"/>
                </a:xfrm>
                <a:prstGeom prst="rect">
                  <a:avLst/>
                </a:prstGeom>
                <a:blipFill>
                  <a:blip r:embed="rId6"/>
                  <a:stretch>
                    <a:fillRect l="-1818" t="-3774" r="-18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>
            <a:extLst>
              <a:ext uri="{FF2B5EF4-FFF2-40B4-BE49-F238E27FC236}">
                <a16:creationId xmlns:a16="http://schemas.microsoft.com/office/drawing/2014/main" id="{96567E8E-0F9F-4B23-9EDE-3DF26298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96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любой конус можно вписать сферу. Её центр находится на высоте конуса, а радиус равен радиусу окружности, вписанной в треугольник, являющийся осевым сечением конуса.</a:t>
            </a: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CAE50CCA-52FA-4215-A688-7FB4B5BB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731830" cy="323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662" name="Text Box 6">
                <a:extLst>
                  <a:ext uri="{FF2B5EF4-FFF2-40B4-BE49-F238E27FC236}">
                    <a16:creationId xmlns:a16="http://schemas.microsoft.com/office/drawing/2014/main" id="{AB22C92D-4E76-4A50-B635-215B7EB46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47386"/>
                <a:ext cx="9144000" cy="1398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Напомним, что радиус </a:t>
                </a:r>
                <a:r>
                  <a:rPr lang="en-US" altLang="ru-RU" i="1" dirty="0"/>
                  <a:t>r </a:t>
                </a:r>
                <a:r>
                  <a:rPr lang="ru-RU" altLang="ru-RU" dirty="0"/>
                  <a:t>окружности, вписанный в </a:t>
                </a:r>
                <a:r>
                  <a:rPr lang="ru-RU" altLang="ru-RU" dirty="0">
                    <a:solidFill>
                      <a:schemeClr val="tx1"/>
                    </a:solidFill>
                  </a:rPr>
                  <a:t>треугольник, находится по формуле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altLang="ru-RU" dirty="0"/>
                  <a:t>где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– площадь, </a:t>
                </a:r>
                <a:r>
                  <a:rPr lang="en-US" altLang="ru-RU" i="1" dirty="0"/>
                  <a:t>p</a:t>
                </a:r>
                <a:r>
                  <a:rPr lang="ru-RU" altLang="ru-RU" dirty="0"/>
                  <a:t> – полупериметр треугольника.</a:t>
                </a:r>
              </a:p>
            </p:txBody>
          </p:sp>
        </mc:Choice>
        <mc:Fallback xmlns="">
          <p:sp>
            <p:nvSpPr>
              <p:cNvPr id="70662" name="Text Box 6">
                <a:extLst>
                  <a:ext uri="{FF2B5EF4-FFF2-40B4-BE49-F238E27FC236}">
                    <a16:creationId xmlns:a16="http://schemas.microsoft.com/office/drawing/2014/main" id="{AB22C92D-4E76-4A50-B635-215B7EB46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47386"/>
                <a:ext cx="9144000" cy="1398203"/>
              </a:xfrm>
              <a:prstGeom prst="rect">
                <a:avLst/>
              </a:prstGeom>
              <a:blipFill>
                <a:blip r:embed="rId3"/>
                <a:stretch>
                  <a:fillRect l="-1000" t="-3493" r="-1000" b="-9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2CBC5C1-E4F5-436C-8AC7-584F072336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839200" cy="404813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Сфера, вписанная в конус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31445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Типичная ошибка в изображении сферы, вписанной в цилиндр, показана на рисунке. Правильное изображение показано на рисунке. Отметим, что в этом изображении эллипс, изображающий экватор сферы, подобен эллипсу, изображающему основание конуса.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B696E7-7BCF-4817-959F-640CC2C0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37274"/>
            <a:ext cx="5749143" cy="35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4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111760" indent="349250" algn="just"/>
            <a:r>
              <a:rPr lang="ru-RU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 конус с данной высотой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описанный около сферы. Найдите радиус его основания, если радиус сферы равен 3, а высота равна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AF7D33-95E8-450F-A75A-E244E7C4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48" y="1408210"/>
            <a:ext cx="4337503" cy="430814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907A1CD-DD93-4034-9275-CE3F9FA54214}"/>
              </a:ext>
            </a:extLst>
          </p:cNvPr>
          <p:cNvGrpSpPr/>
          <p:nvPr/>
        </p:nvGrpSpPr>
        <p:grpSpPr>
          <a:xfrm>
            <a:off x="683568" y="1409533"/>
            <a:ext cx="6057183" cy="4837325"/>
            <a:chOff x="683568" y="1409533"/>
            <a:chExt cx="6057183" cy="4837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6A6D2DA-49D5-436A-B6A3-5095468E7669}"/>
                    </a:ext>
                  </a:extLst>
                </p:cNvPr>
                <p:cNvSpPr txBox="1"/>
                <p:nvPr/>
              </p:nvSpPr>
              <p:spPr>
                <a:xfrm>
                  <a:off x="683568" y="5733256"/>
                  <a:ext cx="3312368" cy="513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Ответ: </a:t>
                  </a:r>
                  <a14:m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6A6D2DA-49D5-436A-B6A3-5095468E7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733256"/>
                  <a:ext cx="3312368" cy="513602"/>
                </a:xfrm>
                <a:prstGeom prst="rect">
                  <a:avLst/>
                </a:prstGeom>
                <a:blipFill>
                  <a:blip r:embed="rId4"/>
                  <a:stretch>
                    <a:fillRect l="-2757" t="-2353" b="-22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6A3DD51-5C48-4E31-8E4C-90BD5891C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3248" y="1409533"/>
              <a:ext cx="4337503" cy="4330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1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 Сферу, вписанную в конус можно получить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Для этого построим конус с вершиной </a:t>
            </a:r>
            <a:r>
              <a:rPr lang="en-US" altLang="ru-RU" i="1" dirty="0"/>
              <a:t>S</a:t>
            </a:r>
            <a:r>
              <a:rPr lang="ru-RU" altLang="ru-RU" dirty="0"/>
              <a:t>. Отметим центр </a:t>
            </a:r>
            <a:r>
              <a:rPr lang="en-US" altLang="ru-RU" i="1" dirty="0"/>
              <a:t>P </a:t>
            </a:r>
            <a:r>
              <a:rPr lang="ru-RU" altLang="ru-RU" dirty="0"/>
              <a:t>его основания.</a:t>
            </a:r>
            <a:r>
              <a:rPr lang="en-US" altLang="ru-RU" dirty="0"/>
              <a:t> </a:t>
            </a:r>
            <a:r>
              <a:rPr lang="ru-RU" altLang="ru-RU" dirty="0"/>
              <a:t>Проведём отрезок </a:t>
            </a:r>
            <a:r>
              <a:rPr lang="en-US" altLang="ru-RU" i="1" dirty="0"/>
              <a:t>SP</a:t>
            </a:r>
            <a:r>
              <a:rPr lang="ru-RU" altLang="ru-RU" dirty="0"/>
              <a:t>.</a:t>
            </a:r>
            <a:r>
              <a:rPr lang="en-US" altLang="ru-RU" dirty="0"/>
              <a:t> </a:t>
            </a:r>
            <a:r>
              <a:rPr lang="ru-RU" altLang="ru-RU" dirty="0"/>
              <a:t>Построим осевое сечение </a:t>
            </a:r>
            <a:r>
              <a:rPr lang="en-US" altLang="ru-RU" i="1" dirty="0"/>
              <a:t>SAB</a:t>
            </a:r>
            <a:r>
              <a:rPr lang="ru-RU" altLang="ru-RU" dirty="0"/>
              <a:t>. Построим биссектрису угла </a:t>
            </a:r>
            <a:r>
              <a:rPr lang="en-US" altLang="ru-RU" i="1" dirty="0"/>
              <a:t>SAB</a:t>
            </a:r>
            <a:r>
              <a:rPr lang="ru-RU" altLang="ru-RU" dirty="0"/>
              <a:t>. Отметим точку </a:t>
            </a:r>
            <a:r>
              <a:rPr lang="en-US" altLang="ru-RU" i="1" dirty="0"/>
              <a:t>O </a:t>
            </a:r>
            <a:r>
              <a:rPr lang="ru-RU" altLang="ru-RU" dirty="0"/>
              <a:t>её пересечения с отрезком </a:t>
            </a:r>
            <a:r>
              <a:rPr lang="en-US" altLang="ru-RU" i="1" dirty="0"/>
              <a:t>SP</a:t>
            </a:r>
            <a:r>
              <a:rPr lang="ru-RU" altLang="ru-RU" dirty="0"/>
              <a:t>. Используя инструмент «Сфера по центру и точке», построим сферу с центром </a:t>
            </a:r>
            <a:r>
              <a:rPr lang="en-US" altLang="ru-RU" i="1" dirty="0"/>
              <a:t>O </a:t>
            </a:r>
            <a:r>
              <a:rPr lang="ru-RU" altLang="ru-RU" dirty="0"/>
              <a:t>и точкой </a:t>
            </a:r>
            <a:r>
              <a:rPr lang="en-US" altLang="ru-RU" i="1" dirty="0"/>
              <a:t>P</a:t>
            </a:r>
            <a:r>
              <a:rPr lang="ru-RU" altLang="ru-RU" dirty="0"/>
              <a:t>. Она будет искомой сферой, вписанной в данный конус.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B70997-89C0-62BD-7983-80935588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55848"/>
            <a:ext cx="3456384" cy="39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1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Для сферы, вписанной в конус, постройте окружность, по которой эта сфера касается боковой поверхности конуса.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0A466F-41EF-3C97-7698-EA96D85BE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18" y="1323681"/>
            <a:ext cx="3677163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0A6E4922-ECD8-49FC-A310-320762E7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65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конус, радиус основания которого равен 1, а образующая равна 2, вписана сфера. Найдите ее радиус.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2830738E-798A-4EC9-916B-2FE3ADEA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9225"/>
            <a:ext cx="329088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Text Box 5">
                <a:extLst>
                  <a:ext uri="{FF2B5EF4-FFF2-40B4-BE49-F238E27FC236}">
                    <a16:creationId xmlns:a16="http://schemas.microsoft.com/office/drawing/2014/main" id="{7BA90237-D0F6-4E93-9F0C-370385705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" y="5013324"/>
                <a:ext cx="8763000" cy="1455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Треугольник </a:t>
                </a:r>
                <a:r>
                  <a:rPr lang="en-US" altLang="ru-RU" i="1" dirty="0"/>
                  <a:t>SAB </a:t>
                </a:r>
                <a:r>
                  <a:rPr lang="ru-RU" altLang="ru-RU" dirty="0"/>
                  <a:t>равносторонний. Высота </a:t>
                </a:r>
                <a:r>
                  <a:rPr lang="en-US" altLang="ru-RU" i="1" dirty="0"/>
                  <a:t>SH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Площадь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Полупериметр </a:t>
                </a:r>
                <a:r>
                  <a:rPr lang="en-US" altLang="ru-RU" i="1" dirty="0"/>
                  <a:t>p </a:t>
                </a:r>
                <a:r>
                  <a:rPr lang="ru-RU" altLang="ru-RU" dirty="0"/>
                  <a:t>равен 3. По формуле </a:t>
                </a:r>
                <a:r>
                  <a:rPr lang="en-US" altLang="ru-RU" i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ru-RU" i="1" dirty="0"/>
                  <a:t> </a:t>
                </a:r>
                <a:r>
                  <a:rPr lang="ru-RU" altLang="ru-RU" dirty="0"/>
                  <a:t>получаем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0725" name="Text Box 5">
                <a:extLst>
                  <a:ext uri="{FF2B5EF4-FFF2-40B4-BE49-F238E27FC236}">
                    <a16:creationId xmlns:a16="http://schemas.microsoft.com/office/drawing/2014/main" id="{7BA90237-D0F6-4E93-9F0C-37038570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" y="5013324"/>
                <a:ext cx="8763000" cy="1455207"/>
              </a:xfrm>
              <a:prstGeom prst="rect">
                <a:avLst/>
              </a:prstGeom>
              <a:blipFill>
                <a:blip r:embed="rId3"/>
                <a:stretch>
                  <a:fillRect l="-1043" t="-3347" r="-1043" b="-8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35170AAB-DBBE-408D-8205-996E23178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503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В конус, радиус основания которого равен 2, вписана сфера радиуса 1. Найдите высоту конуса.</a:t>
            </a:r>
          </a:p>
        </p:txBody>
      </p:sp>
      <p:pic>
        <p:nvPicPr>
          <p:cNvPr id="18448" name="Picture 16">
            <a:extLst>
              <a:ext uri="{FF2B5EF4-FFF2-40B4-BE49-F238E27FC236}">
                <a16:creationId xmlns:a16="http://schemas.microsoft.com/office/drawing/2014/main" id="{9F70A9BC-BF6D-465C-AC23-61A7B612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25913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0" name="Text Box 8">
                <a:extLst>
                  <a:ext uri="{FF2B5EF4-FFF2-40B4-BE49-F238E27FC236}">
                    <a16:creationId xmlns:a16="http://schemas.microsoft.com/office/drawing/2014/main" id="{E381F6CE-BE3F-4BFF-A8B2-1D5267AC5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888" y="2117994"/>
                <a:ext cx="5580112" cy="2491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Обозначим </a:t>
                </a:r>
                <a:r>
                  <a:rPr lang="en-US" altLang="ru-RU" i="1" dirty="0"/>
                  <a:t>h </a:t>
                </a:r>
                <a:r>
                  <a:rPr lang="ru-RU" altLang="ru-RU" dirty="0"/>
                  <a:t>высоту </a:t>
                </a:r>
                <a:r>
                  <a:rPr lang="en-US" altLang="ru-RU" i="1" dirty="0"/>
                  <a:t>SH </a:t>
                </a:r>
                <a:r>
                  <a:rPr lang="ru-RU" altLang="ru-RU" dirty="0"/>
                  <a:t>конуса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формулы </a:t>
                </a:r>
                <a:r>
                  <a:rPr lang="en-US" altLang="ru-RU" i="1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имеем: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𝑟𝑝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dirty="0"/>
                  <a:t> где </a:t>
                </a:r>
                <a:r>
                  <a:rPr lang="en-US" altLang="ru-RU" i="1" dirty="0"/>
                  <a:t>r = </a:t>
                </a:r>
                <a:r>
                  <a:rPr lang="en-US" altLang="ru-RU" dirty="0"/>
                  <a:t>1, </a:t>
                </a:r>
                <a:r>
                  <a:rPr lang="en-US" altLang="ru-RU" i="1" dirty="0"/>
                  <a:t>a = FG = </a:t>
                </a:r>
                <a:r>
                  <a:rPr lang="en-US" altLang="ru-RU" dirty="0"/>
                  <a:t>4, </a:t>
                </a:r>
                <a:r>
                  <a:rPr lang="en-US" altLang="ru-RU" i="1" dirty="0"/>
                  <a:t>p =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/>
                  <a:t>Решая уравнение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4+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/>
                  <a:t>находим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8440" name="Text Box 8">
                <a:extLst>
                  <a:ext uri="{FF2B5EF4-FFF2-40B4-BE49-F238E27FC236}">
                    <a16:creationId xmlns:a16="http://schemas.microsoft.com/office/drawing/2014/main" id="{E381F6CE-BE3F-4BFF-A8B2-1D5267AC5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2117994"/>
                <a:ext cx="5580112" cy="2491836"/>
              </a:xfrm>
              <a:prstGeom prst="rect">
                <a:avLst/>
              </a:prstGeom>
              <a:blipFill>
                <a:blip r:embed="rId3"/>
                <a:stretch>
                  <a:fillRect l="-1749" t="-1956" r="-1530" b="-1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1757</Words>
  <Application>Microsoft Office PowerPoint</Application>
  <PresentationFormat>Экран (4:3)</PresentationFormat>
  <Paragraphs>91</Paragraphs>
  <Slides>29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Вписанные и описанные конусы</vt:lpstr>
      <vt:lpstr>Сфера, вписанная в конус</vt:lpstr>
      <vt:lpstr>Презентация PowerPoint</vt:lpstr>
      <vt:lpstr>Сфера, вписанная в конус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вписанная в усеченный конус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Сфера, описанная около усеченного конуса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40</cp:revision>
  <dcterms:created xsi:type="dcterms:W3CDTF">2006-06-14T12:10:42Z</dcterms:created>
  <dcterms:modified xsi:type="dcterms:W3CDTF">2024-06-20T13:35:05Z</dcterms:modified>
</cp:coreProperties>
</file>