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318" r:id="rId2"/>
    <p:sldId id="688" r:id="rId3"/>
    <p:sldId id="690" r:id="rId4"/>
    <p:sldId id="692" r:id="rId5"/>
    <p:sldId id="703" r:id="rId6"/>
    <p:sldId id="305" r:id="rId7"/>
    <p:sldId id="306" r:id="rId8"/>
    <p:sldId id="307" r:id="rId9"/>
    <p:sldId id="677" r:id="rId10"/>
    <p:sldId id="679" r:id="rId11"/>
    <p:sldId id="680" r:id="rId12"/>
    <p:sldId id="682" r:id="rId13"/>
    <p:sldId id="706" r:id="rId14"/>
    <p:sldId id="309" r:id="rId15"/>
    <p:sldId id="310" r:id="rId16"/>
    <p:sldId id="311" r:id="rId17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611" autoAdjust="0"/>
    <p:restoredTop sz="90405" autoAdjust="0"/>
  </p:normalViewPr>
  <p:slideViewPr>
    <p:cSldViewPr>
      <p:cViewPr varScale="1">
        <p:scale>
          <a:sx n="97" d="100"/>
          <a:sy n="97" d="100"/>
        </p:scale>
        <p:origin x="462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>
            <a:extLst>
              <a:ext uri="{FF2B5EF4-FFF2-40B4-BE49-F238E27FC236}">
                <a16:creationId xmlns:a16="http://schemas.microsoft.com/office/drawing/2014/main" id="{8DFCF13E-0A6E-4B29-8C88-CD5AC1D57BF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 altLang="ru-RU"/>
          </a:p>
        </p:txBody>
      </p:sp>
      <p:sp>
        <p:nvSpPr>
          <p:cNvPr id="65539" name="Rectangle 3">
            <a:extLst>
              <a:ext uri="{FF2B5EF4-FFF2-40B4-BE49-F238E27FC236}">
                <a16:creationId xmlns:a16="http://schemas.microsoft.com/office/drawing/2014/main" id="{690F85BB-ED77-4F31-846B-04270E2DD400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ru-RU" altLang="ru-RU"/>
          </a:p>
        </p:txBody>
      </p:sp>
      <p:sp>
        <p:nvSpPr>
          <p:cNvPr id="65540" name="Rectangle 4">
            <a:extLst>
              <a:ext uri="{FF2B5EF4-FFF2-40B4-BE49-F238E27FC236}">
                <a16:creationId xmlns:a16="http://schemas.microsoft.com/office/drawing/2014/main" id="{A25DCA21-0CC5-4F94-BC0A-8CD586F94E9E}"/>
              </a:ext>
            </a:extLst>
          </p:cNvPr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5541" name="Rectangle 5">
            <a:extLst>
              <a:ext uri="{FF2B5EF4-FFF2-40B4-BE49-F238E27FC236}">
                <a16:creationId xmlns:a16="http://schemas.microsoft.com/office/drawing/2014/main" id="{AFBCFAD7-4C85-4E7D-B92D-088850940E45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65542" name="Rectangle 6">
            <a:extLst>
              <a:ext uri="{FF2B5EF4-FFF2-40B4-BE49-F238E27FC236}">
                <a16:creationId xmlns:a16="http://schemas.microsoft.com/office/drawing/2014/main" id="{2AF3D1F3-16C6-4C97-86D6-9469296E16E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 altLang="ru-RU"/>
          </a:p>
        </p:txBody>
      </p:sp>
      <p:sp>
        <p:nvSpPr>
          <p:cNvPr id="65543" name="Rectangle 7">
            <a:extLst>
              <a:ext uri="{FF2B5EF4-FFF2-40B4-BE49-F238E27FC236}">
                <a16:creationId xmlns:a16="http://schemas.microsoft.com/office/drawing/2014/main" id="{CF9311D6-DDBD-41CC-9BCA-BCFD94F1536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86D95484-D43D-4A48-802A-D1A000AC2B03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61CD283F-46C0-4FB2-8365-33D01A5220A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8110C91-7379-4B25-AC24-94D82E449FF5}" type="slidenum">
              <a:rPr lang="ru-RU" altLang="ru-RU"/>
              <a:pPr/>
              <a:t>1</a:t>
            </a:fld>
            <a:endParaRPr lang="ru-RU" altLang="ru-RU"/>
          </a:p>
        </p:txBody>
      </p:sp>
      <p:sp>
        <p:nvSpPr>
          <p:cNvPr id="66562" name="Rectangle 2">
            <a:extLst>
              <a:ext uri="{FF2B5EF4-FFF2-40B4-BE49-F238E27FC236}">
                <a16:creationId xmlns:a16="http://schemas.microsoft.com/office/drawing/2014/main" id="{AB932D4E-54E5-4205-9464-7876B76806A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3" name="Rectangle 3">
            <a:extLst>
              <a:ext uri="{FF2B5EF4-FFF2-40B4-BE49-F238E27FC236}">
                <a16:creationId xmlns:a16="http://schemas.microsoft.com/office/drawing/2014/main" id="{74496BAE-57B3-45DB-B05F-BAB9D3F3BD4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ответы и решения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76AAF10-FA1B-47F0-A289-1EC6F45D9F4B}" type="slidenum">
              <a:rPr lang="ru-RU"/>
              <a:pPr/>
              <a:t>2</a:t>
            </a:fld>
            <a:endParaRPr lang="ru-RU"/>
          </a:p>
        </p:txBody>
      </p:sp>
      <p:sp>
        <p:nvSpPr>
          <p:cNvPr id="747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/>
              <a:t>В режиме слайдов ответы и решения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3538278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76AAF10-FA1B-47F0-A289-1EC6F45D9F4B}" type="slidenum">
              <a:rPr lang="ru-RU"/>
              <a:pPr/>
              <a:t>9</a:t>
            </a:fld>
            <a:endParaRPr lang="ru-RU"/>
          </a:p>
        </p:txBody>
      </p:sp>
      <p:sp>
        <p:nvSpPr>
          <p:cNvPr id="747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/>
              <a:t>В режиме слайдов ответы и решения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26505932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9022733-FCF5-4FB6-A881-2527A3689CE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299FC1D2-3441-43FD-8E42-24E75387F92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EFE681F-DBDE-4845-893D-03242890B2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6C6A4D2-47DB-4DDF-BE61-DD7250C600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FE8618A-4405-4C7F-8D54-8FF5AD9130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5BC990B-7387-473B-87F2-830D1B3FF49D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0969354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115BE43-DEFA-40F2-BC48-0CFFE39997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C85C2728-A4E3-4199-9789-E68881CA4CE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66C914D-F7F3-45A4-AEB2-C6824EB502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CA3F824-BEA6-455C-8049-185BDFBEE5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DB38270-1F5D-44A2-A9AC-CF879CA0F4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9FD18DC-FE7D-46A7-9B82-35F4730E909E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397038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A80C5CD3-D0E3-4161-9838-1BF127A77FD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F021222D-2664-4236-B108-88501705735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2A762C4-A6FD-4E5D-9476-BC633EDB10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1129D53-DD19-46D3-AFDE-C39F366EE3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3CE0A2E-E4AC-4AFA-B977-44CDA6EB48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A92A5A-5B3C-4929-AC61-8DC04E410DBE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0219054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9C07CE9-D7B2-41D7-B05F-67D7DF1CCA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D0BB45E-18E7-49A4-9A20-08313CC52E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776ABDA-2E39-46B1-82D2-649B452BEC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4B4839E-D56E-4F19-BFAD-96EFAACEC4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1175012-6ED3-4A27-873B-810157FE00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D10681-12B5-4224-8FE1-7113D506D3AC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4871856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AB6A8A0-6D2D-4B8F-831C-7863461A82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73F4DBC7-9D2D-4F61-8587-8497F684BC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C69F041-2D56-4E39-93A4-B55C43C02F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68FAD4B-130D-45AF-95CA-3AA26A8300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2106A57-B8D4-426F-9E9E-E7D36DEB07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51A6B0-4F10-4E77-9F5E-04B2F95A0B3E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3945812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E69220D-5533-4BAC-BC8A-6334B80217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87D0D71-841A-4E24-8D30-F8155DDC8BD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8D975132-9BCE-46D2-919F-8752A004F8D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F3CE5679-9372-4316-8C0D-06F5B39C22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5E45FE7F-A776-48D2-9992-C2FAF49A57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81A80521-3805-4DF6-86FB-E099B84C1E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4AE3592-BEB0-4055-BB50-0AD679AD360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0825656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18B73FA-4B23-45F1-BECC-3C8977E7B6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E6C0F159-8A01-434E-8A21-51AECA898A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546388AF-3D68-4440-A43A-81B4442DEA6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CFA6541C-225C-49AF-943F-6F818BCB3C7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346080E0-814E-4EB7-8B4F-59D5C1BDEB5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7F161260-5B93-4A36-A7C2-7713B658EC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6F023798-5A39-4A88-8EF6-25157B8967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EE70B671-056B-46F4-A4A9-114EA7A609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20E66DB-EE51-4684-86AC-D85BF6CDED14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1651986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1AA66E8-1EBE-457F-A9CE-1E3A60AE17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D6507116-E3D4-43B6-A567-13C8E848E6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54BAE447-0ECE-44CF-A284-67D913A537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E78021C5-313E-456B-801A-E11727879A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1D9A56-427D-4A1D-B52A-90405B669EF6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3313948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C824FA05-1A18-4F06-8429-B5E86703FD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7BACC632-F68B-4125-BC25-02FC902472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CEA293AF-8EC7-455C-9FF6-D11E09D28D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6C6044-C9D6-4E28-989F-4B4877F3FE83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9191074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1C2240E-F0D2-4C1B-8736-0AE6A06F75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8A0C2C0-A4FA-4C2E-A351-8ECEA58945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7D7ED08D-3B93-4587-BB4A-B2D4B09A76C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8DE963E6-8C8B-4E4C-885E-FA6F03F271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31472C91-903C-4C47-BE7F-89719F00E3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1BB56E55-EA49-474F-8653-2ABE97415C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5C841A-DC09-4F30-8F9C-EA4186D92D40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9933077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01A9DFD-67FA-43DE-B5AB-F8A417FE30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56683DA1-32FE-4516-AF48-E41F679F5D9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8F48B57E-2318-4AF6-ACDC-D616A1049AB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90D32108-13D7-47AC-8ADC-A6982E3062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CD6DE5C4-7310-4F4F-B3DB-14520CBDB7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4BE509B1-A33D-462D-B567-79F3731197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90DF036-5150-4368-9160-B795FB34B811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1149393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4F73D0CC-75DB-4FCB-ACF5-CDC1DB02787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306A88A9-4279-4A41-A68A-6728EF789C1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BC827BA2-867A-4F3B-9F27-D5D61D5928D9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ru-RU" altLang="ru-RU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66291BA2-DFEB-40EA-93A1-4AF1B3E64457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 altLang="ru-RU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F7F0DE83-DD84-4C5F-8A4D-318ACF1BA1F5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6A65A90E-D254-48B8-984F-0AF2A3231C73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wmf"/><Relationship Id="rId2" Type="http://schemas.openxmlformats.org/officeDocument/2006/relationships/oleObject" Target="../embeddings/oleObject3.bin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4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7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oleObject" Target="../embeddings/oleObject2.bin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>
            <a:extLst>
              <a:ext uri="{FF2B5EF4-FFF2-40B4-BE49-F238E27FC236}">
                <a16:creationId xmlns:a16="http://schemas.microsoft.com/office/drawing/2014/main" id="{F4A5EB35-E56E-40C5-BBBF-E852262E391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27584" y="1736576"/>
            <a:ext cx="7772400" cy="1692424"/>
          </a:xfrm>
        </p:spPr>
        <p:txBody>
          <a:bodyPr/>
          <a:lstStyle/>
          <a:p>
            <a:r>
              <a:rPr lang="ru-RU" altLang="ru-RU" dirty="0">
                <a:solidFill>
                  <a:srgbClr val="FF3300"/>
                </a:solidFill>
              </a:rPr>
              <a:t>Вписанные и описанные конусы (конус и пирамида)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Text Box 1027"/>
          <p:cNvSpPr txBox="1">
            <a:spLocks noChangeArrowheads="1"/>
          </p:cNvSpPr>
          <p:nvPr/>
        </p:nvSpPr>
        <p:spPr bwMode="auto">
          <a:xfrm>
            <a:off x="-36512" y="523220"/>
            <a:ext cx="9180512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dirty="0"/>
              <a:t>	</a:t>
            </a:r>
            <a:r>
              <a:rPr lang="ru-RU" dirty="0"/>
              <a:t>Изобразите какую-нибудь треугольную пирамиду, описанную около конуса.</a:t>
            </a:r>
          </a:p>
        </p:txBody>
      </p:sp>
      <p:sp>
        <p:nvSpPr>
          <p:cNvPr id="10" name="Text Box 1027"/>
          <p:cNvSpPr txBox="1">
            <a:spLocks noChangeArrowheads="1"/>
          </p:cNvSpPr>
          <p:nvPr/>
        </p:nvSpPr>
        <p:spPr bwMode="auto">
          <a:xfrm>
            <a:off x="-36512" y="0"/>
            <a:ext cx="918051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800" dirty="0">
                <a:solidFill>
                  <a:srgbClr val="FF0000"/>
                </a:solidFill>
              </a:rPr>
              <a:t>Упражнения</a:t>
            </a: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51720" y="1848271"/>
            <a:ext cx="3743489" cy="3743489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1720" y="1848271"/>
            <a:ext cx="3743489" cy="37434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38681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Text Box 1027"/>
          <p:cNvSpPr txBox="1">
            <a:spLocks noChangeArrowheads="1"/>
          </p:cNvSpPr>
          <p:nvPr/>
        </p:nvSpPr>
        <p:spPr bwMode="auto">
          <a:xfrm>
            <a:off x="-36512" y="523220"/>
            <a:ext cx="9180512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dirty="0"/>
              <a:t>	</a:t>
            </a:r>
            <a:r>
              <a:rPr lang="ru-RU" dirty="0"/>
              <a:t>Изобразите какую-нибудь правильную треугольную пирамиду, описанную около конуса.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67744" y="1700808"/>
            <a:ext cx="3904401" cy="3904401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67744" y="1700808"/>
            <a:ext cx="3904401" cy="39044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00024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Text Box 1027"/>
          <p:cNvSpPr txBox="1">
            <a:spLocks noChangeArrowheads="1"/>
          </p:cNvSpPr>
          <p:nvPr/>
        </p:nvSpPr>
        <p:spPr bwMode="auto">
          <a:xfrm>
            <a:off x="-36512" y="523220"/>
            <a:ext cx="9180512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dirty="0"/>
              <a:t>	</a:t>
            </a:r>
            <a:r>
              <a:rPr lang="ru-RU" dirty="0"/>
              <a:t>Изобразите какую-нибудь правильную четырёхугольную пирамиду, описанную около конуса.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39752" y="1700808"/>
            <a:ext cx="3976409" cy="3976409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39752" y="1700808"/>
            <a:ext cx="3976409" cy="39764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74182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Text Box 1027"/>
          <p:cNvSpPr txBox="1">
            <a:spLocks noChangeArrowheads="1"/>
          </p:cNvSpPr>
          <p:nvPr/>
        </p:nvSpPr>
        <p:spPr bwMode="auto">
          <a:xfrm>
            <a:off x="-36512" y="523220"/>
            <a:ext cx="9180512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dirty="0"/>
              <a:t>	</a:t>
            </a:r>
            <a:r>
              <a:rPr lang="ru-RU" dirty="0"/>
              <a:t>Изобразите какую-нибудь правильную шестиугольную пирамиду, описанную около конуса.</a:t>
            </a: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39752" y="1556792"/>
            <a:ext cx="4192433" cy="4192433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67451" y="1581330"/>
            <a:ext cx="4167895" cy="41678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53621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5" name="Text Box 3">
            <a:extLst>
              <a:ext uri="{FF2B5EF4-FFF2-40B4-BE49-F238E27FC236}">
                <a16:creationId xmlns:a16="http://schemas.microsoft.com/office/drawing/2014/main" id="{C1BF9328-5FB3-4311-8188-86E3D30126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762000"/>
            <a:ext cx="88392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/>
              <a:t>	Найдите сторону основания правильной треугольной пирамиды, описанной около конуса, радиус основания которого равен 1. </a:t>
            </a:r>
          </a:p>
        </p:txBody>
      </p:sp>
      <p:grpSp>
        <p:nvGrpSpPr>
          <p:cNvPr id="59400" name="Group 8">
            <a:extLst>
              <a:ext uri="{FF2B5EF4-FFF2-40B4-BE49-F238E27FC236}">
                <a16:creationId xmlns:a16="http://schemas.microsoft.com/office/drawing/2014/main" id="{E8186C7E-7531-4958-AA58-807E2F9E9B38}"/>
              </a:ext>
            </a:extLst>
          </p:cNvPr>
          <p:cNvGrpSpPr>
            <a:grpSpLocks/>
          </p:cNvGrpSpPr>
          <p:nvPr/>
        </p:nvGrpSpPr>
        <p:grpSpPr bwMode="auto">
          <a:xfrm>
            <a:off x="914400" y="5410200"/>
            <a:ext cx="3048000" cy="457200"/>
            <a:chOff x="576" y="3408"/>
            <a:chExt cx="1920" cy="288"/>
          </a:xfrm>
        </p:grpSpPr>
        <p:sp>
          <p:nvSpPr>
            <p:cNvPr id="59397" name="Text Box 5">
              <a:extLst>
                <a:ext uri="{FF2B5EF4-FFF2-40B4-BE49-F238E27FC236}">
                  <a16:creationId xmlns:a16="http://schemas.microsoft.com/office/drawing/2014/main" id="{C143C27E-D78E-4D89-B7EE-B23956DE422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76" y="3408"/>
              <a:ext cx="192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>
                  <a:solidFill>
                    <a:srgbClr val="FF3300"/>
                  </a:solidFill>
                </a:rPr>
                <a:t>Ответ: </a:t>
              </a:r>
            </a:p>
          </p:txBody>
        </p:sp>
        <p:graphicFrame>
          <p:nvGraphicFramePr>
            <p:cNvPr id="59398" name="Object 6">
              <a:extLst>
                <a:ext uri="{FF2B5EF4-FFF2-40B4-BE49-F238E27FC236}">
                  <a16:creationId xmlns:a16="http://schemas.microsoft.com/office/drawing/2014/main" id="{FFCB4D67-7973-420E-8EB0-9B3450673DD0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1172" y="3440"/>
            <a:ext cx="384" cy="24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2" imgW="609480" imgH="393480" progId="Equation.DSMT4">
                    <p:embed/>
                  </p:oleObj>
                </mc:Choice>
                <mc:Fallback>
                  <p:oleObj name="Equation" r:id="rId2" imgW="609480" imgH="393480" progId="Equation.DSMT4">
                    <p:embed/>
                    <p:pic>
                      <p:nvPicPr>
                        <p:cNvPr id="0" name="Object 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172" y="3440"/>
                          <a:ext cx="384" cy="24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pic>
        <p:nvPicPr>
          <p:cNvPr id="59399" name="Picture 7">
            <a:extLst>
              <a:ext uri="{FF2B5EF4-FFF2-40B4-BE49-F238E27FC236}">
                <a16:creationId xmlns:a16="http://schemas.microsoft.com/office/drawing/2014/main" id="{38E35E65-AB54-4C4D-BA67-756F32EC8A0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41600" y="1620838"/>
            <a:ext cx="3859213" cy="3616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94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9" name="Text Box 1027">
            <a:extLst>
              <a:ext uri="{FF2B5EF4-FFF2-40B4-BE49-F238E27FC236}">
                <a16:creationId xmlns:a16="http://schemas.microsoft.com/office/drawing/2014/main" id="{84B54A43-34BB-4555-BFD0-F5B6B5196B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251338"/>
            <a:ext cx="83820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/>
              <a:t>	Найдите сторону основания правильной четырехугольной пирамиды, описанной около конуса, радиус основания которого равен 1. </a:t>
            </a:r>
          </a:p>
        </p:txBody>
      </p:sp>
      <p:sp>
        <p:nvSpPr>
          <p:cNvPr id="60420" name="Text Box 1028">
            <a:extLst>
              <a:ext uri="{FF2B5EF4-FFF2-40B4-BE49-F238E27FC236}">
                <a16:creationId xmlns:a16="http://schemas.microsoft.com/office/drawing/2014/main" id="{C19A9023-86A2-4363-A67B-D80B62B999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5410200"/>
            <a:ext cx="304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>
                <a:solidFill>
                  <a:srgbClr val="FF3300"/>
                </a:solidFill>
              </a:rPr>
              <a:t>Ответ: 2.</a:t>
            </a:r>
          </a:p>
        </p:txBody>
      </p:sp>
      <p:pic>
        <p:nvPicPr>
          <p:cNvPr id="60421" name="Picture 1029">
            <a:extLst>
              <a:ext uri="{FF2B5EF4-FFF2-40B4-BE49-F238E27FC236}">
                <a16:creationId xmlns:a16="http://schemas.microsoft.com/office/drawing/2014/main" id="{3F1CA070-B6D9-4824-BD0F-44452CC7476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59063" y="1625600"/>
            <a:ext cx="3825875" cy="360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04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20" grpId="0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3" name="Text Box 3">
            <a:extLst>
              <a:ext uri="{FF2B5EF4-FFF2-40B4-BE49-F238E27FC236}">
                <a16:creationId xmlns:a16="http://schemas.microsoft.com/office/drawing/2014/main" id="{CC16CBE7-CBB9-4AF8-BBB3-8C2C042B39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7544" y="390435"/>
            <a:ext cx="8143056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/>
              <a:t>	Найдите сторону основания правильной шестиугольной пирамиды, описанной около конуса, радиус основания которого равен 1. </a:t>
            </a:r>
          </a:p>
        </p:txBody>
      </p:sp>
      <p:pic>
        <p:nvPicPr>
          <p:cNvPr id="61444" name="Picture 4">
            <a:extLst>
              <a:ext uri="{FF2B5EF4-FFF2-40B4-BE49-F238E27FC236}">
                <a16:creationId xmlns:a16="http://schemas.microsoft.com/office/drawing/2014/main" id="{E0752968-13FE-4956-B696-54E8A6E4F79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1905000"/>
            <a:ext cx="3557588" cy="3554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61445" name="Group 5">
            <a:extLst>
              <a:ext uri="{FF2B5EF4-FFF2-40B4-BE49-F238E27FC236}">
                <a16:creationId xmlns:a16="http://schemas.microsoft.com/office/drawing/2014/main" id="{CB6B2FC6-085C-4917-9227-C0635E9B010F}"/>
              </a:ext>
            </a:extLst>
          </p:cNvPr>
          <p:cNvGrpSpPr>
            <a:grpSpLocks/>
          </p:cNvGrpSpPr>
          <p:nvPr/>
        </p:nvGrpSpPr>
        <p:grpSpPr bwMode="auto">
          <a:xfrm>
            <a:off x="914400" y="5257800"/>
            <a:ext cx="3048000" cy="800100"/>
            <a:chOff x="576" y="3312"/>
            <a:chExt cx="1920" cy="504"/>
          </a:xfrm>
        </p:grpSpPr>
        <p:sp>
          <p:nvSpPr>
            <p:cNvPr id="61446" name="Text Box 6">
              <a:extLst>
                <a:ext uri="{FF2B5EF4-FFF2-40B4-BE49-F238E27FC236}">
                  <a16:creationId xmlns:a16="http://schemas.microsoft.com/office/drawing/2014/main" id="{096680A0-2B8B-4D33-A69D-219A2D0DE15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76" y="3408"/>
              <a:ext cx="192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>
                  <a:solidFill>
                    <a:srgbClr val="FF3300"/>
                  </a:solidFill>
                </a:rPr>
                <a:t>Ответ: </a:t>
              </a:r>
            </a:p>
          </p:txBody>
        </p:sp>
        <p:graphicFrame>
          <p:nvGraphicFramePr>
            <p:cNvPr id="61447" name="Object 7">
              <a:extLst>
                <a:ext uri="{FF2B5EF4-FFF2-40B4-BE49-F238E27FC236}">
                  <a16:creationId xmlns:a16="http://schemas.microsoft.com/office/drawing/2014/main" id="{77D23CDE-5A32-48A3-83E4-1FF1EFE5E7B7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1200" y="3312"/>
            <a:ext cx="432" cy="50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3" imgW="685800" imgH="799920" progId="Equation.DSMT4">
                    <p:embed/>
                  </p:oleObj>
                </mc:Choice>
                <mc:Fallback>
                  <p:oleObj name="Equation" r:id="rId3" imgW="685800" imgH="799920" progId="Equation.DSMT4">
                    <p:embed/>
                    <p:pic>
                      <p:nvPicPr>
                        <p:cNvPr id="0" name="Object 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200" y="3312"/>
                          <a:ext cx="432" cy="50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14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152400"/>
            <a:ext cx="9144000" cy="457200"/>
          </a:xfrm>
        </p:spPr>
        <p:txBody>
          <a:bodyPr/>
          <a:lstStyle/>
          <a:p>
            <a:r>
              <a:rPr lang="ru-RU" sz="3600" dirty="0">
                <a:solidFill>
                  <a:srgbClr val="FF3300"/>
                </a:solidFill>
              </a:rPr>
              <a:t>Конус, описанный около пирамиды</a:t>
            </a:r>
          </a:p>
        </p:txBody>
      </p:sp>
      <p:sp>
        <p:nvSpPr>
          <p:cNvPr id="2061" name="Text Box 13"/>
          <p:cNvSpPr txBox="1">
            <a:spLocks noChangeArrowheads="1"/>
          </p:cNvSpPr>
          <p:nvPr/>
        </p:nvSpPr>
        <p:spPr bwMode="auto">
          <a:xfrm>
            <a:off x="152400" y="609600"/>
            <a:ext cx="8991600" cy="61863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/>
            <a:r>
              <a:rPr lang="ru-RU" dirty="0"/>
              <a:t>	Конус называется описанным около пирамиды, если его вершина совпадает с вершиной пирамиды, а основание описано около основания пирамиды. Сама пирамида называется вписанной в конус.</a:t>
            </a:r>
          </a:p>
          <a:p>
            <a:pPr algn="just"/>
            <a:r>
              <a:rPr lang="ru-RU" sz="2800" dirty="0"/>
              <a:t> </a:t>
            </a:r>
          </a:p>
          <a:p>
            <a:pPr algn="just"/>
            <a:r>
              <a:rPr lang="ru-RU" sz="2800" dirty="0"/>
              <a:t>            </a:t>
            </a:r>
          </a:p>
          <a:p>
            <a:pPr algn="just"/>
            <a:r>
              <a:rPr lang="ru-RU" sz="2800" dirty="0"/>
              <a:t> </a:t>
            </a:r>
          </a:p>
          <a:p>
            <a:pPr algn="just"/>
            <a:r>
              <a:rPr lang="ru-RU" sz="2800" dirty="0"/>
              <a:t>	</a:t>
            </a:r>
          </a:p>
          <a:p>
            <a:pPr algn="just"/>
            <a:endParaRPr lang="ru-RU" sz="2800" dirty="0"/>
          </a:p>
          <a:p>
            <a:pPr algn="just"/>
            <a:r>
              <a:rPr lang="ru-RU" sz="2800" dirty="0"/>
              <a:t>	</a:t>
            </a:r>
          </a:p>
          <a:p>
            <a:pPr algn="just"/>
            <a:r>
              <a:rPr lang="ru-RU" sz="2800" dirty="0"/>
              <a:t>	</a:t>
            </a:r>
          </a:p>
          <a:p>
            <a:pPr algn="just"/>
            <a:endParaRPr lang="ru-RU" sz="2800" dirty="0">
              <a:solidFill>
                <a:srgbClr val="FF0000"/>
              </a:solidFill>
            </a:endParaRPr>
          </a:p>
          <a:p>
            <a:pPr algn="just"/>
            <a:r>
              <a:rPr lang="ru-RU" sz="2800" dirty="0">
                <a:solidFill>
                  <a:srgbClr val="FF0000"/>
                </a:solidFill>
              </a:rPr>
              <a:t>	</a:t>
            </a:r>
            <a:r>
              <a:rPr lang="ru-RU" dirty="0">
                <a:solidFill>
                  <a:srgbClr val="FF0000"/>
                </a:solidFill>
              </a:rPr>
              <a:t>Теорема. </a:t>
            </a:r>
            <a:r>
              <a:rPr lang="ru-RU" dirty="0"/>
              <a:t>Около пирамиды можно описать конус тогда и только тогда, когда около её основания можно описать окружность, и основание высоты пирамиды является центром этой окружности.</a:t>
            </a:r>
          </a:p>
        </p:txBody>
      </p:sp>
      <p:pic>
        <p:nvPicPr>
          <p:cNvPr id="9421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9474" y="2393657"/>
            <a:ext cx="3337978" cy="31442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421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088" y="2420888"/>
            <a:ext cx="3168352" cy="30897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638491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Text Box 1027"/>
          <p:cNvSpPr txBox="1">
            <a:spLocks noChangeArrowheads="1"/>
          </p:cNvSpPr>
          <p:nvPr/>
        </p:nvSpPr>
        <p:spPr bwMode="auto">
          <a:xfrm>
            <a:off x="-36512" y="947488"/>
            <a:ext cx="9180512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dirty="0"/>
              <a:t>	</a:t>
            </a:r>
            <a:r>
              <a:rPr lang="ru-RU" dirty="0"/>
              <a:t>Изобразите какую-нибудь правильную треугольную пирамиду, вписанную в конус.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67744" y="2348880"/>
            <a:ext cx="3960440" cy="3960440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1204" y="2348880"/>
            <a:ext cx="3952660" cy="3952660"/>
          </a:xfrm>
          <a:prstGeom prst="rect">
            <a:avLst/>
          </a:prstGeom>
        </p:spPr>
      </p:pic>
      <p:sp>
        <p:nvSpPr>
          <p:cNvPr id="5" name="Rectangle 2">
            <a:extLst>
              <a:ext uri="{FF2B5EF4-FFF2-40B4-BE49-F238E27FC236}">
                <a16:creationId xmlns:a16="http://schemas.microsoft.com/office/drawing/2014/main" id="{F92328EB-9527-42DC-B972-04AA6679172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5334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Упражнения</a:t>
            </a:r>
          </a:p>
        </p:txBody>
      </p:sp>
    </p:spTree>
    <p:extLst>
      <p:ext uri="{BB962C8B-B14F-4D97-AF65-F5344CB8AC3E}">
        <p14:creationId xmlns:p14="http://schemas.microsoft.com/office/powerpoint/2010/main" val="28604374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Text Box 1027"/>
          <p:cNvSpPr txBox="1">
            <a:spLocks noChangeArrowheads="1"/>
          </p:cNvSpPr>
          <p:nvPr/>
        </p:nvSpPr>
        <p:spPr bwMode="auto">
          <a:xfrm>
            <a:off x="-36512" y="523220"/>
            <a:ext cx="9180512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dirty="0"/>
              <a:t>	</a:t>
            </a:r>
            <a:r>
              <a:rPr lang="ru-RU" dirty="0"/>
              <a:t>Изобразите какую-нибудь правильную четырёхугольную пирамиду, вписанную в конус.</a:t>
            </a: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39752" y="1772816"/>
            <a:ext cx="4120425" cy="4120425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51803" y="1784867"/>
            <a:ext cx="4108374" cy="41083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70906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Text Box 1027"/>
          <p:cNvSpPr txBox="1">
            <a:spLocks noChangeArrowheads="1"/>
          </p:cNvSpPr>
          <p:nvPr/>
        </p:nvSpPr>
        <p:spPr bwMode="auto">
          <a:xfrm>
            <a:off x="-36512" y="523220"/>
            <a:ext cx="9180512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dirty="0"/>
              <a:t>	</a:t>
            </a:r>
            <a:r>
              <a:rPr lang="ru-RU" dirty="0"/>
              <a:t>Изобразите какую-нибудь правильную шестиугольную пирамиду, вписанную в конус.</a:t>
            </a: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67744" y="1700808"/>
            <a:ext cx="4048417" cy="4048417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67744" y="1700808"/>
            <a:ext cx="4048417" cy="40484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60677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9" name="Text Box 3">
            <a:extLst>
              <a:ext uri="{FF2B5EF4-FFF2-40B4-BE49-F238E27FC236}">
                <a16:creationId xmlns:a16="http://schemas.microsoft.com/office/drawing/2014/main" id="{9414AB8D-1F3E-479F-8956-732C5331CE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762000"/>
            <a:ext cx="88392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/>
              <a:t>	Найдите сторону основания правильной треугольной пирамиды, вписанной в конус, радиус основания которого равен 1. </a:t>
            </a:r>
          </a:p>
        </p:txBody>
      </p:sp>
      <p:pic>
        <p:nvPicPr>
          <p:cNvPr id="55300" name="Picture 4">
            <a:extLst>
              <a:ext uri="{FF2B5EF4-FFF2-40B4-BE49-F238E27FC236}">
                <a16:creationId xmlns:a16="http://schemas.microsoft.com/office/drawing/2014/main" id="{3CAC01C4-83CC-49E3-906E-6B093F2D3A6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1600200"/>
            <a:ext cx="3302000" cy="3490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55301" name="Group 5">
            <a:extLst>
              <a:ext uri="{FF2B5EF4-FFF2-40B4-BE49-F238E27FC236}">
                <a16:creationId xmlns:a16="http://schemas.microsoft.com/office/drawing/2014/main" id="{DA2A6C15-E616-419D-965C-A1BE37416ACD}"/>
              </a:ext>
            </a:extLst>
          </p:cNvPr>
          <p:cNvGrpSpPr>
            <a:grpSpLocks/>
          </p:cNvGrpSpPr>
          <p:nvPr/>
        </p:nvGrpSpPr>
        <p:grpSpPr bwMode="auto">
          <a:xfrm>
            <a:off x="914400" y="5410200"/>
            <a:ext cx="3048000" cy="457200"/>
            <a:chOff x="576" y="3408"/>
            <a:chExt cx="1920" cy="288"/>
          </a:xfrm>
        </p:grpSpPr>
        <p:sp>
          <p:nvSpPr>
            <p:cNvPr id="55302" name="Text Box 6">
              <a:extLst>
                <a:ext uri="{FF2B5EF4-FFF2-40B4-BE49-F238E27FC236}">
                  <a16:creationId xmlns:a16="http://schemas.microsoft.com/office/drawing/2014/main" id="{CD3E8200-5A7A-4842-995E-A2922932FF5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76" y="3408"/>
              <a:ext cx="192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>
                  <a:solidFill>
                    <a:srgbClr val="FF3300"/>
                  </a:solidFill>
                </a:rPr>
                <a:t>Ответ: </a:t>
              </a:r>
            </a:p>
          </p:txBody>
        </p:sp>
        <p:graphicFrame>
          <p:nvGraphicFramePr>
            <p:cNvPr id="55303" name="Object 7">
              <a:extLst>
                <a:ext uri="{FF2B5EF4-FFF2-40B4-BE49-F238E27FC236}">
                  <a16:creationId xmlns:a16="http://schemas.microsoft.com/office/drawing/2014/main" id="{9D49CBA5-4D48-4D16-B4DC-E0B05F40F0D2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1200" y="3408"/>
            <a:ext cx="280" cy="24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3" imgW="444240" imgH="393480" progId="Equation.DSMT4">
                    <p:embed/>
                  </p:oleObj>
                </mc:Choice>
                <mc:Fallback>
                  <p:oleObj name="Equation" r:id="rId3" imgW="444240" imgH="393480" progId="Equation.DSMT4">
                    <p:embed/>
                    <p:pic>
                      <p:nvPicPr>
                        <p:cNvPr id="0" name="Object 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200" y="3408"/>
                          <a:ext cx="280" cy="24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53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3" name="Text Box 3">
            <a:extLst>
              <a:ext uri="{FF2B5EF4-FFF2-40B4-BE49-F238E27FC236}">
                <a16:creationId xmlns:a16="http://schemas.microsoft.com/office/drawing/2014/main" id="{16470EA4-E931-40E7-93B7-EC800998F0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685800"/>
            <a:ext cx="83820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/>
              <a:t>	Найдите сторону основания правильной четырехугольной пирамиды, вписанной в конус, диаметр основания которого равен 1. </a:t>
            </a:r>
          </a:p>
        </p:txBody>
      </p:sp>
      <p:grpSp>
        <p:nvGrpSpPr>
          <p:cNvPr id="56324" name="Group 4">
            <a:extLst>
              <a:ext uri="{FF2B5EF4-FFF2-40B4-BE49-F238E27FC236}">
                <a16:creationId xmlns:a16="http://schemas.microsoft.com/office/drawing/2014/main" id="{724CA10F-BD00-4F4E-8636-B9E53852A843}"/>
              </a:ext>
            </a:extLst>
          </p:cNvPr>
          <p:cNvGrpSpPr>
            <a:grpSpLocks/>
          </p:cNvGrpSpPr>
          <p:nvPr/>
        </p:nvGrpSpPr>
        <p:grpSpPr bwMode="auto">
          <a:xfrm>
            <a:off x="914400" y="5213350"/>
            <a:ext cx="3048000" cy="787400"/>
            <a:chOff x="576" y="3284"/>
            <a:chExt cx="1920" cy="496"/>
          </a:xfrm>
        </p:grpSpPr>
        <p:sp>
          <p:nvSpPr>
            <p:cNvPr id="56325" name="Text Box 5">
              <a:extLst>
                <a:ext uri="{FF2B5EF4-FFF2-40B4-BE49-F238E27FC236}">
                  <a16:creationId xmlns:a16="http://schemas.microsoft.com/office/drawing/2014/main" id="{330FC5C5-DDFE-4EA4-9C9E-C33D3874694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76" y="3408"/>
              <a:ext cx="192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>
                  <a:solidFill>
                    <a:srgbClr val="FF3300"/>
                  </a:solidFill>
                </a:rPr>
                <a:t>Ответ: </a:t>
              </a:r>
            </a:p>
          </p:txBody>
        </p:sp>
        <p:graphicFrame>
          <p:nvGraphicFramePr>
            <p:cNvPr id="56326" name="Object 6">
              <a:extLst>
                <a:ext uri="{FF2B5EF4-FFF2-40B4-BE49-F238E27FC236}">
                  <a16:creationId xmlns:a16="http://schemas.microsoft.com/office/drawing/2014/main" id="{23A09703-9FA7-449F-88F3-FB0DEC15E223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1168" y="3284"/>
            <a:ext cx="344" cy="49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2" imgW="545760" imgH="787320" progId="Equation.DSMT4">
                    <p:embed/>
                  </p:oleObj>
                </mc:Choice>
                <mc:Fallback>
                  <p:oleObj name="Equation" r:id="rId2" imgW="545760" imgH="787320" progId="Equation.DSMT4">
                    <p:embed/>
                    <p:pic>
                      <p:nvPicPr>
                        <p:cNvPr id="0" name="Object 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168" y="3284"/>
                          <a:ext cx="344" cy="49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pic>
        <p:nvPicPr>
          <p:cNvPr id="56327" name="Picture 7">
            <a:extLst>
              <a:ext uri="{FF2B5EF4-FFF2-40B4-BE49-F238E27FC236}">
                <a16:creationId xmlns:a16="http://schemas.microsoft.com/office/drawing/2014/main" id="{6FB17166-B9D0-41A4-9F07-F31FFF7DBAF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0" y="1676400"/>
            <a:ext cx="3322638" cy="3648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63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7" name="Text Box 3">
            <a:extLst>
              <a:ext uri="{FF2B5EF4-FFF2-40B4-BE49-F238E27FC236}">
                <a16:creationId xmlns:a16="http://schemas.microsoft.com/office/drawing/2014/main" id="{BC7591CC-E656-4013-AF0C-ACC8996750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520" y="685800"/>
            <a:ext cx="835908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/>
              <a:t>	Найдите сторону основания правильной шестиугольной пирамиды, вписанной в конус, радиус основания которого равен 1. </a:t>
            </a:r>
          </a:p>
        </p:txBody>
      </p:sp>
      <p:sp>
        <p:nvSpPr>
          <p:cNvPr id="57348" name="Text Box 4">
            <a:extLst>
              <a:ext uri="{FF2B5EF4-FFF2-40B4-BE49-F238E27FC236}">
                <a16:creationId xmlns:a16="http://schemas.microsoft.com/office/drawing/2014/main" id="{FBF0AE7A-803E-494D-8C44-749A391375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5410200"/>
            <a:ext cx="304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>
                <a:solidFill>
                  <a:srgbClr val="FF3300"/>
                </a:solidFill>
              </a:rPr>
              <a:t>Ответ: 1.</a:t>
            </a:r>
          </a:p>
        </p:txBody>
      </p:sp>
      <p:pic>
        <p:nvPicPr>
          <p:cNvPr id="57349" name="Picture 5">
            <a:extLst>
              <a:ext uri="{FF2B5EF4-FFF2-40B4-BE49-F238E27FC236}">
                <a16:creationId xmlns:a16="http://schemas.microsoft.com/office/drawing/2014/main" id="{86902754-35C4-476B-B262-D1878C4F20F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92413" y="1651000"/>
            <a:ext cx="3557587" cy="3554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73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8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152400"/>
            <a:ext cx="8915400" cy="457200"/>
          </a:xfrm>
        </p:spPr>
        <p:txBody>
          <a:bodyPr/>
          <a:lstStyle/>
          <a:p>
            <a:r>
              <a:rPr lang="ru-RU" sz="3600" dirty="0">
                <a:solidFill>
                  <a:srgbClr val="FF3300"/>
                </a:solidFill>
              </a:rPr>
              <a:t>Конус, вписанный в пирамиду</a:t>
            </a:r>
          </a:p>
        </p:txBody>
      </p:sp>
      <p:sp>
        <p:nvSpPr>
          <p:cNvPr id="2061" name="Text Box 13"/>
          <p:cNvSpPr txBox="1">
            <a:spLocks noChangeArrowheads="1"/>
          </p:cNvSpPr>
          <p:nvPr/>
        </p:nvSpPr>
        <p:spPr bwMode="auto">
          <a:xfrm>
            <a:off x="0" y="609600"/>
            <a:ext cx="9144000" cy="58169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/>
            <a:r>
              <a:rPr lang="ru-RU" sz="2800" dirty="0"/>
              <a:t>	</a:t>
            </a:r>
            <a:r>
              <a:rPr lang="ru-RU" dirty="0"/>
              <a:t> Конус называется вписанным в пирамиду, если его вершина совпадает с вершиной пирамиды, а основание вписано в основание пирамиды. Сама пирамида называется описанной около конуса.</a:t>
            </a:r>
          </a:p>
          <a:p>
            <a:pPr algn="just"/>
            <a:endParaRPr lang="ru-RU" dirty="0"/>
          </a:p>
          <a:p>
            <a:pPr algn="just"/>
            <a:endParaRPr lang="ru-RU" sz="2800" dirty="0"/>
          </a:p>
          <a:p>
            <a:pPr algn="just"/>
            <a:endParaRPr lang="ru-RU" sz="2800" dirty="0"/>
          </a:p>
          <a:p>
            <a:pPr algn="just"/>
            <a:endParaRPr lang="ru-RU" sz="2800" dirty="0"/>
          </a:p>
          <a:p>
            <a:pPr algn="just"/>
            <a:endParaRPr lang="ru-RU" sz="2800" dirty="0"/>
          </a:p>
          <a:p>
            <a:pPr algn="just"/>
            <a:endParaRPr lang="ru-RU" sz="2800" dirty="0"/>
          </a:p>
          <a:p>
            <a:pPr algn="just"/>
            <a:endParaRPr lang="ru-RU" sz="2800" dirty="0"/>
          </a:p>
          <a:p>
            <a:pPr algn="just"/>
            <a:r>
              <a:rPr lang="ru-RU" sz="2800" dirty="0"/>
              <a:t>	</a:t>
            </a:r>
          </a:p>
          <a:p>
            <a:pPr algn="just"/>
            <a:r>
              <a:rPr lang="ru-RU" sz="2800" dirty="0">
                <a:solidFill>
                  <a:srgbClr val="FF0000"/>
                </a:solidFill>
              </a:rPr>
              <a:t>	</a:t>
            </a:r>
            <a:r>
              <a:rPr lang="ru-RU" dirty="0">
                <a:solidFill>
                  <a:srgbClr val="FF0000"/>
                </a:solidFill>
              </a:rPr>
              <a:t>Теорема. </a:t>
            </a:r>
            <a:r>
              <a:rPr lang="ru-RU" dirty="0"/>
              <a:t>В пирамиду можно вписать конус тогда и только тогда, когда в её основание можно вписать окружность, и основание высоты пирамиды является центром этой окружности.</a:t>
            </a:r>
          </a:p>
        </p:txBody>
      </p:sp>
      <p:pic>
        <p:nvPicPr>
          <p:cNvPr id="9318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2013149"/>
            <a:ext cx="3363633" cy="3062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318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1916832"/>
            <a:ext cx="3168352" cy="31249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18559413"/>
      </p:ext>
    </p:extLst>
  </p:cSld>
  <p:clrMapOvr>
    <a:masterClrMapping/>
  </p:clrMapOvr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Оформление по умолчанию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820</TotalTime>
  <Words>380</Words>
  <Application>Microsoft Office PowerPoint</Application>
  <PresentationFormat>Экран (4:3)</PresentationFormat>
  <Paragraphs>50</Paragraphs>
  <Slides>16</Slides>
  <Notes>3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1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9" baseType="lpstr">
      <vt:lpstr>Times New Roman</vt:lpstr>
      <vt:lpstr>Оформление по умолчанию</vt:lpstr>
      <vt:lpstr>MathType 5.0 Equation</vt:lpstr>
      <vt:lpstr>Вписанные и описанные конусы (конус и пирамида)</vt:lpstr>
      <vt:lpstr>Конус, описанный около пирамиды</vt:lpstr>
      <vt:lpstr>Упражнения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Конус, вписанный в пирамиду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Сфера, вписанная в куб</dc:title>
  <dc:creator>*</dc:creator>
  <cp:lastModifiedBy>Смирнов Владимир Алексеевич</cp:lastModifiedBy>
  <cp:revision>33</cp:revision>
  <dcterms:created xsi:type="dcterms:W3CDTF">2006-06-14T12:10:42Z</dcterms:created>
  <dcterms:modified xsi:type="dcterms:W3CDTF">2021-06-21T04:56:50Z</dcterms:modified>
</cp:coreProperties>
</file>