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18" r:id="rId2"/>
    <p:sldId id="688" r:id="rId3"/>
    <p:sldId id="708" r:id="rId4"/>
    <p:sldId id="711" r:id="rId5"/>
    <p:sldId id="713" r:id="rId6"/>
    <p:sldId id="714" r:id="rId7"/>
    <p:sldId id="707" r:id="rId8"/>
    <p:sldId id="710" r:id="rId9"/>
    <p:sldId id="709" r:id="rId10"/>
    <p:sldId id="690" r:id="rId11"/>
    <p:sldId id="712" r:id="rId12"/>
    <p:sldId id="715" r:id="rId13"/>
    <p:sldId id="716" r:id="rId14"/>
    <p:sldId id="717" r:id="rId15"/>
    <p:sldId id="718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08" autoAdjust="0"/>
    <p:restoredTop sz="90405" autoAdjust="0"/>
  </p:normalViewPr>
  <p:slideViewPr>
    <p:cSldViewPr>
      <p:cViewPr varScale="1">
        <p:scale>
          <a:sx n="94" d="100"/>
          <a:sy n="94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8DFCF13E-0A6E-4B29-8C88-CD5AC1D57B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690F85BB-ED77-4F31-846B-04270E2DD40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5540" name="Rectangle 4">
            <a:extLst>
              <a:ext uri="{FF2B5EF4-FFF2-40B4-BE49-F238E27FC236}">
                <a16:creationId xmlns:a16="http://schemas.microsoft.com/office/drawing/2014/main" id="{A25DCA21-0CC5-4F94-BC0A-8CD586F94E9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5541" name="Rectangle 5">
            <a:extLst>
              <a:ext uri="{FF2B5EF4-FFF2-40B4-BE49-F238E27FC236}">
                <a16:creationId xmlns:a16="http://schemas.microsoft.com/office/drawing/2014/main" id="{AFBCFAD7-4C85-4E7D-B92D-088850940E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5542" name="Rectangle 6">
            <a:extLst>
              <a:ext uri="{FF2B5EF4-FFF2-40B4-BE49-F238E27FC236}">
                <a16:creationId xmlns:a16="http://schemas.microsoft.com/office/drawing/2014/main" id="{2AF3D1F3-16C6-4C97-86D6-9469296E16E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5543" name="Rectangle 7">
            <a:extLst>
              <a:ext uri="{FF2B5EF4-FFF2-40B4-BE49-F238E27FC236}">
                <a16:creationId xmlns:a16="http://schemas.microsoft.com/office/drawing/2014/main" id="{CF9311D6-DDBD-41CC-9BCA-BCFD94F153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D95484-D43D-4A48-802A-D1A000AC2B0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1CD283F-46C0-4FB2-8365-33D01A5220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110C91-7379-4B25-AC24-94D82E449FF5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AB932D4E-54E5-4205-9464-7876B76806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74496BAE-57B3-45DB-B05F-BAB9D3F3B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AAF10-FA1B-47F0-A289-1EC6F45D9F4B}" type="slidenum">
              <a:rPr lang="ru-RU"/>
              <a:pPr/>
              <a:t>2</a:t>
            </a:fld>
            <a:endParaRPr lang="ru-RU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3827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AAF10-FA1B-47F0-A289-1EC6F45D9F4B}" type="slidenum">
              <a:rPr lang="ru-RU"/>
              <a:pPr/>
              <a:t>3</a:t>
            </a:fld>
            <a:endParaRPr lang="ru-RU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56292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AAF10-FA1B-47F0-A289-1EC6F45D9F4B}" type="slidenum">
              <a:rPr lang="ru-RU"/>
              <a:pPr/>
              <a:t>4</a:t>
            </a:fld>
            <a:endParaRPr lang="ru-RU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84796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AAF10-FA1B-47F0-A289-1EC6F45D9F4B}" type="slidenum">
              <a:rPr lang="ru-RU"/>
              <a:pPr/>
              <a:t>5</a:t>
            </a:fld>
            <a:endParaRPr lang="ru-RU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37002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AAF10-FA1B-47F0-A289-1EC6F45D9F4B}" type="slidenum">
              <a:rPr lang="ru-RU"/>
              <a:pPr/>
              <a:t>6</a:t>
            </a:fld>
            <a:endParaRPr lang="ru-RU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4497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AAF10-FA1B-47F0-A289-1EC6F45D9F4B}" type="slidenum">
              <a:rPr lang="ru-RU"/>
              <a:pPr/>
              <a:t>7</a:t>
            </a:fld>
            <a:endParaRPr lang="ru-RU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3920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AAF10-FA1B-47F0-A289-1EC6F45D9F4B}" type="slidenum">
              <a:rPr lang="ru-RU"/>
              <a:pPr/>
              <a:t>8</a:t>
            </a:fld>
            <a:endParaRPr lang="ru-RU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46600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AAF10-FA1B-47F0-A289-1EC6F45D9F4B}" type="slidenum">
              <a:rPr lang="ru-RU"/>
              <a:pPr/>
              <a:t>9</a:t>
            </a:fld>
            <a:endParaRPr lang="ru-RU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0731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22733-FCF5-4FB6-A881-2527A3689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99FC1D2-3441-43FD-8E42-24E75387F9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FE681F-DBDE-4845-893D-03242890B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C6A4D2-47DB-4DDF-BE61-DD7250C60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E8618A-4405-4C7F-8D54-8FF5AD913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C990B-7387-473B-87F2-830D1B3FF4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693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15BE43-DEFA-40F2-BC48-0CFFE3999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5C2728-A4E3-4199-9789-E68881CA4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6C914D-F7F3-45A4-AEB2-C6824EB50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A3F824-BEA6-455C-8049-185BDFBEE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B38270-1F5D-44A2-A9AC-CF879CA0F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D18DC-FE7D-46A7-9B82-35F4730E90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70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80C5CD3-D0E3-4161-9838-1BF127A77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021222D-2664-4236-B108-8850170573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A762C4-A6FD-4E5D-9476-BC633EDB1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129D53-DD19-46D3-AFDE-C39F366EE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CE0A2E-E4AC-4AFA-B977-44CDA6EB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92A5A-5B3C-4929-AC61-8DC04E410D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190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C07CE9-D7B2-41D7-B05F-67D7DF1CC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0BB45E-18E7-49A4-9A20-08313CC52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76ABDA-2E39-46B1-82D2-649B452BE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B4839E-D56E-4F19-BFAD-96EFAACEC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175012-6ED3-4A27-873B-810157FE0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10681-12B5-4224-8FE1-7113D506D3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7185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B6A8A0-6D2D-4B8F-831C-7863461A8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F4DBC7-9D2D-4F61-8587-8497F684B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69F041-2D56-4E39-93A4-B55C43C02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8FAD4B-130D-45AF-95CA-3AA26A830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106A57-B8D4-426F-9E9E-E7D36DEB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1A6B0-4F10-4E77-9F5E-04B2F95A0B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458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69220D-5533-4BAC-BC8A-6334B8021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7D0D71-841A-4E24-8D30-F8155DDC8B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975132-9BCE-46D2-919F-8752A004F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CE5679-9372-4316-8C0D-06F5B39C2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45FE7F-A776-48D2-9992-C2FAF49A5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A80521-3805-4DF6-86FB-E099B84C1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E3592-BEB0-4055-BB50-0AD679AD36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256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8B73FA-4B23-45F1-BECC-3C8977E7B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C0F159-8A01-434E-8A21-51AECA898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46388AF-3D68-4440-A43A-81B4442DE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FA6541C-225C-49AF-943F-6F818BCB3C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46080E0-814E-4EB7-8B4F-59D5C1BDEB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161260-5B93-4A36-A7C2-7713B658E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F023798-5A39-4A88-8EF6-25157B896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E70B671-056B-46F4-A4A9-114EA7A60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0E66DB-EE51-4684-86AC-D85BF6CDED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519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AA66E8-1EBE-457F-A9CE-1E3A60AE1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6507116-E3D4-43B6-A567-13C8E848E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4BAE447-0ECE-44CF-A284-67D913A53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78021C5-313E-456B-801A-E11727879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D9A56-427D-4A1D-B52A-90405B669E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139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824FA05-1A18-4F06-8429-B5E86703F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ACC632-F68B-4125-BC25-02FC90247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EA293AF-8EC7-455C-9FF6-D11E09D2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C6044-C9D6-4E28-989F-4B4877F3FE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9107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C2240E-F0D2-4C1B-8736-0AE6A06F7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A0C2C0-A4FA-4C2E-A351-8ECEA5894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7ED08D-3B93-4587-BB4A-B2D4B09A7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E963E6-8C8B-4E4C-885E-FA6F03F27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472C91-903C-4C47-BE7F-89719F00E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B56E55-EA49-474F-8653-2ABE9741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C841A-DC09-4F30-8F9C-EA4186D92D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330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1A9DFD-67FA-43DE-B5AB-F8A417FE3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683DA1-32FE-4516-AF48-E41F679F5D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48B57E-2318-4AF6-ACDC-D616A1049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D32108-13D7-47AC-8ADC-A6982E306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6DE5C4-7310-4F4F-B3DB-14520CBDB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BE509B1-A33D-462D-B567-79F373119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DF036-5150-4368-9160-B795FB34B8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493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F73D0CC-75DB-4FCB-ACF5-CDC1DB027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06A88A9-4279-4A41-A68A-6728EF789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C827BA2-867A-4F3B-9F27-D5D61D5928D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6291BA2-DFEB-40EA-93A1-4AF1B3E644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7F0DE83-DD84-4C5F-8A4D-318ACF1BA1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A65A90E-D254-48B8-984F-0AF2A3231C7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F4A5EB35-E56E-40C5-BBBF-E852262E3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584" y="1736576"/>
            <a:ext cx="7772400" cy="1692424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Вписанные и описанные многогранные углы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1027"/>
          <p:cNvSpPr txBox="1">
            <a:spLocks noChangeArrowheads="1"/>
          </p:cNvSpPr>
          <p:nvPr/>
        </p:nvSpPr>
        <p:spPr bwMode="auto">
          <a:xfrm>
            <a:off x="14288" y="0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Следующая теорема является аналогом теоремы об окружности, описанной около треугольника. </a:t>
            </a:r>
          </a:p>
        </p:txBody>
      </p:sp>
      <p:sp>
        <p:nvSpPr>
          <p:cNvPr id="4" name="Text Box 1027">
            <a:extLst>
              <a:ext uri="{FF2B5EF4-FFF2-40B4-BE49-F238E27FC236}">
                <a16:creationId xmlns:a16="http://schemas.microsoft.com/office/drawing/2014/main" id="{C5F57A23-2AB3-5DC8-A1AB-A4283AF46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839917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dirty="0">
                <a:solidFill>
                  <a:srgbClr val="FF0000"/>
                </a:solidFill>
              </a:rPr>
              <a:t>Теорема. </a:t>
            </a:r>
            <a:r>
              <a:rPr lang="ru-RU" dirty="0"/>
              <a:t>Около любого трёхгранного угла можно описать коническую поверхность.</a:t>
            </a:r>
          </a:p>
        </p:txBody>
      </p:sp>
      <p:sp>
        <p:nvSpPr>
          <p:cNvPr id="7" name="Text Box 1027">
            <a:extLst>
              <a:ext uri="{FF2B5EF4-FFF2-40B4-BE49-F238E27FC236}">
                <a16:creationId xmlns:a16="http://schemas.microsoft.com/office/drawing/2014/main" id="{67973FF2-CC77-EDC2-950E-2C8475ABD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263" y="1786691"/>
            <a:ext cx="46228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sz="2000" dirty="0">
                <a:solidFill>
                  <a:srgbClr val="FF0000"/>
                </a:solidFill>
              </a:rPr>
              <a:t>Доказательство. </a:t>
            </a:r>
            <a:r>
              <a:rPr lang="ru-RU" sz="2000" dirty="0"/>
              <a:t>Рассмотрим трёхгранный угол </a:t>
            </a:r>
            <a:r>
              <a:rPr lang="en-US" sz="2000" i="1" dirty="0"/>
              <a:t>SABC</a:t>
            </a:r>
            <a:r>
              <a:rPr lang="en-US" sz="2000" dirty="0"/>
              <a:t>. </a:t>
            </a:r>
            <a:r>
              <a:rPr lang="ru-RU" sz="2000" dirty="0"/>
              <a:t>Проведём биссектрисы </a:t>
            </a:r>
            <a:r>
              <a:rPr lang="en-US" sz="2000" i="1" dirty="0"/>
              <a:t>a</a:t>
            </a:r>
            <a:r>
              <a:rPr lang="en-US" sz="2000" dirty="0"/>
              <a:t>, </a:t>
            </a:r>
            <a:r>
              <a:rPr lang="en-US" sz="2000" i="1" dirty="0"/>
              <a:t>b</a:t>
            </a:r>
            <a:r>
              <a:rPr lang="en-US" sz="2000" dirty="0"/>
              <a:t> </a:t>
            </a:r>
            <a:r>
              <a:rPr lang="ru-RU" sz="2000" dirty="0"/>
              <a:t>плоских углов соответственно </a:t>
            </a:r>
            <a:r>
              <a:rPr lang="en-US" sz="2000" i="1" dirty="0"/>
              <a:t>ASB</a:t>
            </a:r>
            <a:r>
              <a:rPr lang="en-US" sz="2000" dirty="0"/>
              <a:t>, </a:t>
            </a:r>
            <a:r>
              <a:rPr lang="en-US" sz="2000" i="1" dirty="0"/>
              <a:t>BSC</a:t>
            </a:r>
            <a:r>
              <a:rPr lang="en-US" sz="2000" dirty="0"/>
              <a:t>. </a:t>
            </a:r>
            <a:r>
              <a:rPr lang="ru-RU" sz="2000" dirty="0"/>
              <a:t>Через эти биссектрисы проведём плоскости, перпендикулярные плоскостям соответствующих плоских углов. Они являются геометрическими местами точек, равноудалённых от прямых соответственно </a:t>
            </a:r>
            <a:r>
              <a:rPr lang="en-US" sz="2000" i="1" dirty="0"/>
              <a:t>SA </a:t>
            </a:r>
            <a:r>
              <a:rPr lang="ru-RU" sz="2000" dirty="0"/>
              <a:t>и </a:t>
            </a:r>
            <a:r>
              <a:rPr lang="en-US" sz="2000" i="1" dirty="0"/>
              <a:t>SB</a:t>
            </a:r>
            <a:r>
              <a:rPr lang="en-US" sz="2000" dirty="0"/>
              <a:t>, </a:t>
            </a:r>
            <a:r>
              <a:rPr lang="en-US" sz="2000" i="1" dirty="0"/>
              <a:t>SB </a:t>
            </a:r>
            <a:r>
              <a:rPr lang="ru-RU" sz="2000" dirty="0"/>
              <a:t>и </a:t>
            </a:r>
            <a:r>
              <a:rPr lang="en-US" sz="2000" i="1" dirty="0"/>
              <a:t>SC</a:t>
            </a:r>
            <a:r>
              <a:rPr lang="en-US" sz="2000" dirty="0"/>
              <a:t>.</a:t>
            </a:r>
            <a:endParaRPr lang="ru-RU" sz="2000" dirty="0"/>
          </a:p>
        </p:txBody>
      </p:sp>
      <p:sp>
        <p:nvSpPr>
          <p:cNvPr id="11" name="Text Box 1027">
            <a:extLst>
              <a:ext uri="{FF2B5EF4-FFF2-40B4-BE49-F238E27FC236}">
                <a16:creationId xmlns:a16="http://schemas.microsoft.com/office/drawing/2014/main" id="{14743B3B-4163-246F-5CF2-5892ABE8C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5301208"/>
            <a:ext cx="918051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/>
              <a:t>	 Обозначим </a:t>
            </a:r>
            <a:r>
              <a:rPr lang="en-US" sz="2000" i="1" dirty="0"/>
              <a:t>c </a:t>
            </a:r>
            <a:r>
              <a:rPr lang="ru-RU" sz="2000" dirty="0"/>
              <a:t>прямую их пересечения. Она является геометрическим местом точек трёхгранного угла, равноудалённых от всех его рёбер. Коническая поверхность, осью которой является прямая </a:t>
            </a:r>
            <a:r>
              <a:rPr lang="en-US" sz="2000" i="1" dirty="0"/>
              <a:t>c</a:t>
            </a:r>
            <a:r>
              <a:rPr lang="ru-RU" sz="2000" dirty="0"/>
              <a:t>, а образующей – луч </a:t>
            </a:r>
            <a:r>
              <a:rPr lang="en-US" sz="2000" i="1" dirty="0"/>
              <a:t>SA</a:t>
            </a:r>
            <a:r>
              <a:rPr lang="ru-RU" sz="2000" dirty="0"/>
              <a:t>, будет описана около данного трёхгранного угла.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24B1FC7-4466-8425-8C91-594BFCDBE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78" y="1786691"/>
            <a:ext cx="4239589" cy="328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437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1027"/>
          <p:cNvSpPr txBox="1">
            <a:spLocks noChangeArrowheads="1"/>
          </p:cNvSpPr>
          <p:nvPr/>
        </p:nvSpPr>
        <p:spPr bwMode="auto">
          <a:xfrm>
            <a:off x="14288" y="0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Следующая теорема является аналогом теоремы об окружности, вписанной в треугольник. </a:t>
            </a:r>
          </a:p>
        </p:txBody>
      </p:sp>
      <p:sp>
        <p:nvSpPr>
          <p:cNvPr id="4" name="Text Box 1027">
            <a:extLst>
              <a:ext uri="{FF2B5EF4-FFF2-40B4-BE49-F238E27FC236}">
                <a16:creationId xmlns:a16="http://schemas.microsoft.com/office/drawing/2014/main" id="{C5F57A23-2AB3-5DC8-A1AB-A4283AF46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750448"/>
            <a:ext cx="911542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dirty="0">
                <a:solidFill>
                  <a:srgbClr val="FF0000"/>
                </a:solidFill>
              </a:rPr>
              <a:t>Теорема. </a:t>
            </a:r>
            <a:r>
              <a:rPr lang="ru-RU" dirty="0"/>
              <a:t>В любой трёхгранный угол можно вписать коническую поверхность.</a:t>
            </a:r>
          </a:p>
        </p:txBody>
      </p:sp>
      <p:sp>
        <p:nvSpPr>
          <p:cNvPr id="7" name="Text Box 1027">
            <a:extLst>
              <a:ext uri="{FF2B5EF4-FFF2-40B4-BE49-F238E27FC236}">
                <a16:creationId xmlns:a16="http://schemas.microsoft.com/office/drawing/2014/main" id="{67973FF2-CC77-EDC2-950E-2C8475ABD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1500895"/>
            <a:ext cx="5277792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sz="2000" dirty="0">
                <a:solidFill>
                  <a:srgbClr val="FF0000"/>
                </a:solidFill>
              </a:rPr>
              <a:t>Доказательство. </a:t>
            </a:r>
            <a:r>
              <a:rPr lang="ru-RU" sz="2000" dirty="0"/>
              <a:t>Рассмотрим трёхгранный угол </a:t>
            </a:r>
            <a:r>
              <a:rPr lang="en-US" sz="2000" i="1" dirty="0"/>
              <a:t>SABC</a:t>
            </a:r>
            <a:r>
              <a:rPr lang="en-US" sz="2000" dirty="0"/>
              <a:t>. </a:t>
            </a:r>
            <a:r>
              <a:rPr lang="ru-RU" sz="2000" dirty="0"/>
              <a:t>Проведём </a:t>
            </a:r>
            <a:r>
              <a:rPr lang="ru-RU" sz="2000" dirty="0" err="1"/>
              <a:t>биссектральные</a:t>
            </a:r>
            <a:r>
              <a:rPr lang="ru-RU" sz="2000" dirty="0"/>
              <a:t> плоскости двугранных углов </a:t>
            </a:r>
            <a:r>
              <a:rPr lang="en-US" sz="2000" i="1" dirty="0"/>
              <a:t>SA</a:t>
            </a:r>
            <a:r>
              <a:rPr lang="en-US" sz="2000" dirty="0"/>
              <a:t>, </a:t>
            </a:r>
            <a:r>
              <a:rPr lang="en-US" sz="2000" i="1" dirty="0"/>
              <a:t>SB</a:t>
            </a:r>
            <a:r>
              <a:rPr lang="en-US" sz="2000" dirty="0"/>
              <a:t>. </a:t>
            </a:r>
            <a:r>
              <a:rPr lang="ru-RU" sz="2000" dirty="0"/>
              <a:t>Они являются геометрическими местами точек, равноудалённых от плоскостей граней соответственно </a:t>
            </a:r>
            <a:r>
              <a:rPr lang="en-US" sz="2000" i="1" dirty="0"/>
              <a:t>ASB </a:t>
            </a:r>
            <a:r>
              <a:rPr lang="ru-RU" sz="2000" dirty="0"/>
              <a:t>и </a:t>
            </a:r>
            <a:r>
              <a:rPr lang="en-US" sz="2000" i="1" dirty="0"/>
              <a:t>ASC</a:t>
            </a:r>
            <a:r>
              <a:rPr lang="en-US" sz="2000" dirty="0"/>
              <a:t>, </a:t>
            </a:r>
            <a:r>
              <a:rPr lang="en-US" sz="2000" i="1" dirty="0"/>
              <a:t>ASB </a:t>
            </a:r>
            <a:r>
              <a:rPr lang="ru-RU" sz="2000" dirty="0"/>
              <a:t>и </a:t>
            </a:r>
            <a:r>
              <a:rPr lang="en-US" sz="2000" i="1" dirty="0"/>
              <a:t>BSC</a:t>
            </a:r>
            <a:r>
              <a:rPr lang="en-US" sz="2000" dirty="0"/>
              <a:t>. </a:t>
            </a:r>
            <a:r>
              <a:rPr lang="ru-RU" sz="2000" dirty="0"/>
              <a:t>Обозначим </a:t>
            </a:r>
            <a:r>
              <a:rPr lang="en-US" sz="2000" i="1" dirty="0"/>
              <a:t>c </a:t>
            </a:r>
            <a:r>
              <a:rPr lang="ru-RU" sz="2000" dirty="0"/>
              <a:t>прямую их пересечения. Она является геометрическим местом внутренних точек трёхгранного угла, равноудалённых от его граней.</a:t>
            </a:r>
            <a:r>
              <a:rPr lang="en-US" sz="2000" dirty="0"/>
              <a:t> </a:t>
            </a:r>
            <a:r>
              <a:rPr lang="ru-RU" sz="2000" dirty="0"/>
              <a:t>Отметим какую-нибудь точку </a:t>
            </a:r>
            <a:r>
              <a:rPr lang="en-US" sz="2000" i="1" dirty="0"/>
              <a:t>O </a:t>
            </a:r>
            <a:r>
              <a:rPr lang="ru-RU" sz="2000" dirty="0"/>
              <a:t>на прямой </a:t>
            </a:r>
            <a:r>
              <a:rPr lang="en-US" sz="2000" i="1" dirty="0"/>
              <a:t>c</a:t>
            </a:r>
            <a:r>
              <a:rPr lang="en-US" sz="2000" dirty="0"/>
              <a:t>.</a:t>
            </a:r>
            <a:endParaRPr lang="ru-RU" sz="2000" dirty="0"/>
          </a:p>
        </p:txBody>
      </p:sp>
      <p:sp>
        <p:nvSpPr>
          <p:cNvPr id="11" name="Text Box 1027">
            <a:extLst>
              <a:ext uri="{FF2B5EF4-FFF2-40B4-BE49-F238E27FC236}">
                <a16:creationId xmlns:a16="http://schemas.microsoft.com/office/drawing/2014/main" id="{14743B3B-4163-246F-5CF2-5892ABE8C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5178084"/>
            <a:ext cx="9180512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/>
              <a:t>	Через эту точку проведём плоскость, перпендикулярную прямой </a:t>
            </a:r>
            <a:r>
              <a:rPr lang="en-US" sz="2000" i="1" dirty="0"/>
              <a:t>c</a:t>
            </a:r>
            <a:r>
              <a:rPr lang="en-US" sz="2000" dirty="0"/>
              <a:t>. </a:t>
            </a:r>
            <a:r>
              <a:rPr lang="ru-RU" sz="2000" dirty="0"/>
              <a:t>Обозначим </a:t>
            </a:r>
            <a:r>
              <a:rPr lang="en-US" sz="2000" i="1" dirty="0"/>
              <a:t>A’B’C’ </a:t>
            </a:r>
            <a:r>
              <a:rPr lang="ru-RU" sz="2000" dirty="0"/>
              <a:t>треугольник, являющийся пересечением этой плоскости и рёбер трёхгранного угла. Коническая поверхность, образованная вершиной </a:t>
            </a:r>
            <a:r>
              <a:rPr lang="en-US" sz="2000" i="1" dirty="0"/>
              <a:t>S </a:t>
            </a:r>
            <a:r>
              <a:rPr lang="ru-RU" sz="2000" dirty="0"/>
              <a:t>и окружностью, вписанной в треугольник </a:t>
            </a:r>
            <a:r>
              <a:rPr lang="en-US" sz="2000" i="1" dirty="0"/>
              <a:t>A’B’C’</a:t>
            </a:r>
            <a:r>
              <a:rPr lang="ru-RU" sz="2000" i="1" dirty="0"/>
              <a:t>,</a:t>
            </a:r>
            <a:r>
              <a:rPr lang="ru-RU" sz="2000" dirty="0"/>
              <a:t> будет вписана в данный трёхгранный угол.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B1AAA5D-A6B4-2A04-072B-BEB9507E4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6" y="1765709"/>
            <a:ext cx="3843624" cy="331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053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1027"/>
          <p:cNvSpPr txBox="1">
            <a:spLocks noChangeArrowheads="1"/>
          </p:cNvSpPr>
          <p:nvPr/>
        </p:nvSpPr>
        <p:spPr bwMode="auto">
          <a:xfrm>
            <a:off x="14288" y="0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Следующая теорема является аналогом теоремы об окружности, описанной около правильного многоугольника. </a:t>
            </a:r>
          </a:p>
        </p:txBody>
      </p:sp>
      <p:sp>
        <p:nvSpPr>
          <p:cNvPr id="4" name="Text Box 1027">
            <a:extLst>
              <a:ext uri="{FF2B5EF4-FFF2-40B4-BE49-F238E27FC236}">
                <a16:creationId xmlns:a16="http://schemas.microsoft.com/office/drawing/2014/main" id="{C5F57A23-2AB3-5DC8-A1AB-A4283AF46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840805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dirty="0">
                <a:solidFill>
                  <a:srgbClr val="FF0000"/>
                </a:solidFill>
              </a:rPr>
              <a:t>Теорема. </a:t>
            </a:r>
            <a:r>
              <a:rPr lang="ru-RU" dirty="0"/>
              <a:t>Около любого правильного многогранного угла можно описать коническую поверхность.</a:t>
            </a:r>
          </a:p>
        </p:txBody>
      </p:sp>
      <p:sp>
        <p:nvSpPr>
          <p:cNvPr id="2" name="Text Box 1027">
            <a:extLst>
              <a:ext uri="{FF2B5EF4-FFF2-40B4-BE49-F238E27FC236}">
                <a16:creationId xmlns:a16="http://schemas.microsoft.com/office/drawing/2014/main" id="{67973FF2-CC77-EDC2-950E-2C8475ABD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2976" y="2049583"/>
            <a:ext cx="46228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sz="2000" dirty="0">
                <a:solidFill>
                  <a:srgbClr val="FF0000"/>
                </a:solidFill>
              </a:rPr>
              <a:t>Доказательство. </a:t>
            </a:r>
            <a:r>
              <a:rPr lang="ru-RU" sz="2000" dirty="0"/>
              <a:t>Рассмотрим, например, правильный пятигранный угол с вершиной </a:t>
            </a:r>
            <a:r>
              <a:rPr lang="en-US" sz="2000" i="1" dirty="0"/>
              <a:t>S</a:t>
            </a:r>
            <a:r>
              <a:rPr lang="en-US" sz="2000" dirty="0"/>
              <a:t>. </a:t>
            </a:r>
            <a:r>
              <a:rPr lang="ru-RU" sz="2000" dirty="0"/>
              <a:t>Выберем на его рёбрах точки </a:t>
            </a:r>
            <a:r>
              <a:rPr lang="en-US" sz="2000" i="1" dirty="0"/>
              <a:t>A</a:t>
            </a:r>
            <a:r>
              <a:rPr lang="en-US" sz="2000" dirty="0"/>
              <a:t>, </a:t>
            </a:r>
            <a:r>
              <a:rPr lang="en-US" sz="2000" i="1" dirty="0"/>
              <a:t>B</a:t>
            </a:r>
            <a:r>
              <a:rPr lang="en-US" sz="2000" dirty="0"/>
              <a:t>, </a:t>
            </a:r>
            <a:r>
              <a:rPr lang="en-US" sz="2000" i="1" dirty="0"/>
              <a:t>C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dirty="0"/>
              <a:t>, </a:t>
            </a:r>
            <a:r>
              <a:rPr lang="en-US" sz="2000" i="1" dirty="0"/>
              <a:t>E</a:t>
            </a:r>
            <a:r>
              <a:rPr lang="ru-RU" sz="2000" dirty="0"/>
              <a:t>, для которых</a:t>
            </a:r>
            <a:r>
              <a:rPr lang="en-US" sz="2000" dirty="0"/>
              <a:t> </a:t>
            </a:r>
            <a:r>
              <a:rPr lang="en-US" sz="2000" i="1" dirty="0"/>
              <a:t>SA = SB = SC = SD = SE</a:t>
            </a:r>
            <a:r>
              <a:rPr lang="en-US" sz="2000" dirty="0"/>
              <a:t>. </a:t>
            </a:r>
            <a:r>
              <a:rPr lang="ru-RU" sz="2000" dirty="0"/>
              <a:t>Пятиугольник </a:t>
            </a:r>
            <a:r>
              <a:rPr lang="en-US" sz="2000" i="1" dirty="0"/>
              <a:t>ABCDE </a:t>
            </a:r>
            <a:r>
              <a:rPr lang="ru-RU" sz="2000" dirty="0"/>
              <a:t>будет правильным. Опишем около него окружность с центром </a:t>
            </a:r>
            <a:r>
              <a:rPr lang="en-US" sz="2000" i="1" dirty="0"/>
              <a:t>O</a:t>
            </a:r>
            <a:r>
              <a:rPr lang="ru-RU" sz="2000" dirty="0"/>
              <a:t>. Коническая поверхность, осью которой является прямая </a:t>
            </a:r>
            <a:r>
              <a:rPr lang="en-US" sz="2000" i="1" dirty="0"/>
              <a:t>SO</a:t>
            </a:r>
            <a:r>
              <a:rPr lang="ru-RU" sz="2000" dirty="0"/>
              <a:t>, а образующей – луч </a:t>
            </a:r>
            <a:r>
              <a:rPr lang="en-US" sz="2000" i="1" dirty="0"/>
              <a:t>SA</a:t>
            </a:r>
            <a:r>
              <a:rPr lang="ru-RU" sz="2000" dirty="0"/>
              <a:t>, будет описана около данного многогранного угла.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88DDA69-3F11-8BAA-15ED-C38A64551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25" y="2132856"/>
            <a:ext cx="4185161" cy="337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135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1027"/>
          <p:cNvSpPr txBox="1">
            <a:spLocks noChangeArrowheads="1"/>
          </p:cNvSpPr>
          <p:nvPr/>
        </p:nvSpPr>
        <p:spPr bwMode="auto">
          <a:xfrm>
            <a:off x="14288" y="0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Следующая теорема является аналогом теоремы об окружности, вписанной в правильный многоугольник. </a:t>
            </a:r>
          </a:p>
        </p:txBody>
      </p:sp>
      <p:sp>
        <p:nvSpPr>
          <p:cNvPr id="4" name="Text Box 1027">
            <a:extLst>
              <a:ext uri="{FF2B5EF4-FFF2-40B4-BE49-F238E27FC236}">
                <a16:creationId xmlns:a16="http://schemas.microsoft.com/office/drawing/2014/main" id="{C5F57A23-2AB3-5DC8-A1AB-A4283AF46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840805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dirty="0">
                <a:solidFill>
                  <a:srgbClr val="FF0000"/>
                </a:solidFill>
              </a:rPr>
              <a:t>Теорема. </a:t>
            </a:r>
            <a:r>
              <a:rPr lang="ru-RU" dirty="0"/>
              <a:t>В любой правильный многогранный угол можно вписать коническую поверхность.</a:t>
            </a:r>
          </a:p>
        </p:txBody>
      </p:sp>
      <p:sp>
        <p:nvSpPr>
          <p:cNvPr id="2" name="Text Box 1027">
            <a:extLst>
              <a:ext uri="{FF2B5EF4-FFF2-40B4-BE49-F238E27FC236}">
                <a16:creationId xmlns:a16="http://schemas.microsoft.com/office/drawing/2014/main" id="{30FAC846-DAF0-E71F-0FB2-68349CAD2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2976" y="2049583"/>
            <a:ext cx="46228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sz="2000" dirty="0">
                <a:solidFill>
                  <a:srgbClr val="FF0000"/>
                </a:solidFill>
              </a:rPr>
              <a:t>Доказательство. </a:t>
            </a:r>
            <a:r>
              <a:rPr lang="ru-RU" sz="2000" dirty="0"/>
              <a:t>Рассмотрим, например, правильный пятигранный угол с вершиной </a:t>
            </a:r>
            <a:r>
              <a:rPr lang="en-US" sz="2000" i="1" dirty="0"/>
              <a:t>S</a:t>
            </a:r>
            <a:r>
              <a:rPr lang="en-US" sz="2000" dirty="0"/>
              <a:t>. </a:t>
            </a:r>
            <a:r>
              <a:rPr lang="ru-RU" sz="2000" dirty="0"/>
              <a:t>Выберем на его рёбрах точки </a:t>
            </a:r>
            <a:r>
              <a:rPr lang="en-US" sz="2000" i="1" dirty="0"/>
              <a:t>A</a:t>
            </a:r>
            <a:r>
              <a:rPr lang="en-US" sz="2000" dirty="0"/>
              <a:t>, </a:t>
            </a:r>
            <a:r>
              <a:rPr lang="en-US" sz="2000" i="1" dirty="0"/>
              <a:t>B</a:t>
            </a:r>
            <a:r>
              <a:rPr lang="en-US" sz="2000" dirty="0"/>
              <a:t>, </a:t>
            </a:r>
            <a:r>
              <a:rPr lang="en-US" sz="2000" i="1" dirty="0"/>
              <a:t>C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dirty="0"/>
              <a:t>, </a:t>
            </a:r>
            <a:r>
              <a:rPr lang="en-US" sz="2000" i="1" dirty="0"/>
              <a:t>E</a:t>
            </a:r>
            <a:r>
              <a:rPr lang="ru-RU" sz="2000" dirty="0"/>
              <a:t>, для которых</a:t>
            </a:r>
            <a:r>
              <a:rPr lang="en-US" sz="2000" dirty="0"/>
              <a:t> </a:t>
            </a:r>
            <a:r>
              <a:rPr lang="en-US" sz="2000" i="1" dirty="0"/>
              <a:t>SA = SB = SC = SD = SE</a:t>
            </a:r>
            <a:r>
              <a:rPr lang="en-US" sz="2000" dirty="0"/>
              <a:t>. </a:t>
            </a:r>
            <a:r>
              <a:rPr lang="ru-RU" sz="2000" dirty="0"/>
              <a:t>Пятиугольник </a:t>
            </a:r>
            <a:r>
              <a:rPr lang="en-US" sz="2000" i="1" dirty="0"/>
              <a:t>ABCDE </a:t>
            </a:r>
            <a:r>
              <a:rPr lang="ru-RU" sz="2000" dirty="0"/>
              <a:t>будет правильным. Впишем в него окружность с центром </a:t>
            </a:r>
            <a:r>
              <a:rPr lang="en-US" sz="2000" i="1" dirty="0"/>
              <a:t>O</a:t>
            </a:r>
            <a:r>
              <a:rPr lang="ru-RU" sz="2000" dirty="0"/>
              <a:t> и радиусом </a:t>
            </a:r>
            <a:r>
              <a:rPr lang="en-US" sz="2000" i="1" dirty="0"/>
              <a:t>OF</a:t>
            </a:r>
            <a:r>
              <a:rPr lang="ru-RU" sz="2000" dirty="0"/>
              <a:t>. Коническая поверхность, осью которой является прямая </a:t>
            </a:r>
            <a:r>
              <a:rPr lang="en-US" sz="2000" i="1" dirty="0"/>
              <a:t>SO</a:t>
            </a:r>
            <a:r>
              <a:rPr lang="ru-RU" sz="2000" dirty="0"/>
              <a:t>, а образующей – луч </a:t>
            </a:r>
            <a:r>
              <a:rPr lang="en-US" sz="2000" i="1" dirty="0"/>
              <a:t>SF</a:t>
            </a:r>
            <a:r>
              <a:rPr lang="ru-RU" sz="2000" dirty="0"/>
              <a:t>, будет вписана в данный многогранный </a:t>
            </a:r>
            <a:r>
              <a:rPr lang="ru-RU" sz="2000"/>
              <a:t>углол.</a:t>
            </a:r>
            <a:endParaRPr lang="ru-RU" sz="20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F9F3F8C-807D-D3C0-F9DD-7941ED4AD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6944" y="1956619"/>
            <a:ext cx="4392662" cy="363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09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1027"/>
          <p:cNvSpPr txBox="1">
            <a:spLocks noChangeArrowheads="1"/>
          </p:cNvSpPr>
          <p:nvPr/>
        </p:nvSpPr>
        <p:spPr bwMode="auto">
          <a:xfrm>
            <a:off x="14288" y="0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</a:t>
            </a:r>
            <a:r>
              <a:rPr lang="ru-RU" sz="2200" dirty="0"/>
              <a:t>Следующая теорема является аналогом теоремы об окружности, описанной около четырёхугольника. </a:t>
            </a:r>
          </a:p>
        </p:txBody>
      </p:sp>
      <p:sp>
        <p:nvSpPr>
          <p:cNvPr id="4" name="Text Box 1027">
            <a:extLst>
              <a:ext uri="{FF2B5EF4-FFF2-40B4-BE49-F238E27FC236}">
                <a16:creationId xmlns:a16="http://schemas.microsoft.com/office/drawing/2014/main" id="{C5F57A23-2AB3-5DC8-A1AB-A4283AF46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677366"/>
            <a:ext cx="9180512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sz="2200" dirty="0">
                <a:solidFill>
                  <a:srgbClr val="FF0000"/>
                </a:solidFill>
              </a:rPr>
              <a:t>Теорема. </a:t>
            </a:r>
            <a:r>
              <a:rPr lang="ru-RU" sz="2200" dirty="0"/>
              <a:t>Если около четырёхгранного угла можно описать коническую поверхность, то суммы его противолежащих двугранных углов при боковых рёбрах равны.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257D698C-22A7-8747-FB86-3F0262A834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873983"/>
            <a:ext cx="3024336" cy="2851345"/>
          </a:xfrm>
          <a:prstGeom prst="rect">
            <a:avLst/>
          </a:prstGeom>
        </p:spPr>
      </p:pic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D856F9B1-F93A-8C74-CDAE-D66C62B7B9CC}"/>
              </a:ext>
            </a:extLst>
          </p:cNvPr>
          <p:cNvGrpSpPr/>
          <p:nvPr/>
        </p:nvGrpSpPr>
        <p:grpSpPr>
          <a:xfrm>
            <a:off x="187164" y="1733052"/>
            <a:ext cx="8942548" cy="3066881"/>
            <a:chOff x="187164" y="2014598"/>
            <a:chExt cx="8942548" cy="306688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1027">
                  <a:extLst>
                    <a:ext uri="{FF2B5EF4-FFF2-40B4-BE49-F238E27FC236}">
                      <a16:creationId xmlns:a16="http://schemas.microsoft.com/office/drawing/2014/main" id="{30FAC846-DAF0-E71F-0FB2-68349CAD2B4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07904" y="2035558"/>
                  <a:ext cx="5421808" cy="29238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defPPr>
                    <a:defRPr lang="ru-RU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9pPr>
                </a:lstStyle>
                <a:p>
                  <a:pPr algn="just">
                    <a:spcBef>
                      <a:spcPts val="0"/>
                    </a:spcBef>
                  </a:pPr>
                  <a:r>
                    <a:rPr lang="en-US" dirty="0"/>
                    <a:t>	</a:t>
                  </a:r>
                  <a:r>
                    <a:rPr lang="ru-RU" sz="2000" dirty="0">
                      <a:solidFill>
                        <a:srgbClr val="FF0000"/>
                      </a:solidFill>
                    </a:rPr>
                    <a:t>Доказательство. </a:t>
                  </a:r>
                  <a:r>
                    <a:rPr lang="ru-RU" sz="2000" dirty="0"/>
                    <a:t>Рассмотрим, четырёхгранный угол </a:t>
                  </a:r>
                  <a:r>
                    <a:rPr lang="en-US" sz="2000" i="1" dirty="0"/>
                    <a:t>SABCD</a:t>
                  </a:r>
                  <a:r>
                    <a:rPr lang="ru-RU" sz="2000" dirty="0"/>
                    <a:t>, вписанный в коническую поверхность с осью </a:t>
                  </a:r>
                  <a:r>
                    <a:rPr lang="en-US" sz="2000" i="1" dirty="0"/>
                    <a:t>SO</a:t>
                  </a:r>
                  <a:r>
                    <a:rPr lang="ru-RU" sz="2000" dirty="0"/>
                    <a:t>.</a:t>
                  </a:r>
                  <a:r>
                    <a:rPr lang="ru-RU" sz="2000" i="1" dirty="0"/>
                    <a:t> </a:t>
                  </a:r>
                  <a:r>
                    <a:rPr lang="ru-RU" sz="2000" dirty="0"/>
                    <a:t>Точки </a:t>
                  </a:r>
                  <a:r>
                    <a:rPr lang="en-US" sz="2000" i="1" dirty="0"/>
                    <a:t>A</a:t>
                  </a:r>
                  <a:r>
                    <a:rPr lang="en-US" sz="2000" dirty="0"/>
                    <a:t>,</a:t>
                  </a:r>
                  <a:r>
                    <a:rPr lang="en-US" sz="2000" i="1" dirty="0"/>
                    <a:t> B</a:t>
                  </a:r>
                  <a:r>
                    <a:rPr lang="en-US" sz="2000" dirty="0"/>
                    <a:t>, </a:t>
                  </a:r>
                  <a:r>
                    <a:rPr lang="en-US" sz="2000" i="1" dirty="0"/>
                    <a:t>C</a:t>
                  </a:r>
                  <a:r>
                    <a:rPr lang="en-US" sz="2000" dirty="0"/>
                    <a:t>, </a:t>
                  </a:r>
                  <a:r>
                    <a:rPr lang="en-US" sz="2000" i="1" dirty="0"/>
                    <a:t>D </a:t>
                  </a:r>
                  <a:r>
                    <a:rPr lang="ru-RU" sz="2000" dirty="0"/>
                    <a:t>выберем так, чтобы они лежали в плоскости, проходящей через точку </a:t>
                  </a:r>
                  <a:r>
                    <a:rPr lang="en-US" sz="2000" i="1" dirty="0"/>
                    <a:t>O</a:t>
                  </a:r>
                  <a:r>
                    <a:rPr lang="ru-RU" sz="2000" dirty="0"/>
                    <a:t>, и перпендикулярной оси. Докажем, что имеет место равенство сумм противолежащих двугранных углов</a:t>
                  </a:r>
                </a:p>
                <a:p>
                  <a:pPr algn="ctr">
                    <a:spcBef>
                      <a:spcPts val="0"/>
                    </a:spcBef>
                  </a:pPr>
                  <a14:m>
                    <m:oMath xmlns:m="http://schemas.openxmlformats.org/officeDocument/2006/math">
                      <m:r>
                        <a:rPr lang="ru-RU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𝑆𝐴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𝑆𝐶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𝑆𝐵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𝑆𝐷</m:t>
                      </m:r>
                    </m:oMath>
                  </a14:m>
                  <a:r>
                    <a:rPr lang="en-US" sz="2000" dirty="0"/>
                    <a:t>.</a:t>
                  </a:r>
                  <a:endParaRPr lang="ru-RU" sz="2000" dirty="0"/>
                </a:p>
              </p:txBody>
            </p:sp>
          </mc:Choice>
          <mc:Fallback xmlns="">
            <p:sp>
              <p:nvSpPr>
                <p:cNvPr id="2" name="Text Box 1027">
                  <a:extLst>
                    <a:ext uri="{FF2B5EF4-FFF2-40B4-BE49-F238E27FC236}">
                      <a16:creationId xmlns:a16="http://schemas.microsoft.com/office/drawing/2014/main" id="{30FAC846-DAF0-E71F-0FB2-68349CAD2B4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07904" y="2035558"/>
                  <a:ext cx="5421808" cy="2923877"/>
                </a:xfrm>
                <a:prstGeom prst="rect">
                  <a:avLst/>
                </a:prstGeom>
                <a:blipFill>
                  <a:blip r:embed="rId3"/>
                  <a:stretch>
                    <a:fillRect l="-1124" r="-1124" b="-292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8" name="Рисунок 17">
              <a:extLst>
                <a:ext uri="{FF2B5EF4-FFF2-40B4-BE49-F238E27FC236}">
                  <a16:creationId xmlns:a16="http://schemas.microsoft.com/office/drawing/2014/main" id="{5F7FDEDA-DF63-57E1-EC43-5B5C1C0DAE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7164" y="2014598"/>
              <a:ext cx="3240360" cy="3066881"/>
            </a:xfrm>
            <a:prstGeom prst="rect">
              <a:avLst/>
            </a:prstGeom>
          </p:spPr>
        </p:pic>
      </p:grpSp>
      <p:sp>
        <p:nvSpPr>
          <p:cNvPr id="19" name="Text Box 1027">
            <a:extLst>
              <a:ext uri="{FF2B5EF4-FFF2-40B4-BE49-F238E27FC236}">
                <a16:creationId xmlns:a16="http://schemas.microsoft.com/office/drawing/2014/main" id="{C6ACD6C1-8EF2-DF4C-D683-A8F7D193C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4677889"/>
            <a:ext cx="918051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/>
              <a:t>	Обозначим </a:t>
            </a:r>
            <a:r>
              <a:rPr lang="en-US" sz="2000" i="1" dirty="0"/>
              <a:t>E</a:t>
            </a:r>
            <a:r>
              <a:rPr lang="en-US" sz="2000" dirty="0"/>
              <a:t>, </a:t>
            </a:r>
            <a:r>
              <a:rPr lang="en-US" sz="2000" i="1" dirty="0"/>
              <a:t>F</a:t>
            </a:r>
            <a:r>
              <a:rPr lang="en-US" sz="2000" dirty="0"/>
              <a:t>, </a:t>
            </a:r>
            <a:r>
              <a:rPr lang="en-US" sz="2000" i="1" dirty="0"/>
              <a:t>G</a:t>
            </a:r>
            <a:r>
              <a:rPr lang="en-US" sz="2000" dirty="0"/>
              <a:t>, </a:t>
            </a:r>
            <a:r>
              <a:rPr lang="en-US" sz="2000" i="1" dirty="0"/>
              <a:t>H</a:t>
            </a:r>
            <a:r>
              <a:rPr lang="en-US" sz="2000" dirty="0"/>
              <a:t> </a:t>
            </a:r>
            <a:r>
              <a:rPr lang="ru-RU" sz="2000" dirty="0"/>
              <a:t>середины отрезков соответственно </a:t>
            </a:r>
            <a:r>
              <a:rPr lang="en-US" sz="2000" i="1" dirty="0"/>
              <a:t>AB</a:t>
            </a:r>
            <a:r>
              <a:rPr lang="en-US" sz="2000" dirty="0"/>
              <a:t>, </a:t>
            </a:r>
            <a:r>
              <a:rPr lang="en-US" sz="2000" i="1" dirty="0"/>
              <a:t>BC</a:t>
            </a:r>
            <a:r>
              <a:rPr lang="en-US" sz="2000" dirty="0"/>
              <a:t>, </a:t>
            </a:r>
            <a:r>
              <a:rPr lang="en-US" sz="2000" i="1" dirty="0"/>
              <a:t>CD</a:t>
            </a:r>
            <a:r>
              <a:rPr lang="en-US" sz="2000" dirty="0"/>
              <a:t>, </a:t>
            </a:r>
            <a:r>
              <a:rPr lang="en-US" sz="2000" i="1" dirty="0"/>
              <a:t>AD</a:t>
            </a:r>
            <a:r>
              <a:rPr lang="en-US" sz="2000" dirty="0"/>
              <a:t>. </a:t>
            </a:r>
            <a:r>
              <a:rPr lang="ru-RU" sz="2000" dirty="0"/>
              <a:t>Треугольные пирамиды </a:t>
            </a:r>
            <a:r>
              <a:rPr lang="en-US" sz="2000" i="1" dirty="0"/>
              <a:t>SAOE </a:t>
            </a:r>
            <a:r>
              <a:rPr lang="ru-RU" sz="2000" dirty="0"/>
              <a:t>и </a:t>
            </a:r>
            <a:r>
              <a:rPr lang="en-US" sz="2000" i="1" dirty="0"/>
              <a:t>SBOE </a:t>
            </a:r>
            <a:r>
              <a:rPr lang="ru-RU" sz="2000" dirty="0"/>
              <a:t>имеют соответственно равные рёбра. Следовательно они равны. Значит равны их двугранные углы </a:t>
            </a:r>
            <a:r>
              <a:rPr lang="en-US" sz="2000" i="1" dirty="0"/>
              <a:t>SA </a:t>
            </a:r>
            <a:r>
              <a:rPr lang="ru-RU" sz="2000" dirty="0"/>
              <a:t>и </a:t>
            </a:r>
            <a:r>
              <a:rPr lang="en-US" sz="2000" i="1" dirty="0"/>
              <a:t>SB</a:t>
            </a:r>
            <a:r>
              <a:rPr lang="ru-RU" sz="2000" dirty="0"/>
              <a:t>. Аналогично доказывается равенства пирамид </a:t>
            </a:r>
            <a:r>
              <a:rPr lang="en-US" sz="2000" i="1" dirty="0"/>
              <a:t>SBOF </a:t>
            </a:r>
            <a:r>
              <a:rPr lang="ru-RU" sz="2000" dirty="0"/>
              <a:t>и </a:t>
            </a:r>
            <a:r>
              <a:rPr lang="en-US" sz="2000" i="1" dirty="0"/>
              <a:t>SCOF</a:t>
            </a:r>
            <a:r>
              <a:rPr lang="en-US" sz="2000" dirty="0"/>
              <a:t>, </a:t>
            </a:r>
            <a:r>
              <a:rPr lang="en-US" sz="2000" i="1" dirty="0"/>
              <a:t>SCOG </a:t>
            </a:r>
            <a:r>
              <a:rPr lang="ru-RU" sz="2000" dirty="0"/>
              <a:t>и </a:t>
            </a:r>
            <a:r>
              <a:rPr lang="en-US" sz="2000" i="1" dirty="0"/>
              <a:t>SDOG</a:t>
            </a:r>
            <a:r>
              <a:rPr lang="en-US" sz="2000" dirty="0"/>
              <a:t>, </a:t>
            </a:r>
            <a:r>
              <a:rPr lang="en-US" sz="2000" i="1" dirty="0"/>
              <a:t>SDOH </a:t>
            </a:r>
            <a:r>
              <a:rPr lang="ru-RU" sz="2000" dirty="0"/>
              <a:t>и </a:t>
            </a:r>
            <a:r>
              <a:rPr lang="en-US" sz="2000" i="1" dirty="0"/>
              <a:t>SAOH</a:t>
            </a:r>
            <a:r>
              <a:rPr lang="ru-RU" sz="2000" dirty="0"/>
              <a:t>, из которых получаем равенство соответствующих двугранных углов. </a:t>
            </a:r>
            <a:r>
              <a:rPr lang="en-US" sz="2000" i="1" dirty="0"/>
              <a:t> </a:t>
            </a:r>
            <a:r>
              <a:rPr lang="ru-RU" sz="2000" dirty="0"/>
              <a:t>Из этих равенств следует искомое равенство сумм противолежащих двугранных углов четырёхгранного угла.</a:t>
            </a:r>
          </a:p>
        </p:txBody>
      </p:sp>
    </p:spTree>
    <p:extLst>
      <p:ext uri="{BB962C8B-B14F-4D97-AF65-F5344CB8AC3E}">
        <p14:creationId xmlns:p14="http://schemas.microsoft.com/office/powerpoint/2010/main" val="262760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1027"/>
          <p:cNvSpPr txBox="1">
            <a:spLocks noChangeArrowheads="1"/>
          </p:cNvSpPr>
          <p:nvPr/>
        </p:nvSpPr>
        <p:spPr bwMode="auto">
          <a:xfrm>
            <a:off x="14288" y="0"/>
            <a:ext cx="91805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</a:t>
            </a:r>
            <a:r>
              <a:rPr lang="ru-RU" sz="2000" dirty="0"/>
              <a:t>Следующая теорема является аналогом теоремы об окружности, вписанной в четырёхугольник. </a:t>
            </a:r>
          </a:p>
        </p:txBody>
      </p:sp>
      <p:sp>
        <p:nvSpPr>
          <p:cNvPr id="4" name="Text Box 1027">
            <a:extLst>
              <a:ext uri="{FF2B5EF4-FFF2-40B4-BE49-F238E27FC236}">
                <a16:creationId xmlns:a16="http://schemas.microsoft.com/office/drawing/2014/main" id="{C5F57A23-2AB3-5DC8-A1AB-A4283AF46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631655"/>
            <a:ext cx="91805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sz="2000" dirty="0">
                <a:solidFill>
                  <a:srgbClr val="FF0000"/>
                </a:solidFill>
              </a:rPr>
              <a:t>Теорема. </a:t>
            </a:r>
            <a:r>
              <a:rPr lang="ru-RU" sz="2000" dirty="0"/>
              <a:t>Если в четырёхгранный угол можно писать коническую поверхность, то суммы его противолежащих плоских углов при вершине равны.</a:t>
            </a:r>
          </a:p>
        </p:txBody>
      </p:sp>
      <p:sp>
        <p:nvSpPr>
          <p:cNvPr id="19" name="Text Box 1027">
            <a:extLst>
              <a:ext uri="{FF2B5EF4-FFF2-40B4-BE49-F238E27FC236}">
                <a16:creationId xmlns:a16="http://schemas.microsoft.com/office/drawing/2014/main" id="{C6ACD6C1-8EF2-DF4C-D683-A8F7D193C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4241899"/>
            <a:ext cx="9180512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/>
              <a:t>	</a:t>
            </a:r>
            <a:r>
              <a:rPr lang="ru-RU" dirty="0"/>
              <a:t> </a:t>
            </a:r>
            <a:r>
              <a:rPr lang="ru-RU" sz="2000" dirty="0"/>
              <a:t>Обозначим </a:t>
            </a:r>
            <a:r>
              <a:rPr lang="en-US" sz="2000" i="1" dirty="0"/>
              <a:t>E</a:t>
            </a:r>
            <a:r>
              <a:rPr lang="ru-RU" sz="2000" dirty="0"/>
              <a:t>, </a:t>
            </a:r>
            <a:r>
              <a:rPr lang="en-US" sz="2000" i="1" dirty="0"/>
              <a:t>F</a:t>
            </a:r>
            <a:r>
              <a:rPr lang="ru-RU" sz="2000" dirty="0"/>
              <a:t>, </a:t>
            </a:r>
            <a:r>
              <a:rPr lang="en-US" sz="2000" i="1" dirty="0"/>
              <a:t>G</a:t>
            </a:r>
            <a:r>
              <a:rPr lang="ru-RU" sz="2000" dirty="0"/>
              <a:t>, </a:t>
            </a:r>
            <a:r>
              <a:rPr lang="en-US" sz="2000" i="1" dirty="0"/>
              <a:t>H</a:t>
            </a:r>
            <a:r>
              <a:rPr lang="en-US" sz="2000" dirty="0"/>
              <a:t> </a:t>
            </a:r>
            <a:r>
              <a:rPr lang="ru-RU" sz="2000" dirty="0"/>
              <a:t>точки касания окружности с отрезками соответственно </a:t>
            </a:r>
            <a:r>
              <a:rPr lang="en-US" sz="2000" i="1" dirty="0"/>
              <a:t>AB</a:t>
            </a:r>
            <a:r>
              <a:rPr lang="ru-RU" sz="2000" dirty="0"/>
              <a:t>, </a:t>
            </a:r>
            <a:r>
              <a:rPr lang="en-US" sz="2000" i="1" dirty="0"/>
              <a:t>BC</a:t>
            </a:r>
            <a:r>
              <a:rPr lang="ru-RU" sz="2000" dirty="0"/>
              <a:t>, </a:t>
            </a:r>
            <a:r>
              <a:rPr lang="en-US" sz="2000" i="1" dirty="0"/>
              <a:t>CD</a:t>
            </a:r>
            <a:r>
              <a:rPr lang="ru-RU" sz="2000" dirty="0"/>
              <a:t>, </a:t>
            </a:r>
            <a:r>
              <a:rPr lang="en-US" sz="2000" i="1" dirty="0"/>
              <a:t>AD</a:t>
            </a:r>
            <a:r>
              <a:rPr lang="ru-RU" sz="2000" dirty="0"/>
              <a:t>.</a:t>
            </a:r>
            <a:r>
              <a:rPr lang="en-US" sz="2000" dirty="0"/>
              <a:t> </a:t>
            </a:r>
            <a:r>
              <a:rPr lang="ru-RU" sz="2000" dirty="0"/>
              <a:t>Треугольные пирамиды </a:t>
            </a:r>
            <a:r>
              <a:rPr lang="en-US" sz="2000" i="1" dirty="0"/>
              <a:t>SAOE </a:t>
            </a:r>
            <a:r>
              <a:rPr lang="ru-RU" sz="2000" dirty="0"/>
              <a:t>и </a:t>
            </a:r>
            <a:r>
              <a:rPr lang="en-US" sz="2000" i="1" dirty="0"/>
              <a:t>SAOH </a:t>
            </a:r>
            <a:r>
              <a:rPr lang="ru-RU" sz="2000" dirty="0"/>
              <a:t>имеют соответственно равные рёбра. Следовательно они равны. Значит равны их плоские углы </a:t>
            </a:r>
            <a:r>
              <a:rPr lang="en-US" sz="2000" i="1" dirty="0"/>
              <a:t>ASE </a:t>
            </a:r>
            <a:r>
              <a:rPr lang="ru-RU" sz="2000" dirty="0"/>
              <a:t>и </a:t>
            </a:r>
            <a:r>
              <a:rPr lang="en-US" sz="2000" i="1" dirty="0"/>
              <a:t>ASH</a:t>
            </a:r>
            <a:r>
              <a:rPr lang="ru-RU" sz="2000" dirty="0"/>
              <a:t>. Аналогично доказывается равенства пирамид </a:t>
            </a:r>
            <a:r>
              <a:rPr lang="en-US" sz="2000" i="1" dirty="0"/>
              <a:t>SBOE </a:t>
            </a:r>
            <a:r>
              <a:rPr lang="ru-RU" sz="2000" dirty="0"/>
              <a:t>и </a:t>
            </a:r>
            <a:r>
              <a:rPr lang="en-US" sz="2000" i="1" dirty="0"/>
              <a:t>SBOF</a:t>
            </a:r>
            <a:r>
              <a:rPr lang="ru-RU" sz="2000" dirty="0"/>
              <a:t>, </a:t>
            </a:r>
            <a:r>
              <a:rPr lang="en-US" sz="2000" i="1" dirty="0"/>
              <a:t>SCOF </a:t>
            </a:r>
            <a:r>
              <a:rPr lang="ru-RU" sz="2000" dirty="0"/>
              <a:t>и </a:t>
            </a:r>
            <a:r>
              <a:rPr lang="en-US" sz="2000" i="1" dirty="0"/>
              <a:t>SCOG</a:t>
            </a:r>
            <a:r>
              <a:rPr lang="ru-RU" sz="2000" dirty="0"/>
              <a:t>, </a:t>
            </a:r>
            <a:r>
              <a:rPr lang="en-US" sz="2000" i="1" dirty="0"/>
              <a:t>SDOG </a:t>
            </a:r>
            <a:r>
              <a:rPr lang="ru-RU" sz="2000" dirty="0"/>
              <a:t>и </a:t>
            </a:r>
            <a:r>
              <a:rPr lang="en-US" sz="2000" i="1" dirty="0"/>
              <a:t>SDOH</a:t>
            </a:r>
            <a:r>
              <a:rPr lang="ru-RU" sz="2000" dirty="0"/>
              <a:t>, из которых получаем равенство соответствующих плоских углов </a:t>
            </a:r>
            <a:r>
              <a:rPr lang="en-US" sz="2000" i="1" dirty="0"/>
              <a:t>BSE </a:t>
            </a:r>
            <a:r>
              <a:rPr lang="ru-RU" sz="2000" dirty="0"/>
              <a:t>и </a:t>
            </a:r>
            <a:r>
              <a:rPr lang="en-US" sz="2000" i="1" dirty="0"/>
              <a:t>BSF</a:t>
            </a:r>
            <a:r>
              <a:rPr lang="ru-RU" sz="2000" dirty="0"/>
              <a:t>, </a:t>
            </a:r>
            <a:r>
              <a:rPr lang="en-US" sz="2000" i="1" dirty="0"/>
              <a:t>CSF </a:t>
            </a:r>
            <a:r>
              <a:rPr lang="ru-RU" sz="2000" dirty="0"/>
              <a:t>и </a:t>
            </a:r>
            <a:r>
              <a:rPr lang="en-US" sz="2000" i="1" dirty="0"/>
              <a:t>CSG</a:t>
            </a:r>
            <a:r>
              <a:rPr lang="ru-RU" sz="2000" dirty="0"/>
              <a:t>, </a:t>
            </a:r>
            <a:r>
              <a:rPr lang="en-US" sz="2000" i="1" dirty="0"/>
              <a:t>SDG </a:t>
            </a:r>
            <a:r>
              <a:rPr lang="ru-RU" sz="2000" dirty="0"/>
              <a:t>и </a:t>
            </a:r>
            <a:r>
              <a:rPr lang="en-US" sz="2000" i="1" dirty="0"/>
              <a:t>SDH</a:t>
            </a:r>
            <a:r>
              <a:rPr lang="ru-RU" sz="2000" dirty="0"/>
              <a:t>. </a:t>
            </a:r>
            <a:r>
              <a:rPr lang="ru-RU" sz="2000" i="1" dirty="0"/>
              <a:t> </a:t>
            </a:r>
            <a:r>
              <a:rPr lang="ru-RU" sz="2000" dirty="0"/>
              <a:t>Из этих равенств следует искомое равенство сумм противолежащих плоских углов при вершине четырёхгранного угла.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3E190065-5505-E5AA-808E-8632D67111A7}"/>
              </a:ext>
            </a:extLst>
          </p:cNvPr>
          <p:cNvGrpSpPr/>
          <p:nvPr/>
        </p:nvGrpSpPr>
        <p:grpSpPr>
          <a:xfrm>
            <a:off x="323528" y="1210366"/>
            <a:ext cx="8806184" cy="3284682"/>
            <a:chOff x="323528" y="1210366"/>
            <a:chExt cx="8806184" cy="328468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1027">
                  <a:extLst>
                    <a:ext uri="{FF2B5EF4-FFF2-40B4-BE49-F238E27FC236}">
                      <a16:creationId xmlns:a16="http://schemas.microsoft.com/office/drawing/2014/main" id="{30FAC846-DAF0-E71F-0FB2-68349CAD2B4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07904" y="1210366"/>
                  <a:ext cx="5421808" cy="32846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defPPr>
                    <a:defRPr lang="ru-RU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9pPr>
                </a:lstStyle>
                <a:p>
                  <a:pPr algn="just">
                    <a:spcBef>
                      <a:spcPts val="0"/>
                    </a:spcBef>
                  </a:pPr>
                  <a:r>
                    <a:rPr lang="en-US" dirty="0"/>
                    <a:t>	</a:t>
                  </a:r>
                  <a:r>
                    <a:rPr lang="ru-RU" sz="2000" dirty="0">
                      <a:solidFill>
                        <a:srgbClr val="FF0000"/>
                      </a:solidFill>
                    </a:rPr>
                    <a:t>Доказательство. </a:t>
                  </a:r>
                  <a:r>
                    <a:rPr lang="ru-RU" sz="2000" dirty="0"/>
                    <a:t>Рассмотрим, четырёхгранный угол </a:t>
                  </a:r>
                  <a:r>
                    <a:rPr lang="en-US" sz="2000" i="1" dirty="0"/>
                    <a:t>SABCD</a:t>
                  </a:r>
                  <a:r>
                    <a:rPr lang="ru-RU" sz="2000" dirty="0"/>
                    <a:t>, описанный около конической поверхности с осью </a:t>
                  </a:r>
                  <a:r>
                    <a:rPr lang="en-US" sz="2000" i="1" dirty="0"/>
                    <a:t>SO</a:t>
                  </a:r>
                  <a:r>
                    <a:rPr lang="ru-RU" sz="2000" dirty="0"/>
                    <a:t>.</a:t>
                  </a:r>
                  <a:r>
                    <a:rPr lang="ru-RU" sz="2000" i="1" dirty="0"/>
                    <a:t> </a:t>
                  </a:r>
                  <a:r>
                    <a:rPr lang="ru-RU" sz="2000" dirty="0"/>
                    <a:t>Точки </a:t>
                  </a:r>
                  <a:r>
                    <a:rPr lang="en-US" sz="2000" i="1" dirty="0"/>
                    <a:t>A</a:t>
                  </a:r>
                  <a:r>
                    <a:rPr lang="en-US" sz="2000" dirty="0"/>
                    <a:t>,</a:t>
                  </a:r>
                  <a:r>
                    <a:rPr lang="en-US" sz="2000" i="1" dirty="0"/>
                    <a:t> B</a:t>
                  </a:r>
                  <a:r>
                    <a:rPr lang="en-US" sz="2000" dirty="0"/>
                    <a:t>, </a:t>
                  </a:r>
                  <a:r>
                    <a:rPr lang="en-US" sz="2000" i="1" dirty="0"/>
                    <a:t>C</a:t>
                  </a:r>
                  <a:r>
                    <a:rPr lang="en-US" sz="2000" dirty="0"/>
                    <a:t>, </a:t>
                  </a:r>
                  <a:r>
                    <a:rPr lang="en-US" sz="2000" i="1" dirty="0"/>
                    <a:t>D </a:t>
                  </a:r>
                  <a:r>
                    <a:rPr lang="ru-RU" sz="2000" dirty="0"/>
                    <a:t>выберем так, чтобы они принадлежали  окружности, являющейся пересечением конической поверхности и плоскости, проходящей через точку </a:t>
                  </a:r>
                  <a:r>
                    <a:rPr lang="en-US" sz="2000" i="1" dirty="0"/>
                    <a:t>O</a:t>
                  </a:r>
                  <a:r>
                    <a:rPr lang="ru-RU" sz="2000" dirty="0"/>
                    <a:t>, и перпендикулярной оси. Докажем, что имеет место равенство сумм противолежащих плоских углов</a:t>
                  </a:r>
                </a:p>
                <a:p>
                  <a:pPr algn="ctr">
                    <a:spcBef>
                      <a:spcPts val="0"/>
                    </a:spcBef>
                  </a:pPr>
                  <a14:m>
                    <m:oMath xmlns:m="http://schemas.openxmlformats.org/officeDocument/2006/math">
                      <m:r>
                        <a:rPr lang="ru-RU" sz="2000" i="1"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𝐴𝑆𝐵</m:t>
                      </m:r>
                      <m:r>
                        <a:rPr lang="ru-RU" sz="2000" i="1">
                          <a:latin typeface="Cambria Math" panose="02040503050406030204" pitchFamily="18" charset="0"/>
                        </a:rPr>
                        <m:t>+∠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𝐶𝑆𝐷</m:t>
                      </m:r>
                      <m:r>
                        <a:rPr lang="ru-RU" sz="2000" i="1">
                          <a:latin typeface="Cambria Math" panose="02040503050406030204" pitchFamily="18" charset="0"/>
                        </a:rPr>
                        <m:t>=∠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𝐵𝑆𝐶</m:t>
                      </m:r>
                      <m:r>
                        <a:rPr lang="ru-RU" sz="2000" i="1">
                          <a:latin typeface="Cambria Math" panose="02040503050406030204" pitchFamily="18" charset="0"/>
                        </a:rPr>
                        <m:t>+∠</m:t>
                      </m:r>
                      <m:r>
                        <a:rPr lang="ru-RU" sz="2000" i="1">
                          <a:latin typeface="Cambria Math" panose="02040503050406030204" pitchFamily="18" charset="0"/>
                        </a:rPr>
                        <m:t>𝐴𝑆𝐷</m:t>
                      </m:r>
                    </m:oMath>
                  </a14:m>
                  <a:r>
                    <a:rPr lang="en-US" sz="2000" dirty="0"/>
                    <a:t>.</a:t>
                  </a:r>
                  <a:endParaRPr lang="ru-RU" sz="2000" dirty="0"/>
                </a:p>
              </p:txBody>
            </p:sp>
          </mc:Choice>
          <mc:Fallback xmlns="">
            <p:sp>
              <p:nvSpPr>
                <p:cNvPr id="2" name="Text Box 1027">
                  <a:extLst>
                    <a:ext uri="{FF2B5EF4-FFF2-40B4-BE49-F238E27FC236}">
                      <a16:creationId xmlns:a16="http://schemas.microsoft.com/office/drawing/2014/main" id="{30FAC846-DAF0-E71F-0FB2-68349CAD2B4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07904" y="1210366"/>
                  <a:ext cx="5421808" cy="3284682"/>
                </a:xfrm>
                <a:prstGeom prst="rect">
                  <a:avLst/>
                </a:prstGeom>
                <a:blipFill>
                  <a:blip r:embed="rId2"/>
                  <a:stretch>
                    <a:fillRect l="-1124" r="-1124" b="-92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A7FE8311-597D-F506-DAB6-C2FF82C14F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3528" y="1408318"/>
              <a:ext cx="3493363" cy="29301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713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457200"/>
          </a:xfrm>
        </p:spPr>
        <p:txBody>
          <a:bodyPr/>
          <a:lstStyle/>
          <a:p>
            <a:r>
              <a:rPr lang="ru-RU" sz="3600" dirty="0">
                <a:solidFill>
                  <a:srgbClr val="FF3300"/>
                </a:solidFill>
              </a:rPr>
              <a:t>Многогранные углы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0" y="6096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</a:t>
            </a:r>
            <a:r>
              <a:rPr lang="ru-RU" sz="2000" dirty="0"/>
              <a:t>Напомним, что </a:t>
            </a:r>
            <a:r>
              <a:rPr lang="ru-RU" altLang="ru-RU" sz="2000" dirty="0"/>
              <a:t>многогранной поверхностью называется</a:t>
            </a:r>
            <a:r>
              <a:rPr lang="ru-RU" altLang="ru-RU" sz="2000" dirty="0">
                <a:cs typeface="Times New Roman" panose="02020603050405020304" pitchFamily="18" charset="0"/>
              </a:rPr>
              <a:t>. поверхность, образованная конечным набором плоских углов </a:t>
            </a:r>
            <a:r>
              <a:rPr lang="en-US" altLang="ru-RU" sz="2000" i="1" dirty="0">
                <a:cs typeface="Times New Roman" panose="02020603050405020304" pitchFamily="18" charset="0"/>
              </a:rPr>
              <a:t>A</a:t>
            </a:r>
            <a:r>
              <a:rPr lang="ru-RU" altLang="ru-RU" sz="20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000" i="1" dirty="0">
                <a:cs typeface="Times New Roman" panose="02020603050405020304" pitchFamily="18" charset="0"/>
              </a:rPr>
              <a:t>SA</a:t>
            </a:r>
            <a:r>
              <a:rPr lang="ru-RU" altLang="ru-RU" sz="20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000" dirty="0">
                <a:cs typeface="Times New Roman" panose="02020603050405020304" pitchFamily="18" charset="0"/>
              </a:rPr>
              <a:t>, </a:t>
            </a:r>
            <a:r>
              <a:rPr lang="en-US" altLang="ru-RU" sz="2000" i="1" dirty="0">
                <a:cs typeface="Times New Roman" panose="02020603050405020304" pitchFamily="18" charset="0"/>
              </a:rPr>
              <a:t>A</a:t>
            </a:r>
            <a:r>
              <a:rPr lang="ru-RU" altLang="ru-RU" sz="2000" baseline="-30000" dirty="0">
                <a:cs typeface="Times New Roman" panose="02020603050405020304" pitchFamily="18" charset="0"/>
              </a:rPr>
              <a:t>2</a:t>
            </a:r>
            <a:r>
              <a:rPr lang="en-US" altLang="ru-RU" sz="2000" i="1" dirty="0">
                <a:cs typeface="Times New Roman" panose="02020603050405020304" pitchFamily="18" charset="0"/>
              </a:rPr>
              <a:t>SA</a:t>
            </a:r>
            <a:r>
              <a:rPr lang="ru-RU" altLang="ru-RU" sz="2000" baseline="-30000" dirty="0">
                <a:cs typeface="Times New Roman" panose="02020603050405020304" pitchFamily="18" charset="0"/>
              </a:rPr>
              <a:t>3</a:t>
            </a:r>
            <a:r>
              <a:rPr lang="ru-RU" altLang="ru-RU" sz="2000" dirty="0">
                <a:cs typeface="Times New Roman" panose="02020603050405020304" pitchFamily="18" charset="0"/>
              </a:rPr>
              <a:t>, …, </a:t>
            </a:r>
            <a:r>
              <a:rPr lang="en-US" altLang="ru-RU" sz="2000" i="1" dirty="0">
                <a:cs typeface="Times New Roman" panose="02020603050405020304" pitchFamily="18" charset="0"/>
              </a:rPr>
              <a:t>A</a:t>
            </a:r>
            <a:r>
              <a:rPr lang="en-US" altLang="ru-RU" sz="2000" i="1" baseline="-30000" dirty="0">
                <a:cs typeface="Times New Roman" panose="02020603050405020304" pitchFamily="18" charset="0"/>
              </a:rPr>
              <a:t>n</a:t>
            </a:r>
            <a:r>
              <a:rPr lang="ru-RU" altLang="ru-RU" sz="2000" baseline="-30000" dirty="0">
                <a:cs typeface="Times New Roman" panose="02020603050405020304" pitchFamily="18" charset="0"/>
              </a:rPr>
              <a:t>-1</a:t>
            </a:r>
            <a:r>
              <a:rPr lang="en-US" altLang="ru-RU" sz="2000" i="1" dirty="0" err="1">
                <a:cs typeface="Times New Roman" panose="02020603050405020304" pitchFamily="18" charset="0"/>
              </a:rPr>
              <a:t>SA</a:t>
            </a:r>
            <a:r>
              <a:rPr lang="en-US" altLang="ru-RU" sz="2000" i="1" baseline="-30000" dirty="0" err="1">
                <a:cs typeface="Times New Roman" panose="02020603050405020304" pitchFamily="18" charset="0"/>
              </a:rPr>
              <a:t>n</a:t>
            </a:r>
            <a:r>
              <a:rPr lang="ru-RU" altLang="ru-RU" sz="2000" dirty="0">
                <a:cs typeface="Times New Roman" panose="02020603050405020304" pitchFamily="18" charset="0"/>
              </a:rPr>
              <a:t>, </a:t>
            </a:r>
            <a:r>
              <a:rPr lang="en-US" altLang="ru-RU" sz="2000" i="1" dirty="0" err="1">
                <a:cs typeface="Times New Roman" panose="02020603050405020304" pitchFamily="18" charset="0"/>
              </a:rPr>
              <a:t>A</a:t>
            </a:r>
            <a:r>
              <a:rPr lang="en-US" altLang="ru-RU" sz="2000" i="1" baseline="-30000" dirty="0" err="1">
                <a:cs typeface="Times New Roman" panose="02020603050405020304" pitchFamily="18" charset="0"/>
              </a:rPr>
              <a:t>n</a:t>
            </a:r>
            <a:r>
              <a:rPr lang="en-US" altLang="ru-RU" sz="2000" i="1" dirty="0" err="1">
                <a:cs typeface="Times New Roman" panose="02020603050405020304" pitchFamily="18" charset="0"/>
              </a:rPr>
              <a:t>SA</a:t>
            </a:r>
            <a:r>
              <a:rPr lang="ru-RU" altLang="ru-RU" sz="20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000" dirty="0">
                <a:cs typeface="Times New Roman" panose="02020603050405020304" pitchFamily="18" charset="0"/>
              </a:rPr>
              <a:t> с общей вершиной </a:t>
            </a:r>
            <a:r>
              <a:rPr lang="en-US" altLang="ru-RU" sz="2000" i="1" dirty="0">
                <a:cs typeface="Times New Roman" panose="02020603050405020304" pitchFamily="18" charset="0"/>
              </a:rPr>
              <a:t>S</a:t>
            </a:r>
            <a:r>
              <a:rPr lang="ru-RU" altLang="ru-RU" sz="2000" dirty="0">
                <a:cs typeface="Times New Roman" panose="02020603050405020304" pitchFamily="18" charset="0"/>
              </a:rPr>
              <a:t>, в которых соседние углы не имеют общий точек, кроме точек общего луча, а не</a:t>
            </a:r>
            <a:r>
              <a:rPr lang="ru-RU" altLang="ru-RU" sz="2000" dirty="0"/>
              <a:t> </a:t>
            </a:r>
            <a:r>
              <a:rPr lang="ru-RU" altLang="ru-RU" sz="2000" dirty="0">
                <a:cs typeface="Times New Roman" panose="02020603050405020304" pitchFamily="18" charset="0"/>
              </a:rPr>
              <a:t>соседние углы не имеют общих точек, кроме общей вершины.</a:t>
            </a:r>
            <a:endParaRPr lang="ru-RU" altLang="ru-RU" sz="2000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Text Box 13">
            <a:extLst>
              <a:ext uri="{FF2B5EF4-FFF2-40B4-BE49-F238E27FC236}">
                <a16:creationId xmlns:a16="http://schemas.microsoft.com/office/drawing/2014/main" id="{1D76E38A-13C6-9F45-CA69-9EF025ABF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3828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cs typeface="Times New Roman" panose="02020603050405020304" pitchFamily="18" charset="0"/>
              </a:rPr>
              <a:t>Многогранный угол обозначается буквами </a:t>
            </a:r>
            <a:r>
              <a:rPr lang="en-US" altLang="ru-RU" sz="2000" i="1" dirty="0">
                <a:cs typeface="Times New Roman" panose="02020603050405020304" pitchFamily="18" charset="0"/>
              </a:rPr>
              <a:t>SA</a:t>
            </a:r>
            <a:r>
              <a:rPr lang="ru-RU" altLang="ru-RU" sz="20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000" dirty="0">
                <a:cs typeface="Times New Roman" panose="02020603050405020304" pitchFamily="18" charset="0"/>
              </a:rPr>
              <a:t>…</a:t>
            </a:r>
            <a:r>
              <a:rPr lang="en-US" altLang="ru-RU" sz="2000" i="1" dirty="0">
                <a:cs typeface="Times New Roman" panose="02020603050405020304" pitchFamily="18" charset="0"/>
              </a:rPr>
              <a:t>A</a:t>
            </a:r>
            <a:r>
              <a:rPr lang="en-US" altLang="ru-RU" sz="2000" i="1" baseline="-30000" dirty="0">
                <a:cs typeface="Times New Roman" panose="02020603050405020304" pitchFamily="18" charset="0"/>
              </a:rPr>
              <a:t>n</a:t>
            </a:r>
            <a:r>
              <a:rPr lang="ru-RU" altLang="ru-RU" sz="2000" dirty="0">
                <a:cs typeface="Times New Roman" panose="02020603050405020304" pitchFamily="18" charset="0"/>
              </a:rPr>
              <a:t>, указывающими вершину и точки на его рёбрах</a:t>
            </a:r>
            <a:r>
              <a:rPr lang="ru-RU" altLang="ru-RU" sz="2000" dirty="0"/>
              <a:t>. </a:t>
            </a:r>
            <a:endParaRPr lang="ru-RU" altLang="ru-RU" sz="2000" dirty="0">
              <a:cs typeface="Times New Roman" panose="02020603050405020304" pitchFamily="18" charset="0"/>
            </a:endParaRP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1D5850F0-2AF6-8318-DBDC-B6D431A77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976" y="2081808"/>
            <a:ext cx="4788024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dirty="0"/>
              <a:t>	</a:t>
            </a:r>
            <a:r>
              <a:rPr lang="ru-RU" altLang="ru-RU" sz="2000" dirty="0">
                <a:cs typeface="Times New Roman" panose="02020603050405020304" pitchFamily="18" charset="0"/>
              </a:rPr>
              <a:t> Фигура, образованная указанной поверхностью и одной из двух частей пространства, ею ограниченных, называется многогранным углом. Общая вершина </a:t>
            </a:r>
            <a:r>
              <a:rPr lang="en-US" altLang="ru-RU" sz="2000" i="1" dirty="0">
                <a:cs typeface="Times New Roman" panose="02020603050405020304" pitchFamily="18" charset="0"/>
              </a:rPr>
              <a:t>S</a:t>
            </a:r>
            <a:r>
              <a:rPr lang="ru-RU" altLang="ru-RU" sz="2000" dirty="0">
                <a:cs typeface="Times New Roman" panose="02020603050405020304" pitchFamily="18" charset="0"/>
              </a:rPr>
              <a:t> называется вершиной многогранного угла. </a:t>
            </a:r>
            <a:endParaRPr lang="en-US" altLang="ru-RU" sz="2000" dirty="0"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Лучи </a:t>
            </a:r>
            <a:r>
              <a:rPr lang="en-US" altLang="ru-RU" sz="2000" i="1" dirty="0">
                <a:cs typeface="Times New Roman" panose="02020603050405020304" pitchFamily="18" charset="0"/>
              </a:rPr>
              <a:t>SA</a:t>
            </a:r>
            <a:r>
              <a:rPr lang="ru-RU" altLang="ru-RU" sz="20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000" dirty="0">
                <a:cs typeface="Times New Roman" panose="02020603050405020304" pitchFamily="18" charset="0"/>
              </a:rPr>
              <a:t>, …, </a:t>
            </a:r>
            <a:r>
              <a:rPr lang="en-US" altLang="ru-RU" sz="2000" i="1" dirty="0" err="1">
                <a:cs typeface="Times New Roman" panose="02020603050405020304" pitchFamily="18" charset="0"/>
              </a:rPr>
              <a:t>SA</a:t>
            </a:r>
            <a:r>
              <a:rPr lang="en-US" altLang="ru-RU" sz="2000" i="1" baseline="-30000" dirty="0" err="1">
                <a:cs typeface="Times New Roman" panose="02020603050405020304" pitchFamily="18" charset="0"/>
              </a:rPr>
              <a:t>n</a:t>
            </a:r>
            <a:r>
              <a:rPr lang="ru-RU" altLang="ru-RU" sz="2000" dirty="0">
                <a:cs typeface="Times New Roman" panose="02020603050405020304" pitchFamily="18" charset="0"/>
              </a:rPr>
              <a:t> называются рёбрами многогранного угла, а сами плоские углы </a:t>
            </a:r>
            <a:r>
              <a:rPr lang="en-US" altLang="ru-RU" sz="2000" i="1" dirty="0">
                <a:cs typeface="Times New Roman" panose="02020603050405020304" pitchFamily="18" charset="0"/>
              </a:rPr>
              <a:t>A</a:t>
            </a:r>
            <a:r>
              <a:rPr lang="ru-RU" altLang="ru-RU" sz="20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000" i="1" dirty="0">
                <a:cs typeface="Times New Roman" panose="02020603050405020304" pitchFamily="18" charset="0"/>
              </a:rPr>
              <a:t>SA</a:t>
            </a:r>
            <a:r>
              <a:rPr lang="ru-RU" altLang="ru-RU" sz="20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000" dirty="0">
                <a:cs typeface="Times New Roman" panose="02020603050405020304" pitchFamily="18" charset="0"/>
              </a:rPr>
              <a:t>, </a:t>
            </a:r>
            <a:r>
              <a:rPr lang="en-US" altLang="ru-RU" sz="2000" i="1" dirty="0">
                <a:cs typeface="Times New Roman" panose="02020603050405020304" pitchFamily="18" charset="0"/>
              </a:rPr>
              <a:t>A</a:t>
            </a:r>
            <a:r>
              <a:rPr lang="ru-RU" altLang="ru-RU" sz="2000" baseline="-30000" dirty="0">
                <a:cs typeface="Times New Roman" panose="02020603050405020304" pitchFamily="18" charset="0"/>
              </a:rPr>
              <a:t>2</a:t>
            </a:r>
            <a:r>
              <a:rPr lang="en-US" altLang="ru-RU" sz="2000" i="1" dirty="0">
                <a:cs typeface="Times New Roman" panose="02020603050405020304" pitchFamily="18" charset="0"/>
              </a:rPr>
              <a:t>SA</a:t>
            </a:r>
            <a:r>
              <a:rPr lang="ru-RU" altLang="ru-RU" sz="2000" baseline="-30000" dirty="0">
                <a:cs typeface="Times New Roman" panose="02020603050405020304" pitchFamily="18" charset="0"/>
              </a:rPr>
              <a:t>3</a:t>
            </a:r>
            <a:r>
              <a:rPr lang="ru-RU" altLang="ru-RU" sz="2000" dirty="0">
                <a:cs typeface="Times New Roman" panose="02020603050405020304" pitchFamily="18" charset="0"/>
              </a:rPr>
              <a:t>, …, </a:t>
            </a:r>
            <a:r>
              <a:rPr lang="en-US" altLang="ru-RU" sz="2000" i="1" dirty="0">
                <a:cs typeface="Times New Roman" panose="02020603050405020304" pitchFamily="18" charset="0"/>
              </a:rPr>
              <a:t>A</a:t>
            </a:r>
            <a:r>
              <a:rPr lang="en-US" altLang="ru-RU" sz="2000" i="1" baseline="-30000" dirty="0">
                <a:cs typeface="Times New Roman" panose="02020603050405020304" pitchFamily="18" charset="0"/>
              </a:rPr>
              <a:t>n</a:t>
            </a:r>
            <a:r>
              <a:rPr lang="ru-RU" altLang="ru-RU" sz="2000" baseline="-30000" dirty="0">
                <a:cs typeface="Times New Roman" panose="02020603050405020304" pitchFamily="18" charset="0"/>
              </a:rPr>
              <a:t>-1</a:t>
            </a:r>
            <a:r>
              <a:rPr lang="en-US" altLang="ru-RU" sz="2000" i="1" dirty="0" err="1">
                <a:cs typeface="Times New Roman" panose="02020603050405020304" pitchFamily="18" charset="0"/>
              </a:rPr>
              <a:t>SA</a:t>
            </a:r>
            <a:r>
              <a:rPr lang="en-US" altLang="ru-RU" sz="2000" i="1" baseline="-30000" dirty="0" err="1">
                <a:cs typeface="Times New Roman" panose="02020603050405020304" pitchFamily="18" charset="0"/>
              </a:rPr>
              <a:t>n</a:t>
            </a:r>
            <a:r>
              <a:rPr lang="ru-RU" altLang="ru-RU" sz="2000" dirty="0">
                <a:cs typeface="Times New Roman" panose="02020603050405020304" pitchFamily="18" charset="0"/>
              </a:rPr>
              <a:t>, </a:t>
            </a:r>
            <a:r>
              <a:rPr lang="en-US" altLang="ru-RU" sz="2000" i="1" dirty="0" err="1">
                <a:cs typeface="Times New Roman" panose="02020603050405020304" pitchFamily="18" charset="0"/>
              </a:rPr>
              <a:t>A</a:t>
            </a:r>
            <a:r>
              <a:rPr lang="en-US" altLang="ru-RU" sz="2000" i="1" baseline="-30000" dirty="0" err="1">
                <a:cs typeface="Times New Roman" panose="02020603050405020304" pitchFamily="18" charset="0"/>
              </a:rPr>
              <a:t>n</a:t>
            </a:r>
            <a:r>
              <a:rPr lang="en-US" altLang="ru-RU" sz="2000" i="1" dirty="0" err="1">
                <a:cs typeface="Times New Roman" panose="02020603050405020304" pitchFamily="18" charset="0"/>
              </a:rPr>
              <a:t>SA</a:t>
            </a:r>
            <a:r>
              <a:rPr lang="ru-RU" altLang="ru-RU" sz="20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000" dirty="0">
                <a:cs typeface="Times New Roman" panose="02020603050405020304" pitchFamily="18" charset="0"/>
              </a:rPr>
              <a:t> – гранями многогранного угла.</a:t>
            </a:r>
            <a:endParaRPr lang="ru-RU" altLang="ru-RU" sz="2000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65BBD17-4FC3-A6B7-163E-CED83C8A0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2096160"/>
            <a:ext cx="3715271" cy="3558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849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3">
            <a:extLst>
              <a:ext uri="{FF2B5EF4-FFF2-40B4-BE49-F238E27FC236}">
                <a16:creationId xmlns:a16="http://schemas.microsoft.com/office/drawing/2014/main" id="{0B60515E-D1E3-335D-5F93-F58B26782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242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</a:t>
            </a:r>
            <a:r>
              <a:rPr lang="ru-RU" altLang="ru-RU" dirty="0">
                <a:cs typeface="Times New Roman" panose="02020603050405020304" pitchFamily="18" charset="0"/>
              </a:rPr>
              <a:t> В зависимости от числа граней многогранные углы бывают трёхгранными, четырёхгранными, пятигранными и т. д.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9F10376-CCD1-2B70-90A3-69600BE0C5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039" y="1419245"/>
            <a:ext cx="2876129" cy="280013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27745AA-88F2-403E-241F-797A299427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8" y="1387347"/>
            <a:ext cx="2958192" cy="274076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EEEA475-D573-A03B-CF56-651CFEE4A3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4720" y="1373867"/>
            <a:ext cx="2876129" cy="2755144"/>
          </a:xfrm>
          <a:prstGeom prst="rect">
            <a:avLst/>
          </a:prstGeom>
        </p:spPr>
      </p:pic>
      <p:sp>
        <p:nvSpPr>
          <p:cNvPr id="4" name="Text Box 13">
            <a:extLst>
              <a:ext uri="{FF2B5EF4-FFF2-40B4-BE49-F238E27FC236}">
                <a16:creationId xmlns:a16="http://schemas.microsoft.com/office/drawing/2014/main" id="{52A2D515-54A6-C9FE-6486-87F2E8375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320" y="465313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</a:t>
            </a:r>
            <a:r>
              <a:rPr lang="ru-RU" altLang="ru-RU" dirty="0">
                <a:cs typeface="Times New Roman" panose="02020603050405020304" pitchFamily="18" charset="0"/>
              </a:rPr>
              <a:t> Многогранный угол называется правильным, если у него все плоские углы равны и все двугранные углы равны.</a:t>
            </a:r>
            <a:r>
              <a:rPr lang="ru-RU" altLang="ru-RU" dirty="0"/>
              <a:t>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625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>
            <a:extLst>
              <a:ext uri="{FF2B5EF4-FFF2-40B4-BE49-F238E27FC236}">
                <a16:creationId xmlns:a16="http://schemas.microsoft.com/office/drawing/2014/main" id="{AD10C16D-6C74-96AF-3876-B11978945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224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dirty="0"/>
              <a:t>	</a:t>
            </a:r>
            <a:r>
              <a:rPr lang="ru-RU" altLang="ru-RU" dirty="0">
                <a:cs typeface="Times New Roman" panose="02020603050405020304" pitchFamily="18" charset="0"/>
              </a:rPr>
              <a:t> Многогранный угол является пространственным аналогом многоугольника.</a:t>
            </a:r>
            <a:r>
              <a:rPr lang="ru-RU" altLang="ru-RU" dirty="0"/>
              <a:t> </a:t>
            </a:r>
          </a:p>
          <a:p>
            <a:pPr algn="just">
              <a:spcBef>
                <a:spcPts val="0"/>
              </a:spcBef>
            </a:pPr>
            <a:r>
              <a:rPr lang="ru-RU" altLang="ru-RU" dirty="0"/>
              <a:t>	Ребро является аналогом вершины, плоский угол – аналогом стороны, двугранный угол – аналогом угла многоугольника.</a:t>
            </a:r>
            <a:r>
              <a:rPr lang="ru-RU" altLang="ru-RU" dirty="0"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732F4FA-CC79-FE0F-C482-4A32B62B4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700808"/>
            <a:ext cx="4896544" cy="447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750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>
            <a:extLst>
              <a:ext uri="{FF2B5EF4-FFF2-40B4-BE49-F238E27FC236}">
                <a16:creationId xmlns:a16="http://schemas.microsoft.com/office/drawing/2014/main" id="{9EE3A2CA-EC11-D343-7A54-0E6698D94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dirty="0"/>
              <a:t>	</a:t>
            </a:r>
            <a:r>
              <a:rPr lang="ru-RU" altLang="ru-RU" dirty="0">
                <a:cs typeface="Times New Roman" panose="02020603050405020304" pitchFamily="18" charset="0"/>
              </a:rPr>
              <a:t> Аналогом серединного перпендикуляра к стороне многоугольника является плоскость, проходящая через биссектрису плоского угла многогранного угла, перпендикулярная плоскости этого плоского угла.</a:t>
            </a:r>
          </a:p>
          <a:p>
            <a:pPr algn="just">
              <a:spcBef>
                <a:spcPts val="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Эта плоскость является геометрическим местом точек, равноудалённых от двух прямых, содержащих стороны данного плоского угла.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A98E501-6898-1018-51E3-58B4729F1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4754" y="2713112"/>
            <a:ext cx="4234491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530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3">
            <a:extLst>
              <a:ext uri="{FF2B5EF4-FFF2-40B4-BE49-F238E27FC236}">
                <a16:creationId xmlns:a16="http://schemas.microsoft.com/office/drawing/2014/main" id="{DD8A3DE0-3B65-C7C6-3479-53E592EBD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dirty="0"/>
              <a:t>	</a:t>
            </a:r>
            <a:r>
              <a:rPr lang="ru-RU" altLang="ru-RU" dirty="0">
                <a:cs typeface="Times New Roman" panose="02020603050405020304" pitchFamily="18" charset="0"/>
              </a:rPr>
              <a:t> Аналогом биссектрисы угла многоугольника является </a:t>
            </a:r>
            <a:r>
              <a:rPr lang="ru-RU" altLang="ru-RU" dirty="0" err="1">
                <a:cs typeface="Times New Roman" panose="02020603050405020304" pitchFamily="18" charset="0"/>
              </a:rPr>
              <a:t>биссектральная</a:t>
            </a:r>
            <a:r>
              <a:rPr lang="ru-RU" altLang="ru-RU" dirty="0">
                <a:cs typeface="Times New Roman" panose="02020603050405020304" pitchFamily="18" charset="0"/>
              </a:rPr>
              <a:t> плоскость двугранного угла многогранного угла.</a:t>
            </a:r>
          </a:p>
          <a:p>
            <a:pPr algn="just">
              <a:spcBef>
                <a:spcPts val="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 Эта плоскость является геометрическим местом точек, равноудалённых от двух плоскостей, содержащих грани данного двугранного угла.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EBEFD8B-722C-90BD-70C6-1F301D0ED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5443" y="2130748"/>
            <a:ext cx="6373114" cy="45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503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457200"/>
          </a:xfrm>
        </p:spPr>
        <p:txBody>
          <a:bodyPr/>
          <a:lstStyle/>
          <a:p>
            <a:r>
              <a:rPr lang="ru-RU" sz="3600" dirty="0">
                <a:solidFill>
                  <a:srgbClr val="FF3300"/>
                </a:solidFill>
              </a:rPr>
              <a:t>Конические поверхности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0" y="609600"/>
            <a:ext cx="9144000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</a:t>
            </a:r>
            <a:r>
              <a:rPr lang="ru-RU" sz="2200" dirty="0"/>
              <a:t>Рассмотрим конус с вершиной </a:t>
            </a:r>
            <a:r>
              <a:rPr lang="en-US" sz="2200" i="1" dirty="0"/>
              <a:t>S</a:t>
            </a:r>
            <a:r>
              <a:rPr lang="ru-RU" sz="2200" dirty="0"/>
              <a:t>. Фигуру, образованную всеми лучами с вершиной </a:t>
            </a:r>
            <a:r>
              <a:rPr lang="en-US" sz="2200" i="1" dirty="0"/>
              <a:t>S</a:t>
            </a:r>
            <a:r>
              <a:rPr lang="ru-RU" sz="2200" dirty="0"/>
              <a:t>, проходящими через точки окружности основания конуса, будем называть конической поверхностью. Точку </a:t>
            </a:r>
            <a:r>
              <a:rPr lang="en-US" sz="2200" i="1" dirty="0"/>
              <a:t>S </a:t>
            </a:r>
            <a:r>
              <a:rPr lang="ru-RU" sz="2200" dirty="0"/>
              <a:t>будем называть вершиной конической поверхности, а сами лучи – образующими конической поверхности.</a:t>
            </a:r>
            <a:r>
              <a:rPr lang="en-US" sz="2200" dirty="0"/>
              <a:t> </a:t>
            </a:r>
            <a:r>
              <a:rPr lang="ru-RU" sz="2200" dirty="0"/>
              <a:t>Прямую, проходящую через вершину и центр основания конуса, будем называть осью конической поверхности.</a:t>
            </a:r>
            <a:endParaRPr lang="ru-RU" altLang="ru-RU" sz="2200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C1F1812-BCC6-2530-60EA-1DF4BA2B9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2704943"/>
            <a:ext cx="4498112" cy="400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004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>
            <a:extLst>
              <a:ext uri="{FF2B5EF4-FFF2-40B4-BE49-F238E27FC236}">
                <a16:creationId xmlns:a16="http://schemas.microsoft.com/office/drawing/2014/main" id="{125B8F80-DC60-6374-9462-090179D6D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007284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</a:t>
            </a:r>
            <a:r>
              <a:rPr lang="ru-RU" sz="2200" dirty="0"/>
              <a:t>Многогранный угол называется вписанным в коническую поверхность, если его вершиной является вершина конической поверхности, а рёбрами – образующие конической поверхности. Сама коническая поверхность называется описанной около многогранного угла.</a:t>
            </a:r>
            <a:endParaRPr lang="ru-RU" altLang="ru-RU" sz="2200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ECE9123-26FF-0282-7F00-435D7AA96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5601" y="1772816"/>
            <a:ext cx="5172797" cy="468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631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3">
            <a:extLst>
              <a:ext uri="{FF2B5EF4-FFF2-40B4-BE49-F238E27FC236}">
                <a16:creationId xmlns:a16="http://schemas.microsoft.com/office/drawing/2014/main" id="{5C070562-EB13-D33A-5AD1-443DD8DBC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64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Многогранный угол называется описанным около конической поверхности, если его вершиной является вершина конической поверхности, а грани имеют с конической поверхностью только общую образующую (касаются конической поверхности).</a:t>
            </a:r>
            <a:endParaRPr lang="ru-RU" altLang="ru-RU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11C9C2D-EF6D-D7AB-A5FA-038B72C32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2759" y="2095232"/>
            <a:ext cx="4617473" cy="4373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143566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1377</Words>
  <Application>Microsoft Office PowerPoint</Application>
  <PresentationFormat>Экран (4:3)</PresentationFormat>
  <Paragraphs>60</Paragraphs>
  <Slides>15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Cambria Math</vt:lpstr>
      <vt:lpstr>Times New Roman</vt:lpstr>
      <vt:lpstr>Оформление по умолчанию</vt:lpstr>
      <vt:lpstr>Вписанные и описанные многогранные углы</vt:lpstr>
      <vt:lpstr>Многогранные углы</vt:lpstr>
      <vt:lpstr>Презентация PowerPoint</vt:lpstr>
      <vt:lpstr>Презентация PowerPoint</vt:lpstr>
      <vt:lpstr>Презентация PowerPoint</vt:lpstr>
      <vt:lpstr>Презентация PowerPoint</vt:lpstr>
      <vt:lpstr>Конические поверхности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Сфера, вписанная в куб</dc:title>
  <dc:creator>*</dc:creator>
  <cp:lastModifiedBy>Смирнов Владимир Алексеевич</cp:lastModifiedBy>
  <cp:revision>41</cp:revision>
  <dcterms:created xsi:type="dcterms:W3CDTF">2006-06-14T12:10:42Z</dcterms:created>
  <dcterms:modified xsi:type="dcterms:W3CDTF">2024-07-16T02:25:57Z</dcterms:modified>
</cp:coreProperties>
</file>