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594" r:id="rId3"/>
    <p:sldId id="595" r:id="rId4"/>
    <p:sldId id="771" r:id="rId5"/>
    <p:sldId id="345" r:id="rId6"/>
    <p:sldId id="770" r:id="rId7"/>
    <p:sldId id="290" r:id="rId8"/>
    <p:sldId id="300" r:id="rId9"/>
    <p:sldId id="597" r:id="rId10"/>
    <p:sldId id="297" r:id="rId11"/>
    <p:sldId id="310" r:id="rId12"/>
    <p:sldId id="309" r:id="rId13"/>
    <p:sldId id="301" r:id="rId14"/>
    <p:sldId id="599" r:id="rId15"/>
    <p:sldId id="601" r:id="rId16"/>
    <p:sldId id="293" r:id="rId17"/>
    <p:sldId id="294" r:id="rId18"/>
    <p:sldId id="295" r:id="rId19"/>
    <p:sldId id="284" r:id="rId20"/>
    <p:sldId id="60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6" autoAdjust="0"/>
    <p:restoredTop sz="90058" autoAdjust="0"/>
  </p:normalViewPr>
  <p:slideViewPr>
    <p:cSldViewPr>
      <p:cViewPr varScale="1">
        <p:scale>
          <a:sx n="94" d="100"/>
          <a:sy n="94" d="100"/>
        </p:scale>
        <p:origin x="4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1C1862DF-1DE9-4516-B151-7870DDE129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0DC1A472-D39F-49C4-9EC5-6038E294CB2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AFD07A48-631C-45B3-9AEB-8D97EA6919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03A5B1C3-F39C-4931-9CB0-34B1A89052B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73734" name="Rectangle 6">
            <a:extLst>
              <a:ext uri="{FF2B5EF4-FFF2-40B4-BE49-F238E27FC236}">
                <a16:creationId xmlns:a16="http://schemas.microsoft.com/office/drawing/2014/main" id="{7FC040B3-4583-4F06-870F-020F922AA64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73735" name="Rectangle 7">
            <a:extLst>
              <a:ext uri="{FF2B5EF4-FFF2-40B4-BE49-F238E27FC236}">
                <a16:creationId xmlns:a16="http://schemas.microsoft.com/office/drawing/2014/main" id="{A37123D6-E252-4900-B852-5E66349194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D71D21-CFA3-42A0-8385-CB76CA4894C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7D27A9F-1EB2-4BEC-B361-B986E7AC04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B40DDE-4894-4C4A-B9B5-F683402F6E0D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FFED0584-9D13-4718-8444-D1D044ECF2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71255C4F-9F22-4CEE-9D00-F30C3679E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ED0C2-B9A5-4D24-894A-311A6B1ED363}" type="slidenum">
              <a:rPr lang="ru-RU"/>
              <a:pPr/>
              <a:t>20</a:t>
            </a:fld>
            <a:endParaRPr lang="ru-RU"/>
          </a:p>
        </p:txBody>
      </p:sp>
      <p:sp>
        <p:nvSpPr>
          <p:cNvPr id="849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81872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ED0C2-B9A5-4D24-894A-311A6B1ED363}" type="slidenum">
              <a:rPr lang="ru-RU"/>
              <a:pPr/>
              <a:t>2</a:t>
            </a:fld>
            <a:endParaRPr lang="ru-RU"/>
          </a:p>
        </p:txBody>
      </p:sp>
      <p:sp>
        <p:nvSpPr>
          <p:cNvPr id="849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68953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ED0C2-B9A5-4D24-894A-311A6B1ED363}" type="slidenum">
              <a:rPr lang="ru-RU"/>
              <a:pPr/>
              <a:t>3</a:t>
            </a:fld>
            <a:endParaRPr lang="ru-RU"/>
          </a:p>
        </p:txBody>
      </p:sp>
      <p:sp>
        <p:nvSpPr>
          <p:cNvPr id="849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07051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ED0C2-B9A5-4D24-894A-311A6B1ED363}" type="slidenum">
              <a:rPr lang="ru-RU"/>
              <a:pPr/>
              <a:t>4</a:t>
            </a:fld>
            <a:endParaRPr lang="ru-RU"/>
          </a:p>
        </p:txBody>
      </p:sp>
      <p:sp>
        <p:nvSpPr>
          <p:cNvPr id="849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31244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CBCAFB-F3A5-4F60-9CEF-5164A8A1F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70F9F-D783-4ED8-B22D-F2DBA70355D5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6C2D712-B978-4C4F-9223-C62229D79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5D2D47-5217-4ABC-A75C-5C8FEC1CC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01739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ED0C2-B9A5-4D24-894A-311A6B1ED363}" type="slidenum">
              <a:rPr lang="ru-RU"/>
              <a:pPr/>
              <a:t>6</a:t>
            </a:fld>
            <a:endParaRPr lang="ru-RU"/>
          </a:p>
        </p:txBody>
      </p:sp>
      <p:sp>
        <p:nvSpPr>
          <p:cNvPr id="849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74337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ED0C2-B9A5-4D24-894A-311A6B1ED363}" type="slidenum">
              <a:rPr lang="ru-RU"/>
              <a:pPr/>
              <a:t>9</a:t>
            </a:fld>
            <a:endParaRPr lang="ru-RU"/>
          </a:p>
        </p:txBody>
      </p:sp>
      <p:sp>
        <p:nvSpPr>
          <p:cNvPr id="849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09214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ED0C2-B9A5-4D24-894A-311A6B1ED363}" type="slidenum">
              <a:rPr lang="ru-RU"/>
              <a:pPr/>
              <a:t>14</a:t>
            </a:fld>
            <a:endParaRPr lang="ru-RU"/>
          </a:p>
        </p:txBody>
      </p:sp>
      <p:sp>
        <p:nvSpPr>
          <p:cNvPr id="849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44275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ED0C2-B9A5-4D24-894A-311A6B1ED363}" type="slidenum">
              <a:rPr lang="ru-RU"/>
              <a:pPr/>
              <a:t>15</a:t>
            </a:fld>
            <a:endParaRPr lang="ru-RU"/>
          </a:p>
        </p:txBody>
      </p:sp>
      <p:sp>
        <p:nvSpPr>
          <p:cNvPr id="849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21814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7FE95-DE08-4B71-8F8D-4BED739DB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0E4760-672E-4AF4-B37D-E61B7FEC5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B55E0-6933-4C2D-A884-10B9500FF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387A7B-6B76-4C18-81D9-5BCDA154E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F831B-6E56-4FB1-AE5D-7BD8EDDBA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C6DAA-2E73-4AB9-BBC1-D8C273B45C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809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B3FA5-DA86-435C-858D-40942273B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DE4D1C-B10A-4DCB-9ADF-C9F96F51C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133B2C-2B74-4652-9324-BCD399ED7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264D9D-1ABD-473F-9104-DC1085633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1177D2-2F3D-4081-AD7B-635950FC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3B13F-A106-4E9A-BDE7-B2CD4D7F9D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140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C381AEE-0D5F-4C76-8245-F4A5AEDD5E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E3B212-DAF3-4663-BD36-2E08FD512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D3989F-0A1A-4D4B-914C-277F4FF85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90A58C-4EF6-4FED-8BEA-E722F0C9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3A260A-6501-425C-B82D-A42BCD009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1A077-A171-4ED4-AC72-C173D895A1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748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22F6D-FFAE-4FDC-931A-525EDB523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1CC769-D1F9-4F75-8192-72A30994C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D079D8-AA50-4D0A-BB15-7864F0DBA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DE830F-EAC8-45E8-B1A4-1AF04EE67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C32670-4182-4661-9864-E50073EE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39463-CC44-43AC-9C88-743B70F7A9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412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8A39D-BCFA-4E23-A320-2BE90DED0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BE9177-78A9-4B69-BA2D-13CE585D6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2B1D17-D15B-425C-A28C-AD0C568C9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E443F7-8D3F-45EB-BAC4-0CF24B5B7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760E94-1285-44FC-88B9-3C33F4E88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0429E-4C49-431D-AC08-4BBAECBD1A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111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A9108-7434-411D-A0A7-6D4CCAAB1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5D7CC3-6B22-4ABA-AD9E-1D0D9565C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33E146-2A1D-4923-BD42-B1BD563C5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958E4D-5E20-4D95-B5CA-B4F3FB182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143DFD-A846-4482-AF3B-FE78349E2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BDCD03-CB51-4B22-B556-6F567543E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0300E-2638-43A5-AECC-5472D276D1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897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CB812-C07F-49EF-BD34-0BBEBB06C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5C5DFE-BC58-43A9-B95D-D3F4B9EEE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755921-3611-4662-8B89-E520F4D0C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CC3F56-8006-48CC-9D96-D5C2C09C5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D1601B0-0A5D-4CA9-8E5B-281E0EE51D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E125F77-342A-49CC-8FE5-6B145C29C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47229E-3115-44D0-8C5F-D0D2AEDD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7BF819F-B1CD-468C-BAB0-FFBEEE152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B4202-266E-4D5C-B2F4-750FD0CE34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099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8E3F8-E43D-4289-8E5B-D5D475FF4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C03D46-63A0-47B6-81F4-4320C3C4C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84A62F-B204-4589-8727-C3A099AAE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830383-2022-47B1-81E8-07751F77A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F1842-6EFD-423C-A493-C0422FC327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749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5F0D3D-9244-4748-B1E9-D25717A94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0BEA77-0F6C-42E7-9275-BAA1EFD13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460596-EFD0-4BDD-B356-15CA02D23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8CA45-24B4-4A12-82A4-CFFCA2AD98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5962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14AAA-3226-4E68-82F5-47F3056F2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C8153C-0648-4597-8118-E2BE290C3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1DA58D-DB6A-45AA-BC73-C75A1075B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C550DF-A875-4AED-A50B-55765B821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6EA2A1-A15D-4E20-A2FC-CD0954631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BDA71B-781A-4FC4-A8A7-F40C865A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AE434-5303-4164-85A9-9E9186776E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930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C3E34-B116-421E-BBB3-43F1F6D1D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1A0622F-BEF0-4B3F-B673-7B76C8DF2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8E276B-C97F-432F-9C57-6387E8589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AB00A6-D9E5-4E77-A12A-16B9E17BE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30517A-088A-4A88-BE71-D982052A2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76D19E-087A-4BB0-9964-90C3B65B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1722A-5D63-4344-9410-9547BCF419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076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B853541-EE88-4FD0-94D7-C088645DE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248C612-C73B-48DB-98EB-78266F4135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3D5612A-3562-49EB-9C68-B3FF933C8E4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081CCB6-9839-4490-ACE8-18B9364DEC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E7625A9-F9D0-4FB1-8A81-EABDC377E31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648FD4-86C6-4155-944E-7AA611CE4DB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wmf"/><Relationship Id="rId7" Type="http://schemas.openxmlformats.org/officeDocument/2006/relationships/image" Target="../media/image28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1.wmf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1DDCD9F-168C-472B-9387-EA4F9CA46AF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1844824"/>
            <a:ext cx="8915400" cy="1584176"/>
          </a:xfrm>
        </p:spPr>
        <p:txBody>
          <a:bodyPr/>
          <a:lstStyle/>
          <a:p>
            <a:r>
              <a:rPr lang="ru-RU" altLang="ru-RU" dirty="0">
                <a:solidFill>
                  <a:srgbClr val="FF3300"/>
                </a:solidFill>
              </a:rPr>
              <a:t>Многогранники, вписанные в сферу</a:t>
            </a:r>
            <a:br>
              <a:rPr lang="ru-RU" altLang="ru-RU" dirty="0">
                <a:solidFill>
                  <a:srgbClr val="FF3300"/>
                </a:solidFill>
              </a:rPr>
            </a:br>
            <a:r>
              <a:rPr lang="ru-RU" altLang="ru-RU" dirty="0">
                <a:solidFill>
                  <a:srgbClr val="FF3300"/>
                </a:solidFill>
              </a:rPr>
              <a:t>(призма)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>
            <a:extLst>
              <a:ext uri="{FF2B5EF4-FFF2-40B4-BE49-F238E27FC236}">
                <a16:creationId xmlns:a16="http://schemas.microsoft.com/office/drawing/2014/main" id="{BAF7D340-14F5-4177-A600-1B5DFA82A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06753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Два ребра прямоугольного параллелепипеда, выходящие из одной вершины, равны 1 и 2. Радиус описанной сферы равен </a:t>
            </a:r>
            <a:r>
              <a:rPr lang="en-US" altLang="ru-RU" dirty="0"/>
              <a:t>1,5</a:t>
            </a:r>
            <a:r>
              <a:rPr lang="ru-RU" altLang="ru-RU" dirty="0"/>
              <a:t>. Найдите третье ребро, выходящее из той же вершины параллелепипеда.</a:t>
            </a:r>
          </a:p>
        </p:txBody>
      </p:sp>
      <p:sp>
        <p:nvSpPr>
          <p:cNvPr id="57350" name="Text Box 6">
            <a:extLst>
              <a:ext uri="{FF2B5EF4-FFF2-40B4-BE49-F238E27FC236}">
                <a16:creationId xmlns:a16="http://schemas.microsoft.com/office/drawing/2014/main" id="{18C57EF3-949A-4A97-8410-9E7FA7B3C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7912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en-US" altLang="ru-RU">
                <a:solidFill>
                  <a:srgbClr val="FF3300"/>
                </a:solidFill>
              </a:rPr>
              <a:t>2.</a:t>
            </a:r>
            <a:endParaRPr lang="ru-RU" altLang="ru-RU">
              <a:solidFill>
                <a:srgbClr val="FF3300"/>
              </a:solidFill>
            </a:endParaRPr>
          </a:p>
        </p:txBody>
      </p:sp>
      <p:pic>
        <p:nvPicPr>
          <p:cNvPr id="57352" name="Picture 8">
            <a:extLst>
              <a:ext uri="{FF2B5EF4-FFF2-40B4-BE49-F238E27FC236}">
                <a16:creationId xmlns:a16="http://schemas.microsoft.com/office/drawing/2014/main" id="{ED863943-9021-417D-8007-0DE6D5105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367665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19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>
            <a:extLst>
              <a:ext uri="{FF2B5EF4-FFF2-40B4-BE49-F238E27FC236}">
                <a16:creationId xmlns:a16="http://schemas.microsoft.com/office/drawing/2014/main" id="{989DF0C5-67F7-4452-BCBF-024EB7BEF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85800"/>
            <a:ext cx="876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Можно ли описать сферу около наклонного параллелепипеда, все грани которого ромбы?</a:t>
            </a:r>
          </a:p>
        </p:txBody>
      </p:sp>
      <p:sp>
        <p:nvSpPr>
          <p:cNvPr id="71684" name="Text Box 4">
            <a:extLst>
              <a:ext uri="{FF2B5EF4-FFF2-40B4-BE49-F238E27FC236}">
                <a16:creationId xmlns:a16="http://schemas.microsoft.com/office/drawing/2014/main" id="{6B248670-9FEF-416B-A0A2-8A8A0D885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0292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Нет.</a:t>
            </a:r>
          </a:p>
        </p:txBody>
      </p:sp>
      <p:pic>
        <p:nvPicPr>
          <p:cNvPr id="71686" name="Picture 6">
            <a:extLst>
              <a:ext uri="{FF2B5EF4-FFF2-40B4-BE49-F238E27FC236}">
                <a16:creationId xmlns:a16="http://schemas.microsoft.com/office/drawing/2014/main" id="{E378E199-B80C-4368-803B-7B9E7463D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333375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13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1027">
            <a:extLst>
              <a:ext uri="{FF2B5EF4-FFF2-40B4-BE49-F238E27FC236}">
                <a16:creationId xmlns:a16="http://schemas.microsoft.com/office/drawing/2014/main" id="{3C3ACE04-FBF8-4380-8D95-4A02424C5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858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Можно ли описать сферу около наклонной призмы?</a:t>
            </a:r>
          </a:p>
        </p:txBody>
      </p:sp>
      <p:pic>
        <p:nvPicPr>
          <p:cNvPr id="70660" name="Picture 1028">
            <a:extLst>
              <a:ext uri="{FF2B5EF4-FFF2-40B4-BE49-F238E27FC236}">
                <a16:creationId xmlns:a16="http://schemas.microsoft.com/office/drawing/2014/main" id="{1CFE503F-A866-45E4-8039-E7DE65EB5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3911600" cy="30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1" name="Text Box 1029">
            <a:extLst>
              <a:ext uri="{FF2B5EF4-FFF2-40B4-BE49-F238E27FC236}">
                <a16:creationId xmlns:a16="http://schemas.microsoft.com/office/drawing/2014/main" id="{B78EF37C-828D-4B32-B67B-2EC246804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0292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Нет.</a:t>
            </a:r>
          </a:p>
        </p:txBody>
      </p:sp>
    </p:spTree>
    <p:extLst>
      <p:ext uri="{BB962C8B-B14F-4D97-AF65-F5344CB8AC3E}">
        <p14:creationId xmlns:p14="http://schemas.microsoft.com/office/powerpoint/2010/main" val="26954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>
            <a:extLst>
              <a:ext uri="{FF2B5EF4-FFF2-40B4-BE49-F238E27FC236}">
                <a16:creationId xmlns:a16="http://schemas.microsoft.com/office/drawing/2014/main" id="{1585B3C5-CE08-487F-A70A-42622D18E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/>
              <a:t>	Может ли центр сферы, описанной около призмы, находится вне призмы?</a:t>
            </a:r>
          </a:p>
        </p:txBody>
      </p:sp>
      <p:sp>
        <p:nvSpPr>
          <p:cNvPr id="62469" name="Text Box 5">
            <a:extLst>
              <a:ext uri="{FF2B5EF4-FFF2-40B4-BE49-F238E27FC236}">
                <a16:creationId xmlns:a16="http://schemas.microsoft.com/office/drawing/2014/main" id="{8952A320-FDAD-43E7-B534-1776FD5FB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486400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Да, если в основании призмы – тупоугольный треугольник.</a:t>
            </a:r>
          </a:p>
        </p:txBody>
      </p:sp>
      <p:pic>
        <p:nvPicPr>
          <p:cNvPr id="62470" name="Picture 6">
            <a:extLst>
              <a:ext uri="{FF2B5EF4-FFF2-40B4-BE49-F238E27FC236}">
                <a16:creationId xmlns:a16="http://schemas.microsoft.com/office/drawing/2014/main" id="{15759AB1-A33E-4A2C-8B52-04B3AB7D5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3579813" cy="382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10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16632"/>
            <a:ext cx="910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	Найдите радиус сферы, описанной около правильной треугольной призмы, рёбра которой равны 1.</a:t>
            </a:r>
            <a:endParaRPr lang="ru-RU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1052736"/>
            <a:ext cx="3528392" cy="347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E30048-5729-42A3-81EA-D7D80802C1F6}"/>
                  </a:ext>
                </a:extLst>
              </p:cNvPr>
              <p:cNvSpPr txBox="1"/>
              <p:nvPr/>
            </p:nvSpPr>
            <p:spPr>
              <a:xfrm>
                <a:off x="0" y="4730176"/>
                <a:ext cx="9108504" cy="683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dirty="0">
                    <a:cs typeface="Times New Roman" pitchFamily="18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Ответ.</a:t>
                </a:r>
                <a:r>
                  <a:rPr lang="ru-RU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  <a:cs typeface="Times New Roman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dirty="0">
                    <a:cs typeface="Times New Roman" pitchFamily="18" charset="0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E30048-5729-42A3-81EA-D7D80802C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30176"/>
                <a:ext cx="9108504" cy="683136"/>
              </a:xfrm>
              <a:prstGeom prst="rect">
                <a:avLst/>
              </a:prstGeom>
              <a:blipFill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47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" y="16835"/>
            <a:ext cx="9108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	Найдите радиус сферы, описанной около прямой треугольной призмы, в основании которой прямоугольный треугольник со сторонами 3, 4, 5, а боковые рёбра равны 5.</a:t>
            </a:r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F9D27DA-737D-49CD-A650-CE9EFE774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1217164"/>
            <a:ext cx="3329583" cy="372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AF2232-E46F-4008-B282-C43D930C1560}"/>
                  </a:ext>
                </a:extLst>
              </p:cNvPr>
              <p:cNvSpPr txBox="1"/>
              <p:nvPr/>
            </p:nvSpPr>
            <p:spPr>
              <a:xfrm>
                <a:off x="1" y="4941168"/>
                <a:ext cx="9108504" cy="680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dirty="0">
                    <a:cs typeface="Times New Roman" pitchFamily="18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Ответ.</a:t>
                </a:r>
                <a:r>
                  <a:rPr lang="ru-RU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>
                    <a:cs typeface="Times New Roman" pitchFamily="18" charset="0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AF2232-E46F-4008-B282-C43D930C1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4941168"/>
                <a:ext cx="9108504" cy="680827"/>
              </a:xfrm>
              <a:prstGeom prst="rect">
                <a:avLst/>
              </a:prstGeom>
              <a:blipFill>
                <a:blip r:embed="rId4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091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>
            <a:extLst>
              <a:ext uri="{FF2B5EF4-FFF2-40B4-BE49-F238E27FC236}">
                <a16:creationId xmlns:a16="http://schemas.microsoft.com/office/drawing/2014/main" id="{205C23D7-8FE1-46E1-B339-FD447C84E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206217"/>
            <a:ext cx="88120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Около правильной треугольной призмы, сторона основания которой равна 1, описана сфера радиуса 2. Найдите высоту призмы.</a:t>
            </a:r>
          </a:p>
        </p:txBody>
      </p:sp>
      <p:pic>
        <p:nvPicPr>
          <p:cNvPr id="53256" name="Picture 8">
            <a:extLst>
              <a:ext uri="{FF2B5EF4-FFF2-40B4-BE49-F238E27FC236}">
                <a16:creationId xmlns:a16="http://schemas.microsoft.com/office/drawing/2014/main" id="{84B8B551-CA46-4E56-9187-77CAA5346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394335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3265" name="Group 17">
            <a:extLst>
              <a:ext uri="{FF2B5EF4-FFF2-40B4-BE49-F238E27FC236}">
                <a16:creationId xmlns:a16="http://schemas.microsoft.com/office/drawing/2014/main" id="{5B8680CF-B252-4FF1-924F-383E7AD05EAA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1981200"/>
            <a:ext cx="4648200" cy="2933700"/>
            <a:chOff x="2736" y="1248"/>
            <a:chExt cx="2928" cy="1848"/>
          </a:xfrm>
        </p:grpSpPr>
        <p:sp>
          <p:nvSpPr>
            <p:cNvPr id="53258" name="Text Box 10">
              <a:extLst>
                <a:ext uri="{FF2B5EF4-FFF2-40B4-BE49-F238E27FC236}">
                  <a16:creationId xmlns:a16="http://schemas.microsoft.com/office/drawing/2014/main" id="{4F74ED0B-6615-4E40-956F-29014B0155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688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</a:p>
          </p:txBody>
        </p:sp>
        <p:graphicFrame>
          <p:nvGraphicFramePr>
            <p:cNvPr id="53259" name="Object 11">
              <a:extLst>
                <a:ext uri="{FF2B5EF4-FFF2-40B4-BE49-F238E27FC236}">
                  <a16:creationId xmlns:a16="http://schemas.microsoft.com/office/drawing/2014/main" id="{518D5EAE-46D6-43D3-885F-319934739B2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92" y="2592"/>
            <a:ext cx="816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295280" imgH="799920" progId="Equation.DSMT4">
                    <p:embed/>
                  </p:oleObj>
                </mc:Choice>
                <mc:Fallback>
                  <p:oleObj name="Equation" r:id="rId3" imgW="1295280" imgH="799920" progId="Equation.DSMT4">
                    <p:embed/>
                    <p:pic>
                      <p:nvPicPr>
                        <p:cNvPr id="53259" name="Object 11">
                          <a:extLst>
                            <a:ext uri="{FF2B5EF4-FFF2-40B4-BE49-F238E27FC236}">
                              <a16:creationId xmlns:a16="http://schemas.microsoft.com/office/drawing/2014/main" id="{518D5EAE-46D6-43D3-885F-319934739B2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2" y="2592"/>
                          <a:ext cx="816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260" name="Text Box 12">
              <a:extLst>
                <a:ext uri="{FF2B5EF4-FFF2-40B4-BE49-F238E27FC236}">
                  <a16:creationId xmlns:a16="http://schemas.microsoft.com/office/drawing/2014/main" id="{A4A99EE0-3220-4268-AEAC-7F0C6939E1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1344"/>
              <a:ext cx="2928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Решение.</a:t>
              </a:r>
              <a:r>
                <a:rPr lang="ru-RU" altLang="ru-RU">
                  <a:solidFill>
                    <a:schemeClr val="accent1"/>
                  </a:solidFill>
                </a:rPr>
                <a:t> </a:t>
              </a:r>
              <a:r>
                <a:rPr lang="ru-RU" altLang="ru-RU"/>
                <a:t>Имеем: </a:t>
              </a:r>
              <a:r>
                <a:rPr lang="en-US" altLang="ru-RU" i="1"/>
                <a:t>AO</a:t>
              </a:r>
              <a:r>
                <a:rPr lang="en-US" altLang="ru-RU"/>
                <a:t> = 2, </a:t>
              </a:r>
              <a:r>
                <a:rPr lang="en-US" altLang="ru-RU" i="1"/>
                <a:t>OD =      </a:t>
              </a:r>
            </a:p>
            <a:p>
              <a:pPr>
                <a:spcBef>
                  <a:spcPct val="50000"/>
                </a:spcBef>
              </a:pPr>
              <a:r>
                <a:rPr lang="ru-RU" altLang="ru-RU"/>
                <a:t>Следовательно,</a:t>
              </a:r>
              <a:r>
                <a:rPr lang="en-US" altLang="ru-RU"/>
                <a:t> </a:t>
              </a:r>
              <a:r>
                <a:rPr lang="en-US" altLang="ru-RU" i="1"/>
                <a:t>h = AA</a:t>
              </a:r>
              <a:r>
                <a:rPr lang="en-US" altLang="ru-RU" baseline="-25000"/>
                <a:t>1</a:t>
              </a:r>
              <a:r>
                <a:rPr lang="en-US" altLang="ru-RU" i="1"/>
                <a:t> = </a:t>
              </a:r>
              <a:r>
                <a:rPr lang="en-US" altLang="ru-RU"/>
                <a:t>2</a:t>
              </a:r>
              <a:r>
                <a:rPr lang="en-US" altLang="ru-RU" i="1"/>
                <a:t>AO =  </a:t>
              </a:r>
              <a:endParaRPr lang="ru-RU" altLang="ru-RU" i="1"/>
            </a:p>
          </p:txBody>
        </p:sp>
        <p:graphicFrame>
          <p:nvGraphicFramePr>
            <p:cNvPr id="53261" name="Object 13">
              <a:extLst>
                <a:ext uri="{FF2B5EF4-FFF2-40B4-BE49-F238E27FC236}">
                  <a16:creationId xmlns:a16="http://schemas.microsoft.com/office/drawing/2014/main" id="{E627E5C0-3C9F-4C6C-95EC-F5F890F783B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328" y="1248"/>
            <a:ext cx="328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20560" imgH="799920" progId="Equation.DSMT4">
                    <p:embed/>
                  </p:oleObj>
                </mc:Choice>
                <mc:Fallback>
                  <p:oleObj name="Equation" r:id="rId5" imgW="520560" imgH="799920" progId="Equation.DSMT4">
                    <p:embed/>
                    <p:pic>
                      <p:nvPicPr>
                        <p:cNvPr id="53261" name="Object 13">
                          <a:extLst>
                            <a:ext uri="{FF2B5EF4-FFF2-40B4-BE49-F238E27FC236}">
                              <a16:creationId xmlns:a16="http://schemas.microsoft.com/office/drawing/2014/main" id="{E627E5C0-3C9F-4C6C-95EC-F5F890F783B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8" y="1248"/>
                          <a:ext cx="328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263" name="Object 15">
              <a:extLst>
                <a:ext uri="{FF2B5EF4-FFF2-40B4-BE49-F238E27FC236}">
                  <a16:creationId xmlns:a16="http://schemas.microsoft.com/office/drawing/2014/main" id="{30ACB5A8-C53D-4169-ABBE-DB23319583C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28" y="2016"/>
            <a:ext cx="2664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228920" imgH="825480" progId="Equation.DSMT4">
                    <p:embed/>
                  </p:oleObj>
                </mc:Choice>
                <mc:Fallback>
                  <p:oleObj name="Equation" r:id="rId7" imgW="4228920" imgH="825480" progId="Equation.DSMT4">
                    <p:embed/>
                    <p:pic>
                      <p:nvPicPr>
                        <p:cNvPr id="53263" name="Object 15">
                          <a:extLst>
                            <a:ext uri="{FF2B5EF4-FFF2-40B4-BE49-F238E27FC236}">
                              <a16:creationId xmlns:a16="http://schemas.microsoft.com/office/drawing/2014/main" id="{30ACB5A8-C53D-4169-ABBE-DB23319583C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016"/>
                          <a:ext cx="2664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7056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>
            <a:extLst>
              <a:ext uri="{FF2B5EF4-FFF2-40B4-BE49-F238E27FC236}">
                <a16:creationId xmlns:a16="http://schemas.microsoft.com/office/drawing/2014/main" id="{75FEA9ED-2CBC-4537-9988-B84383E62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686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Около правильной треугольной призмы, высота которой равна 1, описана сфера радиуса 1. Найдите сторону основания призмы.</a:t>
            </a:r>
          </a:p>
        </p:txBody>
      </p:sp>
      <p:pic>
        <p:nvPicPr>
          <p:cNvPr id="54276" name="Picture 4">
            <a:extLst>
              <a:ext uri="{FF2B5EF4-FFF2-40B4-BE49-F238E27FC236}">
                <a16:creationId xmlns:a16="http://schemas.microsoft.com/office/drawing/2014/main" id="{A3F2CFB9-2646-470A-A880-441E4467D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394335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4287" name="Group 15">
            <a:extLst>
              <a:ext uri="{FF2B5EF4-FFF2-40B4-BE49-F238E27FC236}">
                <a16:creationId xmlns:a16="http://schemas.microsoft.com/office/drawing/2014/main" id="{73EDEB12-439A-4694-BE67-E29B68860193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019300"/>
            <a:ext cx="4648200" cy="2590800"/>
            <a:chOff x="2736" y="1272"/>
            <a:chExt cx="2928" cy="1632"/>
          </a:xfrm>
        </p:grpSpPr>
        <p:sp>
          <p:nvSpPr>
            <p:cNvPr id="54278" name="Text Box 6">
              <a:extLst>
                <a:ext uri="{FF2B5EF4-FFF2-40B4-BE49-F238E27FC236}">
                  <a16:creationId xmlns:a16="http://schemas.microsoft.com/office/drawing/2014/main" id="{CFCB1BF5-6F92-43FD-BD76-62FFEE823A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544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</a:p>
          </p:txBody>
        </p:sp>
        <p:graphicFrame>
          <p:nvGraphicFramePr>
            <p:cNvPr id="54279" name="Object 7">
              <a:extLst>
                <a:ext uri="{FF2B5EF4-FFF2-40B4-BE49-F238E27FC236}">
                  <a16:creationId xmlns:a16="http://schemas.microsoft.com/office/drawing/2014/main" id="{7840C298-457A-48CD-AFA5-09322BA285D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28" y="2448"/>
            <a:ext cx="496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787320" imgH="723600" progId="Equation.DSMT4">
                    <p:embed/>
                  </p:oleObj>
                </mc:Choice>
                <mc:Fallback>
                  <p:oleObj name="Equation" r:id="rId3" imgW="787320" imgH="723600" progId="Equation.DSMT4">
                    <p:embed/>
                    <p:pic>
                      <p:nvPicPr>
                        <p:cNvPr id="54279" name="Object 7">
                          <a:extLst>
                            <a:ext uri="{FF2B5EF4-FFF2-40B4-BE49-F238E27FC236}">
                              <a16:creationId xmlns:a16="http://schemas.microsoft.com/office/drawing/2014/main" id="{7840C298-457A-48CD-AFA5-09322BA285D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8" y="2448"/>
                          <a:ext cx="496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280" name="Text Box 8">
              <a:extLst>
                <a:ext uri="{FF2B5EF4-FFF2-40B4-BE49-F238E27FC236}">
                  <a16:creationId xmlns:a16="http://schemas.microsoft.com/office/drawing/2014/main" id="{3A99BFD7-0959-434F-A723-2C2D4CED0C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1344"/>
              <a:ext cx="2928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Решение.</a:t>
              </a:r>
              <a:r>
                <a:rPr lang="ru-RU" altLang="ru-RU">
                  <a:solidFill>
                    <a:schemeClr val="accent1"/>
                  </a:solidFill>
                </a:rPr>
                <a:t> </a:t>
              </a:r>
              <a:r>
                <a:rPr lang="ru-RU" altLang="ru-RU"/>
                <a:t>Имеем: </a:t>
              </a:r>
              <a:r>
                <a:rPr lang="en-US" altLang="ru-RU" i="1"/>
                <a:t>AO</a:t>
              </a:r>
              <a:r>
                <a:rPr lang="en-US" altLang="ru-RU"/>
                <a:t> = </a:t>
              </a:r>
              <a:r>
                <a:rPr lang="ru-RU" altLang="ru-RU"/>
                <a:t>1</a:t>
              </a:r>
              <a:r>
                <a:rPr lang="en-US" altLang="ru-RU"/>
                <a:t>, </a:t>
              </a:r>
              <a:r>
                <a:rPr lang="en-US" altLang="ru-RU" i="1"/>
                <a:t>OD =      </a:t>
              </a:r>
            </a:p>
            <a:p>
              <a:pPr>
                <a:spcBef>
                  <a:spcPct val="50000"/>
                </a:spcBef>
              </a:pPr>
              <a:r>
                <a:rPr lang="ru-RU" altLang="ru-RU"/>
                <a:t>Следовательно,</a:t>
              </a:r>
              <a:r>
                <a:rPr lang="en-US" altLang="ru-RU"/>
                <a:t> </a:t>
              </a:r>
              <a:r>
                <a:rPr lang="en-US" altLang="ru-RU" i="1"/>
                <a:t>AD =  </a:t>
              </a:r>
            </a:p>
            <a:p>
              <a:pPr>
                <a:spcBef>
                  <a:spcPct val="50000"/>
                </a:spcBef>
              </a:pPr>
              <a:r>
                <a:rPr lang="ru-RU" altLang="ru-RU"/>
                <a:t>Значит, </a:t>
              </a:r>
              <a:r>
                <a:rPr lang="en-US" altLang="ru-RU" i="1"/>
                <a:t>AB = </a:t>
              </a:r>
              <a:endParaRPr lang="ru-RU" altLang="ru-RU"/>
            </a:p>
          </p:txBody>
        </p:sp>
        <p:graphicFrame>
          <p:nvGraphicFramePr>
            <p:cNvPr id="54281" name="Object 9">
              <a:extLst>
                <a:ext uri="{FF2B5EF4-FFF2-40B4-BE49-F238E27FC236}">
                  <a16:creationId xmlns:a16="http://schemas.microsoft.com/office/drawing/2014/main" id="{711DC4B5-00EC-449A-8106-B777C625DE5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392" y="1272"/>
            <a:ext cx="200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17160" imgH="723600" progId="Equation.DSMT4">
                    <p:embed/>
                  </p:oleObj>
                </mc:Choice>
                <mc:Fallback>
                  <p:oleObj name="Equation" r:id="rId5" imgW="317160" imgH="723600" progId="Equation.DSMT4">
                    <p:embed/>
                    <p:pic>
                      <p:nvPicPr>
                        <p:cNvPr id="54281" name="Object 9">
                          <a:extLst>
                            <a:ext uri="{FF2B5EF4-FFF2-40B4-BE49-F238E27FC236}">
                              <a16:creationId xmlns:a16="http://schemas.microsoft.com/office/drawing/2014/main" id="{711DC4B5-00EC-449A-8106-B777C625DE5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2" y="1272"/>
                          <a:ext cx="200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283" name="Object 11">
              <a:extLst>
                <a:ext uri="{FF2B5EF4-FFF2-40B4-BE49-F238E27FC236}">
                  <a16:creationId xmlns:a16="http://schemas.microsoft.com/office/drawing/2014/main" id="{F4A8F887-7BD7-4617-9003-53F257A8DC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44" y="1564"/>
            <a:ext cx="32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520560" imgH="787320" progId="Equation.DSMT4">
                    <p:embed/>
                  </p:oleObj>
                </mc:Choice>
                <mc:Fallback>
                  <p:oleObj name="Equation" r:id="rId7" imgW="520560" imgH="787320" progId="Equation.DSMT4">
                    <p:embed/>
                    <p:pic>
                      <p:nvPicPr>
                        <p:cNvPr id="54283" name="Object 11">
                          <a:extLst>
                            <a:ext uri="{FF2B5EF4-FFF2-40B4-BE49-F238E27FC236}">
                              <a16:creationId xmlns:a16="http://schemas.microsoft.com/office/drawing/2014/main" id="{F4A8F887-7BD7-4617-9003-53F257A8DC8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4" y="1564"/>
                          <a:ext cx="32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284" name="Object 12">
              <a:extLst>
                <a:ext uri="{FF2B5EF4-FFF2-40B4-BE49-F238E27FC236}">
                  <a16:creationId xmlns:a16="http://schemas.microsoft.com/office/drawing/2014/main" id="{63002B97-FC52-4F93-B582-EBECDAC2F45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36" y="1968"/>
            <a:ext cx="200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17160" imgH="723600" progId="Equation.DSMT4">
                    <p:embed/>
                  </p:oleObj>
                </mc:Choice>
                <mc:Fallback>
                  <p:oleObj name="Equation" r:id="rId9" imgW="317160" imgH="723600" progId="Equation.DSMT4">
                    <p:embed/>
                    <p:pic>
                      <p:nvPicPr>
                        <p:cNvPr id="54284" name="Object 12">
                          <a:extLst>
                            <a:ext uri="{FF2B5EF4-FFF2-40B4-BE49-F238E27FC236}">
                              <a16:creationId xmlns:a16="http://schemas.microsoft.com/office/drawing/2014/main" id="{63002B97-FC52-4F93-B582-EBECDAC2F45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1968"/>
                          <a:ext cx="200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3631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>
            <a:extLst>
              <a:ext uri="{FF2B5EF4-FFF2-40B4-BE49-F238E27FC236}">
                <a16:creationId xmlns:a16="http://schemas.microsoft.com/office/drawing/2014/main" id="{1F389C39-FEBF-41B4-BD9F-73FEAABC7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Найдите радиус сферы, описанной около прямой треугольной призмы, в основании которой прямоугольный треугольник с катетами, равными 1, и высота призмы равна 2.</a:t>
            </a:r>
          </a:p>
        </p:txBody>
      </p:sp>
      <p:grpSp>
        <p:nvGrpSpPr>
          <p:cNvPr id="55311" name="Group 15">
            <a:extLst>
              <a:ext uri="{FF2B5EF4-FFF2-40B4-BE49-F238E27FC236}">
                <a16:creationId xmlns:a16="http://schemas.microsoft.com/office/drawing/2014/main" id="{5A74E0C0-E11E-4C26-9EF8-2BE1F89932E1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057400"/>
            <a:ext cx="4648200" cy="3194050"/>
            <a:chOff x="2736" y="1296"/>
            <a:chExt cx="2928" cy="2012"/>
          </a:xfrm>
        </p:grpSpPr>
        <p:sp>
          <p:nvSpPr>
            <p:cNvPr id="55302" name="Text Box 6">
              <a:extLst>
                <a:ext uri="{FF2B5EF4-FFF2-40B4-BE49-F238E27FC236}">
                  <a16:creationId xmlns:a16="http://schemas.microsoft.com/office/drawing/2014/main" id="{21ECF116-2E19-4E2A-ADCA-0D1A9925C5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928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</a:p>
          </p:txBody>
        </p:sp>
        <p:graphicFrame>
          <p:nvGraphicFramePr>
            <p:cNvPr id="55304" name="Object 8">
              <a:extLst>
                <a:ext uri="{FF2B5EF4-FFF2-40B4-BE49-F238E27FC236}">
                  <a16:creationId xmlns:a16="http://schemas.microsoft.com/office/drawing/2014/main" id="{A36B1E83-884F-4962-95D8-3810ED1DB80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52" y="2812"/>
            <a:ext cx="664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054080" imgH="787320" progId="Equation.DSMT4">
                    <p:embed/>
                  </p:oleObj>
                </mc:Choice>
                <mc:Fallback>
                  <p:oleObj name="Equation" r:id="rId2" imgW="1054080" imgH="787320" progId="Equation.DSMT4">
                    <p:embed/>
                    <p:pic>
                      <p:nvPicPr>
                        <p:cNvPr id="55304" name="Object 8">
                          <a:extLst>
                            <a:ext uri="{FF2B5EF4-FFF2-40B4-BE49-F238E27FC236}">
                              <a16:creationId xmlns:a16="http://schemas.microsoft.com/office/drawing/2014/main" id="{A36B1E83-884F-4962-95D8-3810ED1DB80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2" y="2812"/>
                          <a:ext cx="664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305" name="Text Box 9">
              <a:extLst>
                <a:ext uri="{FF2B5EF4-FFF2-40B4-BE49-F238E27FC236}">
                  <a16:creationId xmlns:a16="http://schemas.microsoft.com/office/drawing/2014/main" id="{72C0A2E8-7F0B-4426-BE76-7B2890A3D0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1296"/>
              <a:ext cx="2928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Решение.</a:t>
              </a:r>
              <a:r>
                <a:rPr lang="ru-RU" altLang="ru-RU">
                  <a:solidFill>
                    <a:schemeClr val="accent1"/>
                  </a:solidFill>
                </a:rPr>
                <a:t> </a:t>
              </a:r>
              <a:r>
                <a:rPr lang="ru-RU" altLang="ru-RU"/>
                <a:t>Радиус сферы равен половине диагонали </a:t>
              </a:r>
              <a:r>
                <a:rPr lang="en-US" altLang="ru-RU" i="1"/>
                <a:t>A</a:t>
              </a:r>
              <a:r>
                <a:rPr lang="en-US" altLang="ru-RU" baseline="-25000"/>
                <a:t>1</a:t>
              </a:r>
              <a:r>
                <a:rPr lang="en-US" altLang="ru-RU" i="1"/>
                <a:t>C </a:t>
              </a:r>
              <a:r>
                <a:rPr lang="ru-RU" altLang="ru-RU"/>
                <a:t>прямоугольника </a:t>
              </a:r>
              <a:r>
                <a:rPr lang="en-US" altLang="ru-RU" i="1"/>
                <a:t>ACC</a:t>
              </a:r>
              <a:r>
                <a:rPr lang="en-US" altLang="ru-RU" baseline="-25000"/>
                <a:t>1</a:t>
              </a:r>
              <a:r>
                <a:rPr lang="en-US" altLang="ru-RU" i="1"/>
                <a:t>A</a:t>
              </a:r>
              <a:r>
                <a:rPr lang="en-US" altLang="ru-RU" baseline="-25000"/>
                <a:t>1</a:t>
              </a:r>
              <a:r>
                <a:rPr lang="en-US" altLang="ru-RU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ru-RU" altLang="ru-RU"/>
                <a:t>Имеем: </a:t>
              </a:r>
              <a:r>
                <a:rPr lang="en-US" altLang="ru-RU" i="1"/>
                <a:t>AA</a:t>
              </a:r>
              <a:r>
                <a:rPr lang="en-US" altLang="ru-RU" baseline="-25000"/>
                <a:t>1</a:t>
              </a:r>
              <a:r>
                <a:rPr lang="en-US" altLang="ru-RU"/>
                <a:t> = 2, </a:t>
              </a:r>
              <a:r>
                <a:rPr lang="en-US" altLang="ru-RU" i="1"/>
                <a:t>AC =      </a:t>
              </a:r>
            </a:p>
            <a:p>
              <a:pPr>
                <a:spcBef>
                  <a:spcPct val="50000"/>
                </a:spcBef>
              </a:pPr>
              <a:r>
                <a:rPr lang="ru-RU" altLang="ru-RU"/>
                <a:t>Следовательно,</a:t>
              </a:r>
              <a:r>
                <a:rPr lang="en-US" altLang="ru-RU"/>
                <a:t> </a:t>
              </a:r>
              <a:r>
                <a:rPr lang="en-US" altLang="ru-RU" i="1"/>
                <a:t>R =  </a:t>
              </a:r>
            </a:p>
          </p:txBody>
        </p:sp>
        <p:graphicFrame>
          <p:nvGraphicFramePr>
            <p:cNvPr id="55307" name="Object 11">
              <a:extLst>
                <a:ext uri="{FF2B5EF4-FFF2-40B4-BE49-F238E27FC236}">
                  <a16:creationId xmlns:a16="http://schemas.microsoft.com/office/drawing/2014/main" id="{A668ADB3-EC9E-45FB-9A50-A18CD07FB1B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24" y="2144"/>
            <a:ext cx="296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69800" imgH="380880" progId="Equation.DSMT4">
                    <p:embed/>
                  </p:oleObj>
                </mc:Choice>
                <mc:Fallback>
                  <p:oleObj name="Equation" r:id="rId4" imgW="469800" imgH="380880" progId="Equation.DSMT4">
                    <p:embed/>
                    <p:pic>
                      <p:nvPicPr>
                        <p:cNvPr id="55307" name="Object 11">
                          <a:extLst>
                            <a:ext uri="{FF2B5EF4-FFF2-40B4-BE49-F238E27FC236}">
                              <a16:creationId xmlns:a16="http://schemas.microsoft.com/office/drawing/2014/main" id="{A668ADB3-EC9E-45FB-9A50-A18CD07FB1B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4" y="2144"/>
                          <a:ext cx="296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308" name="Object 12">
              <a:extLst>
                <a:ext uri="{FF2B5EF4-FFF2-40B4-BE49-F238E27FC236}">
                  <a16:creationId xmlns:a16="http://schemas.microsoft.com/office/drawing/2014/main" id="{41189794-0A47-47E9-B92C-BA1C9E28633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92" y="2380"/>
            <a:ext cx="344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545760" imgH="787320" progId="Equation.DSMT4">
                    <p:embed/>
                  </p:oleObj>
                </mc:Choice>
                <mc:Fallback>
                  <p:oleObj name="Equation" r:id="rId6" imgW="545760" imgH="787320" progId="Equation.DSMT4">
                    <p:embed/>
                    <p:pic>
                      <p:nvPicPr>
                        <p:cNvPr id="55308" name="Object 12">
                          <a:extLst>
                            <a:ext uri="{FF2B5EF4-FFF2-40B4-BE49-F238E27FC236}">
                              <a16:creationId xmlns:a16="http://schemas.microsoft.com/office/drawing/2014/main" id="{41189794-0A47-47E9-B92C-BA1C9E28633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2" y="2380"/>
                          <a:ext cx="344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5309" name="Picture 13">
            <a:extLst>
              <a:ext uri="{FF2B5EF4-FFF2-40B4-BE49-F238E27FC236}">
                <a16:creationId xmlns:a16="http://schemas.microsoft.com/office/drawing/2014/main" id="{D246D940-7B38-4E2E-9D5D-907FC032B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394335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31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>
            <a:extLst>
              <a:ext uri="{FF2B5EF4-FFF2-40B4-BE49-F238E27FC236}">
                <a16:creationId xmlns:a16="http://schemas.microsoft.com/office/drawing/2014/main" id="{FECF11B2-2B2C-4866-AE55-F556228AC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038600" cy="398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6" name="Text Box 4">
            <a:extLst>
              <a:ext uri="{FF2B5EF4-FFF2-40B4-BE49-F238E27FC236}">
                <a16:creationId xmlns:a16="http://schemas.microsoft.com/office/drawing/2014/main" id="{C73C0600-1A32-4538-90AD-CD51C2EFE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853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Найдите радиус сферы, описанной около правильной шестиугольной призмы, все ребра которой равны 1.</a:t>
            </a:r>
          </a:p>
        </p:txBody>
      </p:sp>
      <p:grpSp>
        <p:nvGrpSpPr>
          <p:cNvPr id="44046" name="Group 14">
            <a:extLst>
              <a:ext uri="{FF2B5EF4-FFF2-40B4-BE49-F238E27FC236}">
                <a16:creationId xmlns:a16="http://schemas.microsoft.com/office/drawing/2014/main" id="{725B197D-8213-403A-B9E6-8EE128B9F76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676400"/>
            <a:ext cx="8763000" cy="4083050"/>
            <a:chOff x="240" y="1056"/>
            <a:chExt cx="5520" cy="2572"/>
          </a:xfrm>
        </p:grpSpPr>
        <p:sp>
          <p:nvSpPr>
            <p:cNvPr id="44038" name="Text Box 6">
              <a:extLst>
                <a:ext uri="{FF2B5EF4-FFF2-40B4-BE49-F238E27FC236}">
                  <a16:creationId xmlns:a16="http://schemas.microsoft.com/office/drawing/2014/main" id="{F3ACDA9A-D96D-4D96-A8D1-5A0962CB4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2256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</a:p>
          </p:txBody>
        </p:sp>
        <p:graphicFrame>
          <p:nvGraphicFramePr>
            <p:cNvPr id="44039" name="Object 7">
              <a:extLst>
                <a:ext uri="{FF2B5EF4-FFF2-40B4-BE49-F238E27FC236}">
                  <a16:creationId xmlns:a16="http://schemas.microsoft.com/office/drawing/2014/main" id="{BEB872ED-0532-4B32-8707-EA34020D023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76" y="2164"/>
            <a:ext cx="656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041120" imgH="787320" progId="Equation.DSMT4">
                    <p:embed/>
                  </p:oleObj>
                </mc:Choice>
                <mc:Fallback>
                  <p:oleObj name="Equation" r:id="rId3" imgW="1041120" imgH="787320" progId="Equation.DSMT4">
                    <p:embed/>
                    <p:pic>
                      <p:nvPicPr>
                        <p:cNvPr id="44039" name="Object 7">
                          <a:extLst>
                            <a:ext uri="{FF2B5EF4-FFF2-40B4-BE49-F238E27FC236}">
                              <a16:creationId xmlns:a16="http://schemas.microsoft.com/office/drawing/2014/main" id="{BEB872ED-0532-4B32-8707-EA34020D023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6" y="2164"/>
                          <a:ext cx="656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041" name="Text Box 9">
              <a:extLst>
                <a:ext uri="{FF2B5EF4-FFF2-40B4-BE49-F238E27FC236}">
                  <a16:creationId xmlns:a16="http://schemas.microsoft.com/office/drawing/2014/main" id="{2F934D81-E597-4BB7-933B-4642E1F4D7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1152"/>
              <a:ext cx="2880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Решение. </a:t>
              </a:r>
              <a:r>
                <a:rPr lang="ru-RU" altLang="ru-RU"/>
                <a:t>Имеем </a:t>
              </a:r>
              <a:r>
                <a:rPr lang="en-US" altLang="ru-RU" i="1"/>
                <a:t>AG = </a:t>
              </a:r>
              <a:r>
                <a:rPr lang="en-US" altLang="ru-RU"/>
                <a:t>1, </a:t>
              </a:r>
              <a:r>
                <a:rPr lang="en-US" altLang="ru-RU" i="1"/>
                <a:t>OG =</a:t>
              </a:r>
            </a:p>
            <a:p>
              <a:pPr>
                <a:spcBef>
                  <a:spcPct val="50000"/>
                </a:spcBef>
              </a:pPr>
              <a:r>
                <a:rPr lang="ru-RU" altLang="ru-RU"/>
                <a:t>Следовательно, </a:t>
              </a:r>
              <a:r>
                <a:rPr lang="en-US" altLang="ru-RU" i="1"/>
                <a:t>R=AO= </a:t>
              </a:r>
              <a:endParaRPr lang="ru-RU" altLang="ru-RU"/>
            </a:p>
          </p:txBody>
        </p:sp>
        <p:graphicFrame>
          <p:nvGraphicFramePr>
            <p:cNvPr id="44042" name="Object 10">
              <a:extLst>
                <a:ext uri="{FF2B5EF4-FFF2-40B4-BE49-F238E27FC236}">
                  <a16:creationId xmlns:a16="http://schemas.microsoft.com/office/drawing/2014/main" id="{5CD82C47-22D4-4E44-8071-8D292ADEDB1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472" y="1056"/>
            <a:ext cx="192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04560" imgH="787320" progId="Equation.DSMT4">
                    <p:embed/>
                  </p:oleObj>
                </mc:Choice>
                <mc:Fallback>
                  <p:oleObj name="Equation" r:id="rId5" imgW="304560" imgH="787320" progId="Equation.DSMT4">
                    <p:embed/>
                    <p:pic>
                      <p:nvPicPr>
                        <p:cNvPr id="44042" name="Object 10">
                          <a:extLst>
                            <a:ext uri="{FF2B5EF4-FFF2-40B4-BE49-F238E27FC236}">
                              <a16:creationId xmlns:a16="http://schemas.microsoft.com/office/drawing/2014/main" id="{5CD82C47-22D4-4E44-8071-8D292ADEDB1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72" y="1056"/>
                          <a:ext cx="192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43" name="Object 11">
              <a:extLst>
                <a:ext uri="{FF2B5EF4-FFF2-40B4-BE49-F238E27FC236}">
                  <a16:creationId xmlns:a16="http://schemas.microsoft.com/office/drawing/2014/main" id="{C01E28BB-627C-4A84-920C-8CA345E8EDA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44" y="1392"/>
            <a:ext cx="336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533160" imgH="787320" progId="Equation.DSMT4">
                    <p:embed/>
                  </p:oleObj>
                </mc:Choice>
                <mc:Fallback>
                  <p:oleObj name="Equation" r:id="rId7" imgW="533160" imgH="787320" progId="Equation.DSMT4">
                    <p:embed/>
                    <p:pic>
                      <p:nvPicPr>
                        <p:cNvPr id="44043" name="Object 11">
                          <a:extLst>
                            <a:ext uri="{FF2B5EF4-FFF2-40B4-BE49-F238E27FC236}">
                              <a16:creationId xmlns:a16="http://schemas.microsoft.com/office/drawing/2014/main" id="{C01E28BB-627C-4A84-920C-8CA345E8EDA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" y="1392"/>
                          <a:ext cx="336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4044" name="Picture 12">
              <a:extLst>
                <a:ext uri="{FF2B5EF4-FFF2-40B4-BE49-F238E27FC236}">
                  <a16:creationId xmlns:a16="http://schemas.microsoft.com/office/drawing/2014/main" id="{17FE9FBB-A0B4-45E2-B362-EE784FC46A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104"/>
              <a:ext cx="2559" cy="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995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B0D49313-7E09-4F58-B2DB-CDF8EA2EF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472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600" dirty="0">
                <a:solidFill>
                  <a:srgbClr val="FF3300"/>
                </a:solidFill>
              </a:rPr>
              <a:t>Многогранники, вписанные в сферу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9CFE606F-835D-45A3-9AB7-77CAA4CA2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76672"/>
            <a:ext cx="89916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Многогранник называется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вписанным в сферу,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если все его вершины принадлежат этой сфере. Сама сфера при этом называется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описанной около многогранника.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6DFCF1E-4BF9-45EF-8F98-5C29874FF5C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613678"/>
            <a:ext cx="9144000" cy="75632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sz="2400" dirty="0">
                <a:solidFill>
                  <a:srgbClr val="FF3300"/>
                </a:solidFill>
              </a:rPr>
              <a:t>	</a:t>
            </a:r>
            <a:r>
              <a:rPr lang="ru-RU" sz="2400" dirty="0">
                <a:solidFill>
                  <a:schemeClr val="tx1"/>
                </a:solidFill>
              </a:rPr>
              <a:t>На рисунках изображены октаэдр, икосаэдр и додекаэдр, вписанные в сферу.</a:t>
            </a:r>
          </a:p>
        </p:txBody>
      </p:sp>
      <p:pic>
        <p:nvPicPr>
          <p:cNvPr id="11" name="Picture 23">
            <a:extLst>
              <a:ext uri="{FF2B5EF4-FFF2-40B4-BE49-F238E27FC236}">
                <a16:creationId xmlns:a16="http://schemas.microsoft.com/office/drawing/2014/main" id="{7AB76B6C-CB42-4F2A-8953-B83B10919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51" y="2899319"/>
            <a:ext cx="2595348" cy="260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3">
            <a:extLst>
              <a:ext uri="{FF2B5EF4-FFF2-40B4-BE49-F238E27FC236}">
                <a16:creationId xmlns:a16="http://schemas.microsoft.com/office/drawing/2014/main" id="{BC4E83CB-681D-4F89-B04F-BF753A837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313" y="2832960"/>
            <a:ext cx="2688773" cy="270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3">
            <a:extLst>
              <a:ext uri="{FF2B5EF4-FFF2-40B4-BE49-F238E27FC236}">
                <a16:creationId xmlns:a16="http://schemas.microsoft.com/office/drawing/2014/main" id="{67CD3887-9362-4363-AD01-33D367D49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487" y="2866139"/>
            <a:ext cx="2779268" cy="263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462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27159" y="116632"/>
            <a:ext cx="9108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	Найдите радиус сферы, описанной около правильной шестиугольной призмы, стороны основания которой равны 1, а боковые рёбра равны 2.</a:t>
            </a:r>
            <a:endParaRPr lang="ru-RU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16961"/>
            <a:ext cx="3809479" cy="383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9571AD-8DA1-46BC-B7D7-EA5C1D5ABF75}"/>
                  </a:ext>
                </a:extLst>
              </p:cNvPr>
              <p:cNvSpPr txBox="1"/>
              <p:nvPr/>
            </p:nvSpPr>
            <p:spPr>
              <a:xfrm>
                <a:off x="-27159" y="5135736"/>
                <a:ext cx="9108504" cy="497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	Ответ.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dirty="0">
                    <a:cs typeface="Times New Roman" pitchFamily="18" charset="0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9571AD-8DA1-46BC-B7D7-EA5C1D5AB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159" y="5135736"/>
                <a:ext cx="9108504" cy="497637"/>
              </a:xfrm>
              <a:prstGeom prst="rect">
                <a:avLst/>
              </a:prstGeom>
              <a:blipFill>
                <a:blip r:embed="rId4"/>
                <a:stretch>
                  <a:fillRect t="-2439" b="-268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49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8" y="247223"/>
            <a:ext cx="91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	Изображение куба, вписанного в сферу.</a:t>
            </a:r>
            <a:endParaRPr lang="ru-RU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147" y="1119983"/>
            <a:ext cx="3891358" cy="397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A0A5CE-433C-4BA1-890D-45E5EDFFB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008837"/>
            <a:ext cx="3788315" cy="37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42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26291" y="486475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Теорема. </a:t>
            </a:r>
            <a:r>
              <a:rPr lang="ru-RU" dirty="0">
                <a:cs typeface="Times New Roman" pitchFamily="18" charset="0"/>
              </a:rPr>
              <a:t>Около </a:t>
            </a:r>
            <a:r>
              <a:rPr lang="ru-RU" dirty="0"/>
              <a:t>прямой </a:t>
            </a:r>
            <a:r>
              <a:rPr lang="ru-RU" dirty="0">
                <a:cs typeface="Times New Roman" pitchFamily="18" charset="0"/>
              </a:rPr>
              <a:t>призмы можно описать сферу тогда и только тогда, когда около основания этой призмы можно описать окружность. Ее центром будет точка </a:t>
            </a:r>
            <a:r>
              <a:rPr lang="en-US" i="1" dirty="0">
                <a:cs typeface="Times New Roman" pitchFamily="18" charset="0"/>
              </a:rPr>
              <a:t>O</a:t>
            </a:r>
            <a:r>
              <a:rPr lang="ru-RU" dirty="0">
                <a:cs typeface="Times New Roman" pitchFamily="18" charset="0"/>
              </a:rPr>
              <a:t>,</a:t>
            </a:r>
            <a:r>
              <a:rPr lang="ru-RU" i="1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являющаяся серединой отрезка, соединяющего центры окружностей, описанных около оснований призмы. </a:t>
            </a:r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135" y="2132856"/>
            <a:ext cx="2808312" cy="275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107" y="4869420"/>
            <a:ext cx="91965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	Для нахождения радиуса описанной сферы заметим, что эта сфера будет описана около цилиндра, описанного около призмы.</a:t>
            </a:r>
          </a:p>
          <a:p>
            <a:pPr algn="just"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	Следовательно, радиус сферы, описанной около призмы, равен радиусу сферы, описанной около цилиндра, описанного около этой призмы.</a:t>
            </a:r>
            <a:endParaRPr lang="ru-RU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6158" y="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3600" dirty="0">
                <a:solidFill>
                  <a:srgbClr val="FF3300"/>
                </a:solidFill>
              </a:rPr>
              <a:t>Призма, вписанная в сферу</a:t>
            </a:r>
          </a:p>
        </p:txBody>
      </p:sp>
    </p:spTree>
    <p:extLst>
      <p:ext uri="{BB962C8B-B14F-4D97-AF65-F5344CB8AC3E}">
        <p14:creationId xmlns:p14="http://schemas.microsoft.com/office/powerpoint/2010/main" val="563278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4854AD7C-71CE-45F6-B286-1DCEA7D8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088"/>
            <a:ext cx="9144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dirty="0"/>
              <a:t>	 Призму с описанной около неё сферой можно получить в программе </a:t>
            </a:r>
            <a:r>
              <a:rPr lang="en-US" altLang="ru-RU" dirty="0"/>
              <a:t>GeoGebra</a:t>
            </a:r>
            <a:r>
              <a:rPr lang="ru-RU" altLang="ru-RU" dirty="0"/>
              <a:t>. Для этого построим многоугольник, вписанный в окружность. Построим прямую призму, основанием которой является данный многоугольник. Отметим центры </a:t>
            </a:r>
            <a:r>
              <a:rPr lang="en-US" altLang="ru-RU" i="1" dirty="0"/>
              <a:t>O</a:t>
            </a:r>
            <a:r>
              <a:rPr lang="en-US" altLang="ru-RU" baseline="-25000" dirty="0"/>
              <a:t>1</a:t>
            </a:r>
            <a:r>
              <a:rPr lang="en-US" altLang="ru-RU" dirty="0"/>
              <a:t>, </a:t>
            </a:r>
            <a:r>
              <a:rPr lang="en-US" altLang="ru-RU" i="1" dirty="0"/>
              <a:t>O</a:t>
            </a:r>
            <a:r>
              <a:rPr lang="en-US" altLang="ru-RU" baseline="-25000" dirty="0"/>
              <a:t>2</a:t>
            </a:r>
            <a:r>
              <a:rPr lang="en-US" altLang="ru-RU" i="1" dirty="0"/>
              <a:t> </a:t>
            </a:r>
            <a:r>
              <a:rPr lang="ru-RU" altLang="ru-RU" dirty="0"/>
              <a:t>окружностей, описанных около её оснований. </a:t>
            </a:r>
            <a:r>
              <a:rPr lang="ru-RU" altLang="ru-RU"/>
              <a:t>Отметим </a:t>
            </a:r>
            <a:r>
              <a:rPr lang="ru-RU" altLang="ru-RU" dirty="0"/>
              <a:t>середину </a:t>
            </a:r>
            <a:r>
              <a:rPr lang="en-US" altLang="ru-RU" i="1" dirty="0"/>
              <a:t>O </a:t>
            </a:r>
            <a:r>
              <a:rPr lang="ru-RU" altLang="ru-RU" dirty="0"/>
              <a:t>отрезка </a:t>
            </a:r>
            <a:r>
              <a:rPr lang="en-US" altLang="ru-RU" i="1" dirty="0"/>
              <a:t>O</a:t>
            </a:r>
            <a:r>
              <a:rPr lang="en-US" altLang="ru-RU" baseline="-25000" dirty="0"/>
              <a:t>1</a:t>
            </a:r>
            <a:r>
              <a:rPr lang="en-US" altLang="ru-RU" i="1" dirty="0"/>
              <a:t>O</a:t>
            </a:r>
            <a:r>
              <a:rPr lang="en-US" altLang="ru-RU" baseline="-25000" dirty="0"/>
              <a:t>2</a:t>
            </a:r>
            <a:r>
              <a:rPr lang="ru-RU" altLang="ru-RU" dirty="0"/>
              <a:t>. Используя инструмент «Сфера по центру и точке», построим сферу с центром </a:t>
            </a:r>
            <a:r>
              <a:rPr lang="en-US" altLang="ru-RU" i="1" dirty="0"/>
              <a:t>O </a:t>
            </a:r>
            <a:r>
              <a:rPr lang="ru-RU" altLang="ru-RU" dirty="0"/>
              <a:t>и вершиной основания. Она будет искомой сферой, описанной около данной призмы.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44F044-B694-5D1B-B4C9-C4B9341A0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780" y="2923002"/>
            <a:ext cx="3960440" cy="393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40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1412776"/>
            <a:ext cx="4392488" cy="448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CDBE7F-044A-4632-8864-ADFA0279A227}"/>
                  </a:ext>
                </a:extLst>
              </p:cNvPr>
              <p:cNvSpPr txBox="1"/>
              <p:nvPr/>
            </p:nvSpPr>
            <p:spPr>
              <a:xfrm>
                <a:off x="1" y="5097101"/>
                <a:ext cx="9108504" cy="697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dirty="0">
                    <a:cs typeface="Times New Roman" pitchFamily="18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Ответ.</a:t>
                </a:r>
                <a:r>
                  <a:rPr lang="ru-RU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CDBE7F-044A-4632-8864-ADFA0279A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097101"/>
                <a:ext cx="9108504" cy="697179"/>
              </a:xfrm>
              <a:prstGeom prst="rect">
                <a:avLst/>
              </a:prstGeom>
              <a:blipFill>
                <a:blip r:embed="rId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6C6A565-0DD7-4841-BD30-7C538D01D018}"/>
              </a:ext>
            </a:extLst>
          </p:cNvPr>
          <p:cNvSpPr txBox="1"/>
          <p:nvPr/>
        </p:nvSpPr>
        <p:spPr>
          <a:xfrm>
            <a:off x="1" y="810721"/>
            <a:ext cx="91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	Найдите радиус сферы, описанной около единичного куба.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CC96B2-EA58-4962-9E2E-016366AF14FE}"/>
              </a:ext>
            </a:extLst>
          </p:cNvPr>
          <p:cNvSpPr txBox="1"/>
          <p:nvPr/>
        </p:nvSpPr>
        <p:spPr>
          <a:xfrm>
            <a:off x="1835696" y="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Упражнения</a:t>
            </a:r>
          </a:p>
        </p:txBody>
      </p:sp>
    </p:spTree>
    <p:extLst>
      <p:ext uri="{BB962C8B-B14F-4D97-AF65-F5344CB8AC3E}">
        <p14:creationId xmlns:p14="http://schemas.microsoft.com/office/powerpoint/2010/main" val="88521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>
            <a:extLst>
              <a:ext uri="{FF2B5EF4-FFF2-40B4-BE49-F238E27FC236}">
                <a16:creationId xmlns:a16="http://schemas.microsoft.com/office/drawing/2014/main" id="{AB634818-25BE-48F3-AADA-918663926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Найдите ребро куба, вписанного в единичную сферу.</a:t>
            </a:r>
          </a:p>
        </p:txBody>
      </p:sp>
      <p:grpSp>
        <p:nvGrpSpPr>
          <p:cNvPr id="50184" name="Group 8">
            <a:extLst>
              <a:ext uri="{FF2B5EF4-FFF2-40B4-BE49-F238E27FC236}">
                <a16:creationId xmlns:a16="http://schemas.microsoft.com/office/drawing/2014/main" id="{FCFD36F6-190C-4482-A15C-06061642EB38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5632450"/>
            <a:ext cx="2362200" cy="800100"/>
            <a:chOff x="576" y="3548"/>
            <a:chExt cx="1488" cy="504"/>
          </a:xfrm>
        </p:grpSpPr>
        <p:graphicFrame>
          <p:nvGraphicFramePr>
            <p:cNvPr id="50182" name="Object 6">
              <a:extLst>
                <a:ext uri="{FF2B5EF4-FFF2-40B4-BE49-F238E27FC236}">
                  <a16:creationId xmlns:a16="http://schemas.microsoft.com/office/drawing/2014/main" id="{09E70950-3C5D-4474-9945-C22C92C85D4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12" y="3548"/>
            <a:ext cx="728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155600" imgH="799920" progId="Equation.DSMT4">
                    <p:embed/>
                  </p:oleObj>
                </mc:Choice>
                <mc:Fallback>
                  <p:oleObj name="Equation" r:id="rId2" imgW="1155600" imgH="799920" progId="Equation.DSMT4">
                    <p:embed/>
                    <p:pic>
                      <p:nvPicPr>
                        <p:cNvPr id="50182" name="Object 6">
                          <a:extLst>
                            <a:ext uri="{FF2B5EF4-FFF2-40B4-BE49-F238E27FC236}">
                              <a16:creationId xmlns:a16="http://schemas.microsoft.com/office/drawing/2014/main" id="{09E70950-3C5D-4474-9945-C22C92C85D4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2" y="3548"/>
                          <a:ext cx="728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83" name="Text Box 7">
              <a:extLst>
                <a:ext uri="{FF2B5EF4-FFF2-40B4-BE49-F238E27FC236}">
                  <a16:creationId xmlns:a16="http://schemas.microsoft.com/office/drawing/2014/main" id="{A26DBB25-0138-4120-9344-08B04B8263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648"/>
              <a:ext cx="14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</a:p>
          </p:txBody>
        </p:sp>
      </p:grpSp>
      <p:pic>
        <p:nvPicPr>
          <p:cNvPr id="50185" name="Picture 9">
            <a:extLst>
              <a:ext uri="{FF2B5EF4-FFF2-40B4-BE49-F238E27FC236}">
                <a16:creationId xmlns:a16="http://schemas.microsoft.com/office/drawing/2014/main" id="{A17E032D-DB70-4B16-8020-5F2F22DEE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614488"/>
            <a:ext cx="367665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8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1027">
            <a:extLst>
              <a:ext uri="{FF2B5EF4-FFF2-40B4-BE49-F238E27FC236}">
                <a16:creationId xmlns:a16="http://schemas.microsoft.com/office/drawing/2014/main" id="{EBC1A1DC-7B67-4522-807D-163E2F377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85800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Можно ли описать сферу около прямоугольного параллелепипеда?</a:t>
            </a:r>
          </a:p>
        </p:txBody>
      </p:sp>
      <p:sp>
        <p:nvSpPr>
          <p:cNvPr id="61452" name="Text Box 1036">
            <a:extLst>
              <a:ext uri="{FF2B5EF4-FFF2-40B4-BE49-F238E27FC236}">
                <a16:creationId xmlns:a16="http://schemas.microsoft.com/office/drawing/2014/main" id="{BC3C1510-2DAA-49C9-99C7-4E2AB67C8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029200"/>
            <a:ext cx="8686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Ответ: </a:t>
            </a:r>
            <a:r>
              <a:rPr lang="ru-RU" altLang="ru-RU" dirty="0"/>
              <a:t>Да. Ее центром является точка пересечения диагоналей, а радиус равен половине диагонали параллелепипеда.</a:t>
            </a:r>
          </a:p>
        </p:txBody>
      </p:sp>
      <p:pic>
        <p:nvPicPr>
          <p:cNvPr id="61453" name="Picture 1037">
            <a:extLst>
              <a:ext uri="{FF2B5EF4-FFF2-40B4-BE49-F238E27FC236}">
                <a16:creationId xmlns:a16="http://schemas.microsoft.com/office/drawing/2014/main" id="{2A031FE1-5A92-4B81-874A-733ACECF5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7400"/>
            <a:ext cx="3087688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94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16632"/>
            <a:ext cx="9108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	Найдите радиус сферы, описанной около прямоугольного параллелепипеда, рёбра которого, выходящие из одной вершины, равны 2, 4, 4.</a:t>
            </a:r>
            <a:endParaRPr lang="ru-RU" dirty="0"/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668" y="1700808"/>
            <a:ext cx="3547169" cy="323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05B9D0-7DE8-4797-BF41-73DF125A407F}"/>
              </a:ext>
            </a:extLst>
          </p:cNvPr>
          <p:cNvSpPr txBox="1"/>
          <p:nvPr/>
        </p:nvSpPr>
        <p:spPr>
          <a:xfrm>
            <a:off x="1" y="5348128"/>
            <a:ext cx="91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Ответ.</a:t>
            </a:r>
            <a:r>
              <a:rPr lang="ru-RU" dirty="0">
                <a:cs typeface="Times New Roman" pitchFamily="18" charset="0"/>
              </a:rPr>
              <a:t> 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36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771</Words>
  <Application>Microsoft Office PowerPoint</Application>
  <PresentationFormat>Экран (4:3)</PresentationFormat>
  <Paragraphs>71</Paragraphs>
  <Slides>20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Cambria Math</vt:lpstr>
      <vt:lpstr>Times New Roman</vt:lpstr>
      <vt:lpstr>Оформление по умолчанию</vt:lpstr>
      <vt:lpstr>Equation</vt:lpstr>
      <vt:lpstr>Многогранники, вписанные в сферу (призма)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Сфера, вписанная в куб</dc:title>
  <dc:creator>*</dc:creator>
  <cp:lastModifiedBy>Vladimir Smirnov</cp:lastModifiedBy>
  <cp:revision>54</cp:revision>
  <dcterms:created xsi:type="dcterms:W3CDTF">2006-06-14T12:10:42Z</dcterms:created>
  <dcterms:modified xsi:type="dcterms:W3CDTF">2024-06-21T03:59:17Z</dcterms:modified>
</cp:coreProperties>
</file>