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312" r:id="rId3"/>
    <p:sldId id="699" r:id="rId4"/>
    <p:sldId id="300" r:id="rId5"/>
    <p:sldId id="273" r:id="rId6"/>
    <p:sldId id="345" r:id="rId7"/>
    <p:sldId id="311" r:id="rId8"/>
    <p:sldId id="310" r:id="rId9"/>
    <p:sldId id="284" r:id="rId10"/>
    <p:sldId id="303" r:id="rId11"/>
    <p:sldId id="257" r:id="rId12"/>
    <p:sldId id="305" r:id="rId13"/>
    <p:sldId id="285" r:id="rId14"/>
    <p:sldId id="301" r:id="rId15"/>
    <p:sldId id="302" r:id="rId16"/>
    <p:sldId id="262" r:id="rId17"/>
    <p:sldId id="296" r:id="rId18"/>
    <p:sldId id="297" r:id="rId19"/>
    <p:sldId id="298" r:id="rId20"/>
    <p:sldId id="299" r:id="rId21"/>
    <p:sldId id="295" r:id="rId22"/>
    <p:sldId id="275" r:id="rId23"/>
    <p:sldId id="286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26" autoAdjust="0"/>
    <p:restoredTop sz="88902" autoAdjust="0"/>
  </p:normalViewPr>
  <p:slideViewPr>
    <p:cSldViewPr>
      <p:cViewPr varScale="1">
        <p:scale>
          <a:sx n="93" d="100"/>
          <a:sy n="93" d="100"/>
        </p:scale>
        <p:origin x="49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026">
            <a:extLst>
              <a:ext uri="{FF2B5EF4-FFF2-40B4-BE49-F238E27FC236}">
                <a16:creationId xmlns:a16="http://schemas.microsoft.com/office/drawing/2014/main" id="{58ACD42F-474E-495F-BCFC-84186724F43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7587" name="Rectangle 1027">
            <a:extLst>
              <a:ext uri="{FF2B5EF4-FFF2-40B4-BE49-F238E27FC236}">
                <a16:creationId xmlns:a16="http://schemas.microsoft.com/office/drawing/2014/main" id="{9724EE19-660D-41F0-9DAA-964CF7431EA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7588" name="Rectangle 1028">
            <a:extLst>
              <a:ext uri="{FF2B5EF4-FFF2-40B4-BE49-F238E27FC236}">
                <a16:creationId xmlns:a16="http://schemas.microsoft.com/office/drawing/2014/main" id="{F7457D2C-B478-4D97-9D24-7F858857B93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7589" name="Rectangle 1029">
            <a:extLst>
              <a:ext uri="{FF2B5EF4-FFF2-40B4-BE49-F238E27FC236}">
                <a16:creationId xmlns:a16="http://schemas.microsoft.com/office/drawing/2014/main" id="{1AE73F04-4527-4BA7-B839-108D734B4A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7590" name="Rectangle 1030">
            <a:extLst>
              <a:ext uri="{FF2B5EF4-FFF2-40B4-BE49-F238E27FC236}">
                <a16:creationId xmlns:a16="http://schemas.microsoft.com/office/drawing/2014/main" id="{BFB6E272-D5B7-4B38-8661-442E9FD8638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7591" name="Rectangle 1031">
            <a:extLst>
              <a:ext uri="{FF2B5EF4-FFF2-40B4-BE49-F238E27FC236}">
                <a16:creationId xmlns:a16="http://schemas.microsoft.com/office/drawing/2014/main" id="{FC10E9C9-73E6-418D-A354-6B25D03A1E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9333044-CA20-49B8-BA6C-8055918E84C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4E931BBB-CFDA-40CB-AE62-D5377377E7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989C87-A7E7-4E0A-B4CF-F9A758F9EA04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B2107DFE-8EBB-4DAF-90F9-51A48E2334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ADCDAAE4-B726-4B7E-A03C-B86365B0B9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4E931BBB-CFDA-40CB-AE62-D5377377E7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989C87-A7E7-4E0A-B4CF-F9A758F9EA04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B2107DFE-8EBB-4DAF-90F9-51A48E2334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ADCDAAE4-B726-4B7E-A03C-B86365B0B9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190113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0B90CD-B22E-4A0F-BD08-1DB4F06D6E7B}" type="slidenum">
              <a:rPr lang="ru-RU"/>
              <a:pPr/>
              <a:t>3</a:t>
            </a:fld>
            <a:endParaRPr lang="ru-RU"/>
          </a:p>
        </p:txBody>
      </p:sp>
      <p:sp>
        <p:nvSpPr>
          <p:cNvPr id="6861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9271684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D6B69449-0268-4079-B6F1-6E4B11ED16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A879C6-4DEA-4D4E-A9CC-B30B3B527375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69634" name="Rectangle 1026">
            <a:extLst>
              <a:ext uri="{FF2B5EF4-FFF2-40B4-BE49-F238E27FC236}">
                <a16:creationId xmlns:a16="http://schemas.microsoft.com/office/drawing/2014/main" id="{0B8DF452-FABA-4020-8761-E780257C1A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1027">
            <a:extLst>
              <a:ext uri="{FF2B5EF4-FFF2-40B4-BE49-F238E27FC236}">
                <a16:creationId xmlns:a16="http://schemas.microsoft.com/office/drawing/2014/main" id="{3E82B649-97BD-41CD-9BC2-153A92CA2E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1CBCAFB-F3A5-4F60-9CEF-5164A8A1F0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70F9F-D783-4ED8-B22D-F2DBA70355D5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141314" name="Rectangle 2">
            <a:extLst>
              <a:ext uri="{FF2B5EF4-FFF2-40B4-BE49-F238E27FC236}">
                <a16:creationId xmlns:a16="http://schemas.microsoft.com/office/drawing/2014/main" id="{F6C2D712-B978-4C4F-9223-C62229D79B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>
            <a:extLst>
              <a:ext uri="{FF2B5EF4-FFF2-40B4-BE49-F238E27FC236}">
                <a16:creationId xmlns:a16="http://schemas.microsoft.com/office/drawing/2014/main" id="{145D2D47-5217-4ABC-A75C-5C8FEC1CC2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5017398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FC3BCEA8-E27F-424C-A89A-E361801770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9C5890-DDFD-4117-996B-3F07E2C8DC79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70658" name="Rectangle 2">
            <a:extLst>
              <a:ext uri="{FF2B5EF4-FFF2-40B4-BE49-F238E27FC236}">
                <a16:creationId xmlns:a16="http://schemas.microsoft.com/office/drawing/2014/main" id="{0D267F7D-D63A-499B-ACD3-54BBD3036E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270C2CBC-DA2D-4B90-BD02-53BC7BD80F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84C3A3C1-E8F2-4BE6-A012-B9AB774407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D46FFE-5A01-4370-BC43-4DF710E30395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71682" name="Rectangle 1026">
            <a:extLst>
              <a:ext uri="{FF2B5EF4-FFF2-40B4-BE49-F238E27FC236}">
                <a16:creationId xmlns:a16="http://schemas.microsoft.com/office/drawing/2014/main" id="{9A73CAFC-0DFD-41FE-9D69-0E9BBC69CE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1027">
            <a:extLst>
              <a:ext uri="{FF2B5EF4-FFF2-40B4-BE49-F238E27FC236}">
                <a16:creationId xmlns:a16="http://schemas.microsoft.com/office/drawing/2014/main" id="{A5CF9D06-D3CF-452B-8E6C-9CD0AFA726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D93982B9-F328-4F41-8F94-610ED4102D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992043-E8CD-410D-B564-97F2E90F5C2B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72706" name="Rectangle 4098">
            <a:extLst>
              <a:ext uri="{FF2B5EF4-FFF2-40B4-BE49-F238E27FC236}">
                <a16:creationId xmlns:a16="http://schemas.microsoft.com/office/drawing/2014/main" id="{F8D2B95E-3B04-4C18-8B32-8951322545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4099">
            <a:extLst>
              <a:ext uri="{FF2B5EF4-FFF2-40B4-BE49-F238E27FC236}">
                <a16:creationId xmlns:a16="http://schemas.microsoft.com/office/drawing/2014/main" id="{8019572D-9EFB-4D3D-92C9-1D2A541940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F4460D-A4CF-4A4F-A5A9-F3BFA31B3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BD596A1-EE87-47C9-945C-477424DB99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AF2630C-3CB9-4C80-B511-5FB789216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C7D3E6B-8E25-42DA-8614-E654BB767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D2DCF5D-85F2-43EF-B5D4-4E6DA9A18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37865B-0F63-4949-B705-8C7F0D7E267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92269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A91125-3C55-4F54-9B7A-68BC80A4B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845CD4D-AA22-471C-AC0B-C95155A63A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87952C1-C073-488F-A49D-A2B458AE5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4E2C6B7-CAD2-4FAF-86A9-7FA1A78EE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D3DAEB6-DCCA-44BE-AACB-2375CB2EA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029784-EABA-4ABE-A711-6A2937D89F1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16332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D008833-8295-4AE5-A91C-F6D17A79E5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2E6E268-BC3F-4127-8CF8-4152F62B9A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2F006A2-9D7B-4479-A7BE-044C15292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7769B0C-8D0B-496B-999E-70B07BD4C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BAC8951-30F3-4E81-AEB4-A83DB26A6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74B586-9E8A-4215-B36B-6E345D52FE8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47507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B0547C-C601-4066-8E82-C9DB95777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18B5606-3C55-49BD-BBBF-E77537BD1D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5EF333-3A25-48D9-A213-B8605F25E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4010DB-9312-433A-8148-50045C85C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77D4D29-5DAC-4FD0-974A-1192C1A51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02158A-9F13-4045-9E7C-A6D3F6AD460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42742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2C00E7-D724-40EE-8614-84BADFA1D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DB73A14-9C8A-4169-B143-6876A8FA53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9D3A36-6123-4342-A9B2-CA3B4BE5D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6EFF991-D12F-40DA-8CE4-A9670459D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9A7368E-8918-4ABC-8B67-2D53182BB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D0D3F6-3130-4036-BC7A-5D67D6FB8A3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87076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EAB8A7-62B4-4E64-9500-1C953BDA8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50B334D-B0E6-4D2F-A8EB-7B79256369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28EB359-DB7D-4CA3-A425-D97CC6F8CE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856D4C3-51B2-4E15-9C3D-5A1666419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FA42595-F17A-4E66-9F35-A081F39E4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D8405FE-E34E-4319-AA7E-FC57B19C9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2C87E0-0387-43D0-B1FA-F355496AB61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75883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21A517-6BDB-4D65-9B7B-321E160F9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3078EF6-68B7-4BF0-B6FC-579E10AAFA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FAC4B02-BF15-4964-9B86-EFD3D85E22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512A4AF-3186-4071-86C5-677FCFF245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6BED017-1265-4EE7-B6A1-CA6A52E37C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1804C70-DEF4-4787-A16C-491D5B8BE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2C22DC6-55A6-4E8F-9002-87C972C05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4FAAEBA-54F3-4A2A-B996-FF883F0A8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BA565D-D9CF-48F0-A765-78C452BDDCE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42039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BB7E58-583B-4D54-84A7-C16989019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31CA467-2755-47DE-A190-08B7EC983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15B5607-3357-4896-B4E0-A12003A69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C590124-9D95-4EFE-A8F6-5EACE581D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C9BB22-32BF-4F25-979A-05492949BB4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20093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083043D-7128-4978-9529-02092BFBD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55648CD-B944-4795-BBA0-8BD1C9EBE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1F97BA1-0D93-4DEC-A3E6-A8E4AF599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F8AC8E-BF50-49E4-913A-FC2E571E7B0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34927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E23964-35F4-4FE4-A2C7-4E936E493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50FC8BC-834C-4852-A10A-1B5CFCC9E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01AAB70-DA41-4F32-A105-6ABB817FFD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DEC7BAA-9042-4A4B-98E8-1A2C863DE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0D18B41-C485-4CCA-BEE8-F8A6994CF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85C6107-A594-45BD-A114-29023B3AE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B18F7E-E917-40D0-AC8C-3957FED1E00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21895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2E2C78-8691-498B-B0CB-8BC8FC93C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C879EC6-152E-4C75-BF70-6A6B6FF8D8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CD9BAB8-9BEA-4B70-B59A-6C0DDE231E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B9D24A7-C557-449C-B410-FEFCCBAB4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1A61974-E8FB-4A69-9B85-2C2A6874D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54A3651-41AA-4C9E-8102-28D1D5721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44680-DE75-4263-9738-A88B8C6DE7F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5586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37B095A-1A73-4462-9E01-E82FB086A9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8F660C1-1316-4CDA-A350-647A6F43B9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3DD45AD-47A3-4EDF-8D79-1C2E95022A4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0C456E9-06F7-4D10-B5B8-736286A3A0E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2B9C0C0-AFF1-446B-BAC0-389BEBB8E28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217183C-F142-47B8-B71B-DC385F6BD4D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6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20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6.wmf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25.wmf"/><Relationship Id="rId4" Type="http://schemas.openxmlformats.org/officeDocument/2006/relationships/oleObject" Target="../embeddings/oleObject10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wmf"/><Relationship Id="rId4" Type="http://schemas.openxmlformats.org/officeDocument/2006/relationships/oleObject" Target="../embeddings/oleObject12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oleObject" Target="../embeddings/oleObject13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080698C5-B7A6-479C-BF10-FD54A017671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1700808"/>
            <a:ext cx="8763000" cy="1728192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Многогранники, описанные около сферы (призма)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Text Box 4">
            <a:extLst>
              <a:ext uri="{FF2B5EF4-FFF2-40B4-BE49-F238E27FC236}">
                <a16:creationId xmlns:a16="http://schemas.microsoft.com/office/drawing/2014/main" id="{D97FDC66-87B5-4B62-AAFE-39406E79A9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534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Можно ли вписать сферу в прямоугольный параллелепипед, отличный от куба?</a:t>
            </a:r>
          </a:p>
        </p:txBody>
      </p:sp>
      <p:sp>
        <p:nvSpPr>
          <p:cNvPr id="60421" name="Text Box 5">
            <a:extLst>
              <a:ext uri="{FF2B5EF4-FFF2-40B4-BE49-F238E27FC236}">
                <a16:creationId xmlns:a16="http://schemas.microsoft.com/office/drawing/2014/main" id="{8583A80F-41A4-4167-ABB7-72E0030F88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55626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Нет.</a:t>
            </a:r>
          </a:p>
        </p:txBody>
      </p:sp>
      <p:pic>
        <p:nvPicPr>
          <p:cNvPr id="60422" name="Picture 6">
            <a:extLst>
              <a:ext uri="{FF2B5EF4-FFF2-40B4-BE49-F238E27FC236}">
                <a16:creationId xmlns:a16="http://schemas.microsoft.com/office/drawing/2014/main" id="{914A0B23-AF61-4EC5-8FEA-7A80AE5609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7363" y="2276475"/>
            <a:ext cx="3087687" cy="2309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0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1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405919-D390-41FF-8516-AA9DDB455F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10600" cy="11430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Сфера, вписанная в треугольную призму</a:t>
            </a: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7B58DDB7-F52D-4D86-B41D-92ADD00442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524000"/>
            <a:ext cx="5543550" cy="5075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050">
            <a:extLst>
              <a:ext uri="{FF2B5EF4-FFF2-40B4-BE49-F238E27FC236}">
                <a16:creationId xmlns:a16="http://schemas.microsoft.com/office/drawing/2014/main" id="{7FD2B58A-265F-46B0-AC57-A5B3A2285A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10600" cy="5334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Упражнения</a:t>
            </a:r>
          </a:p>
        </p:txBody>
      </p:sp>
      <p:pic>
        <p:nvPicPr>
          <p:cNvPr id="62467" name="Picture 2051">
            <a:extLst>
              <a:ext uri="{FF2B5EF4-FFF2-40B4-BE49-F238E27FC236}">
                <a16:creationId xmlns:a16="http://schemas.microsoft.com/office/drawing/2014/main" id="{41E2CD38-4016-4DB1-A82E-89279487F7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600200"/>
            <a:ext cx="4495800" cy="4116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468" name="Text Box 2052">
            <a:extLst>
              <a:ext uri="{FF2B5EF4-FFF2-40B4-BE49-F238E27FC236}">
                <a16:creationId xmlns:a16="http://schemas.microsoft.com/office/drawing/2014/main" id="{3BB12838-922D-4FB2-B65C-935A0ED664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Найдите высоту правильной треугольной призмы и радиус, вписанной в нее сферы, если стороны основания призмы равны 1.</a:t>
            </a:r>
          </a:p>
        </p:txBody>
      </p:sp>
      <p:grpSp>
        <p:nvGrpSpPr>
          <p:cNvPr id="62469" name="Group 2053">
            <a:extLst>
              <a:ext uri="{FF2B5EF4-FFF2-40B4-BE49-F238E27FC236}">
                <a16:creationId xmlns:a16="http://schemas.microsoft.com/office/drawing/2014/main" id="{BE97B012-D083-4485-91FA-64FA7F33F65F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5715000"/>
            <a:ext cx="3073400" cy="800100"/>
            <a:chOff x="336" y="3600"/>
            <a:chExt cx="1936" cy="504"/>
          </a:xfrm>
        </p:grpSpPr>
        <p:graphicFrame>
          <p:nvGraphicFramePr>
            <p:cNvPr id="62470" name="Object 2054">
              <a:extLst>
                <a:ext uri="{FF2B5EF4-FFF2-40B4-BE49-F238E27FC236}">
                  <a16:creationId xmlns:a16="http://schemas.microsoft.com/office/drawing/2014/main" id="{16070E56-5BBF-40B3-836C-0B918340BB8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008" y="3600"/>
            <a:ext cx="1264" cy="5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2006280" imgH="799920" progId="Equation.DSMT4">
                    <p:embed/>
                  </p:oleObj>
                </mc:Choice>
                <mc:Fallback>
                  <p:oleObj name="Equation" r:id="rId3" imgW="2006280" imgH="799920" progId="Equation.DSMT4">
                    <p:embed/>
                    <p:pic>
                      <p:nvPicPr>
                        <p:cNvPr id="0" name="Object 205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08" y="3600"/>
                          <a:ext cx="1264" cy="50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2471" name="Text Box 2055">
              <a:extLst>
                <a:ext uri="{FF2B5EF4-FFF2-40B4-BE49-F238E27FC236}">
                  <a16:creationId xmlns:a16="http://schemas.microsoft.com/office/drawing/2014/main" id="{3C2AD579-4553-45F3-BB42-D4F7C08300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696"/>
              <a:ext cx="9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2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9" name="Picture 3">
            <a:extLst>
              <a:ext uri="{FF2B5EF4-FFF2-40B4-BE49-F238E27FC236}">
                <a16:creationId xmlns:a16="http://schemas.microsoft.com/office/drawing/2014/main" id="{81170787-E61D-48C0-82D3-5254F7AF19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600200"/>
            <a:ext cx="4495800" cy="4116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940" name="Text Box 4">
            <a:extLst>
              <a:ext uri="{FF2B5EF4-FFF2-40B4-BE49-F238E27FC236}">
                <a16:creationId xmlns:a16="http://schemas.microsoft.com/office/drawing/2014/main" id="{6C7060E7-340F-47FA-A6E4-C0DD046AA2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534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В правильную треугольную призму вписана  сфера радиуса 1. Найдите сторону основания и высоту призмы.</a:t>
            </a:r>
          </a:p>
        </p:txBody>
      </p:sp>
      <p:grpSp>
        <p:nvGrpSpPr>
          <p:cNvPr id="39944" name="Group 8">
            <a:extLst>
              <a:ext uri="{FF2B5EF4-FFF2-40B4-BE49-F238E27FC236}">
                <a16:creationId xmlns:a16="http://schemas.microsoft.com/office/drawing/2014/main" id="{21DFF4C5-1026-40C5-A04B-6C68651F2544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5867400"/>
            <a:ext cx="2990850" cy="463550"/>
            <a:chOff x="336" y="3696"/>
            <a:chExt cx="1884" cy="292"/>
          </a:xfrm>
        </p:grpSpPr>
        <p:graphicFrame>
          <p:nvGraphicFramePr>
            <p:cNvPr id="39942" name="Object 6">
              <a:extLst>
                <a:ext uri="{FF2B5EF4-FFF2-40B4-BE49-F238E27FC236}">
                  <a16:creationId xmlns:a16="http://schemas.microsoft.com/office/drawing/2014/main" id="{13034C03-F597-47C0-BC72-29D3CB06D82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060" y="3716"/>
            <a:ext cx="1160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1841400" imgH="431640" progId="Equation.DSMT4">
                    <p:embed/>
                  </p:oleObj>
                </mc:Choice>
                <mc:Fallback>
                  <p:oleObj name="Equation" r:id="rId3" imgW="1841400" imgH="43164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60" y="3716"/>
                          <a:ext cx="1160" cy="2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9943" name="Text Box 7">
              <a:extLst>
                <a:ext uri="{FF2B5EF4-FFF2-40B4-BE49-F238E27FC236}">
                  <a16:creationId xmlns:a16="http://schemas.microsoft.com/office/drawing/2014/main" id="{5E7CD7A1-E601-470C-ACBB-AFB1D1BCDE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696"/>
              <a:ext cx="9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Text Box 1028">
            <a:extLst>
              <a:ext uri="{FF2B5EF4-FFF2-40B4-BE49-F238E27FC236}">
                <a16:creationId xmlns:a16="http://schemas.microsoft.com/office/drawing/2014/main" id="{16F988CF-A5D7-41C9-8754-AF2F1BDCAF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5344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В призму, в основании которой прямоугольный треугольник с катетами, равными 1, вписана  сфера. Найдите радиус сферы и высоту призмы.</a:t>
            </a:r>
          </a:p>
        </p:txBody>
      </p:sp>
      <p:pic>
        <p:nvPicPr>
          <p:cNvPr id="57353" name="Picture 1033">
            <a:extLst>
              <a:ext uri="{FF2B5EF4-FFF2-40B4-BE49-F238E27FC236}">
                <a16:creationId xmlns:a16="http://schemas.microsoft.com/office/drawing/2014/main" id="{7E20E664-BF70-4014-88A2-8C663F94D0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133600"/>
            <a:ext cx="4648200" cy="296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7360" name="Group 1040">
            <a:extLst>
              <a:ext uri="{FF2B5EF4-FFF2-40B4-BE49-F238E27FC236}">
                <a16:creationId xmlns:a16="http://schemas.microsoft.com/office/drawing/2014/main" id="{5FC55350-E917-469E-88D4-35D366A04BF8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2133600"/>
            <a:ext cx="3962400" cy="2616200"/>
            <a:chOff x="3120" y="1344"/>
            <a:chExt cx="2496" cy="1648"/>
          </a:xfrm>
        </p:grpSpPr>
        <p:graphicFrame>
          <p:nvGraphicFramePr>
            <p:cNvPr id="57350" name="Object 1030">
              <a:extLst>
                <a:ext uri="{FF2B5EF4-FFF2-40B4-BE49-F238E27FC236}">
                  <a16:creationId xmlns:a16="http://schemas.microsoft.com/office/drawing/2014/main" id="{5269B48B-91C1-4E44-A128-7D2CDACBA8C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408" y="2496"/>
            <a:ext cx="1768" cy="4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2806560" imgH="787320" progId="Equation.DSMT4">
                    <p:embed/>
                  </p:oleObj>
                </mc:Choice>
                <mc:Fallback>
                  <p:oleObj name="Equation" r:id="rId3" imgW="2806560" imgH="787320" progId="Equation.DSMT4">
                    <p:embed/>
                    <p:pic>
                      <p:nvPicPr>
                        <p:cNvPr id="0" name="Object 10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08" y="2496"/>
                          <a:ext cx="1768" cy="4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7355" name="Text Box 1035">
              <a:extLst>
                <a:ext uri="{FF2B5EF4-FFF2-40B4-BE49-F238E27FC236}">
                  <a16:creationId xmlns:a16="http://schemas.microsoft.com/office/drawing/2014/main" id="{BCA3FF5E-71D9-4DF6-AA46-7ECF599721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0" y="1344"/>
              <a:ext cx="2496" cy="10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/>
                <a:t>Площадь треугольника </a:t>
              </a:r>
              <a:r>
                <a:rPr lang="en-US" altLang="ru-RU" i="1"/>
                <a:t>ABC </a:t>
              </a:r>
              <a:r>
                <a:rPr lang="ru-RU" altLang="ru-RU"/>
                <a:t>равна      , периметр </a:t>
              </a:r>
            </a:p>
            <a:p>
              <a:pPr>
                <a:spcBef>
                  <a:spcPct val="50000"/>
                </a:spcBef>
              </a:pPr>
              <a:r>
                <a:rPr lang="ru-RU" altLang="ru-RU"/>
                <a:t>Воспользуемся формулой </a:t>
              </a:r>
              <a:r>
                <a:rPr lang="en-US" altLang="ru-RU" i="1"/>
                <a:t>r = S</a:t>
              </a:r>
              <a:r>
                <a:rPr lang="en-US" altLang="ru-RU"/>
                <a:t>/</a:t>
              </a:r>
              <a:r>
                <a:rPr lang="en-US" altLang="ru-RU" i="1"/>
                <a:t>p</a:t>
              </a:r>
              <a:r>
                <a:rPr lang="en-US" altLang="ru-RU"/>
                <a:t>. </a:t>
              </a:r>
              <a:r>
                <a:rPr lang="ru-RU" altLang="ru-RU"/>
                <a:t>Получим</a:t>
              </a:r>
            </a:p>
          </p:txBody>
        </p:sp>
        <p:graphicFrame>
          <p:nvGraphicFramePr>
            <p:cNvPr id="57356" name="Object 1036">
              <a:extLst>
                <a:ext uri="{FF2B5EF4-FFF2-40B4-BE49-F238E27FC236}">
                  <a16:creationId xmlns:a16="http://schemas.microsoft.com/office/drawing/2014/main" id="{54FA9A03-DDC5-419A-AB8A-39FA32EB3C9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848" y="1584"/>
            <a:ext cx="560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888840" imgH="380880" progId="Equation.DSMT4">
                    <p:embed/>
                  </p:oleObj>
                </mc:Choice>
                <mc:Fallback>
                  <p:oleObj name="Equation" r:id="rId5" imgW="888840" imgH="380880" progId="Equation.DSMT4">
                    <p:embed/>
                    <p:pic>
                      <p:nvPicPr>
                        <p:cNvPr id="0" name="Object 10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48" y="1584"/>
                          <a:ext cx="560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7358" name="Object 1038">
              <a:extLst>
                <a:ext uri="{FF2B5EF4-FFF2-40B4-BE49-F238E27FC236}">
                  <a16:creationId xmlns:a16="http://schemas.microsoft.com/office/drawing/2014/main" id="{AEB23084-6416-4C8C-AE61-CF86E0C3D2C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696" y="1536"/>
            <a:ext cx="216" cy="4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342720" imgH="723600" progId="Equation.DSMT4">
                    <p:embed/>
                  </p:oleObj>
                </mc:Choice>
                <mc:Fallback>
                  <p:oleObj name="Equation" r:id="rId7" imgW="342720" imgH="723600" progId="Equation.DSMT4">
                    <p:embed/>
                    <p:pic>
                      <p:nvPicPr>
                        <p:cNvPr id="0" name="Object 10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96" y="1536"/>
                          <a:ext cx="216" cy="4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7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Text Box 2051">
            <a:extLst>
              <a:ext uri="{FF2B5EF4-FFF2-40B4-BE49-F238E27FC236}">
                <a16:creationId xmlns:a16="http://schemas.microsoft.com/office/drawing/2014/main" id="{CE384F41-9E37-48AD-9271-F25CE00256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5344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В призму, в основании которой равнобедренный треугольник со сторонами 2, 3, 3, вписана  сфера. Найдите радиус сферы и высоту призмы.</a:t>
            </a:r>
          </a:p>
        </p:txBody>
      </p:sp>
      <p:pic>
        <p:nvPicPr>
          <p:cNvPr id="58377" name="Picture 2057">
            <a:extLst>
              <a:ext uri="{FF2B5EF4-FFF2-40B4-BE49-F238E27FC236}">
                <a16:creationId xmlns:a16="http://schemas.microsoft.com/office/drawing/2014/main" id="{072F9A3D-A9A2-4A23-8BAC-EB6A88E2F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133600"/>
            <a:ext cx="3878263" cy="3405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8380" name="Group 2060">
            <a:extLst>
              <a:ext uri="{FF2B5EF4-FFF2-40B4-BE49-F238E27FC236}">
                <a16:creationId xmlns:a16="http://schemas.microsoft.com/office/drawing/2014/main" id="{00002FBD-2A59-45BB-9D2D-0486D77E1E63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2133600"/>
            <a:ext cx="4267200" cy="2540000"/>
            <a:chOff x="2928" y="1344"/>
            <a:chExt cx="2688" cy="1600"/>
          </a:xfrm>
        </p:grpSpPr>
        <p:graphicFrame>
          <p:nvGraphicFramePr>
            <p:cNvPr id="58374" name="Object 2054">
              <a:extLst>
                <a:ext uri="{FF2B5EF4-FFF2-40B4-BE49-F238E27FC236}">
                  <a16:creationId xmlns:a16="http://schemas.microsoft.com/office/drawing/2014/main" id="{E3DE1E79-2150-4E53-B35C-F54764A0842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600" y="2448"/>
            <a:ext cx="1240" cy="4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1968480" imgH="787320" progId="Equation.DSMT4">
                    <p:embed/>
                  </p:oleObj>
                </mc:Choice>
                <mc:Fallback>
                  <p:oleObj name="Equation" r:id="rId3" imgW="1968480" imgH="787320" progId="Equation.DSMT4">
                    <p:embed/>
                    <p:pic>
                      <p:nvPicPr>
                        <p:cNvPr id="0" name="Object 205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00" y="2448"/>
                          <a:ext cx="1240" cy="4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8375" name="Text Box 2055">
              <a:extLst>
                <a:ext uri="{FF2B5EF4-FFF2-40B4-BE49-F238E27FC236}">
                  <a16:creationId xmlns:a16="http://schemas.microsoft.com/office/drawing/2014/main" id="{FD44AE00-7EC3-422A-9FD3-FE7EBF89DE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8" y="1344"/>
              <a:ext cx="2688" cy="10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/>
                <a:t>Площадь треугольника </a:t>
              </a:r>
              <a:r>
                <a:rPr lang="en-US" altLang="ru-RU" i="1"/>
                <a:t>ABC </a:t>
              </a:r>
              <a:r>
                <a:rPr lang="ru-RU" altLang="ru-RU"/>
                <a:t>равна          Периметр равен 8.</a:t>
              </a:r>
            </a:p>
            <a:p>
              <a:pPr>
                <a:spcBef>
                  <a:spcPct val="50000"/>
                </a:spcBef>
              </a:pPr>
              <a:r>
                <a:rPr lang="ru-RU" altLang="ru-RU"/>
                <a:t>Воспользуемся формулой </a:t>
              </a:r>
              <a:r>
                <a:rPr lang="en-US" altLang="ru-RU" i="1"/>
                <a:t>r = S</a:t>
              </a:r>
              <a:r>
                <a:rPr lang="en-US" altLang="ru-RU"/>
                <a:t>/</a:t>
              </a:r>
              <a:r>
                <a:rPr lang="en-US" altLang="ru-RU" i="1"/>
                <a:t>p</a:t>
              </a:r>
              <a:r>
                <a:rPr lang="en-US" altLang="ru-RU"/>
                <a:t>. </a:t>
              </a:r>
              <a:r>
                <a:rPr lang="ru-RU" altLang="ru-RU"/>
                <a:t>Получим</a:t>
              </a:r>
            </a:p>
          </p:txBody>
        </p:sp>
        <p:graphicFrame>
          <p:nvGraphicFramePr>
            <p:cNvPr id="58378" name="Object 2058">
              <a:extLst>
                <a:ext uri="{FF2B5EF4-FFF2-40B4-BE49-F238E27FC236}">
                  <a16:creationId xmlns:a16="http://schemas.microsoft.com/office/drawing/2014/main" id="{B57DD854-ED2B-4345-A11B-C0AE91BA42B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504" y="1584"/>
            <a:ext cx="392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622080" imgH="380880" progId="Equation.DSMT4">
                    <p:embed/>
                  </p:oleObj>
                </mc:Choice>
                <mc:Fallback>
                  <p:oleObj name="Equation" r:id="rId5" imgW="622080" imgH="380880" progId="Equation.DSMT4">
                    <p:embed/>
                    <p:pic>
                      <p:nvPicPr>
                        <p:cNvPr id="0" name="Object 205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04" y="1584"/>
                          <a:ext cx="392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BAEF6474-D4A9-44B3-83D8-1F2A31F228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10600" cy="612304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Сфера, вписанная в четырехугольную призму</a:t>
            </a:r>
          </a:p>
        </p:txBody>
      </p:sp>
      <p:pic>
        <p:nvPicPr>
          <p:cNvPr id="8199" name="Picture 7">
            <a:extLst>
              <a:ext uri="{FF2B5EF4-FFF2-40B4-BE49-F238E27FC236}">
                <a16:creationId xmlns:a16="http://schemas.microsoft.com/office/drawing/2014/main" id="{9B49A718-D178-4389-931B-2476C066EE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196752"/>
            <a:ext cx="5877272" cy="419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026">
            <a:extLst>
              <a:ext uri="{FF2B5EF4-FFF2-40B4-BE49-F238E27FC236}">
                <a16:creationId xmlns:a16="http://schemas.microsoft.com/office/drawing/2014/main" id="{779A02DD-F385-45DB-9B38-3C90D37A9F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10600" cy="6096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Упражнения</a:t>
            </a:r>
          </a:p>
        </p:txBody>
      </p:sp>
      <p:sp>
        <p:nvSpPr>
          <p:cNvPr id="52228" name="Text Box 1028">
            <a:extLst>
              <a:ext uri="{FF2B5EF4-FFF2-40B4-BE49-F238E27FC236}">
                <a16:creationId xmlns:a16="http://schemas.microsoft.com/office/drawing/2014/main" id="{55124E25-CDFE-4DDB-BB04-F36BFE814A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Сфера вписана в прямую четырехугольную призму, в основании которой ромб со стороной 1 и острым углом 60</a:t>
            </a:r>
            <a:r>
              <a:rPr lang="ru-RU" altLang="ru-RU" baseline="30000" dirty="0"/>
              <a:t>о</a:t>
            </a:r>
            <a:r>
              <a:rPr lang="ru-RU" altLang="ru-RU" dirty="0"/>
              <a:t>. Найдите  радиус сферы и высоту призмы.</a:t>
            </a:r>
          </a:p>
        </p:txBody>
      </p:sp>
      <p:pic>
        <p:nvPicPr>
          <p:cNvPr id="52229" name="Picture 1029">
            <a:extLst>
              <a:ext uri="{FF2B5EF4-FFF2-40B4-BE49-F238E27FC236}">
                <a16:creationId xmlns:a16="http://schemas.microsoft.com/office/drawing/2014/main" id="{397D309B-31E6-452B-89AE-CE1439D5ED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362200"/>
            <a:ext cx="4487863" cy="320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2234" name="Group 1034">
            <a:extLst>
              <a:ext uri="{FF2B5EF4-FFF2-40B4-BE49-F238E27FC236}">
                <a16:creationId xmlns:a16="http://schemas.microsoft.com/office/drawing/2014/main" id="{FD24C4D7-AA34-401C-989E-A48D54018289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057400"/>
            <a:ext cx="8763000" cy="3511550"/>
            <a:chOff x="96" y="1296"/>
            <a:chExt cx="5520" cy="2212"/>
          </a:xfrm>
        </p:grpSpPr>
        <p:pic>
          <p:nvPicPr>
            <p:cNvPr id="52230" name="Picture 1030">
              <a:extLst>
                <a:ext uri="{FF2B5EF4-FFF2-40B4-BE49-F238E27FC236}">
                  <a16:creationId xmlns:a16="http://schemas.microsoft.com/office/drawing/2014/main" id="{1906B697-4B4A-4A9F-9174-9D498EB0A7E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1488"/>
              <a:ext cx="2827" cy="20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2231" name="Text Box 1031">
              <a:extLst>
                <a:ext uri="{FF2B5EF4-FFF2-40B4-BE49-F238E27FC236}">
                  <a16:creationId xmlns:a16="http://schemas.microsoft.com/office/drawing/2014/main" id="{05CCB3A8-D87F-4B7A-8C41-62DEE68033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1296"/>
              <a:ext cx="2640" cy="20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Решение.</a:t>
              </a:r>
              <a:r>
                <a:rPr lang="ru-RU" altLang="ru-RU" dirty="0">
                  <a:solidFill>
                    <a:schemeClr val="accent1"/>
                  </a:solidFill>
                </a:rPr>
                <a:t> </a:t>
              </a:r>
              <a:r>
                <a:rPr lang="ru-RU" altLang="ru-RU" dirty="0"/>
                <a:t>Радиус сферы равен половине высоты </a:t>
              </a:r>
              <a:r>
                <a:rPr lang="en-US" altLang="ru-RU" i="1" dirty="0"/>
                <a:t>DG </a:t>
              </a:r>
              <a:r>
                <a:rPr lang="ru-RU" altLang="ru-RU" dirty="0"/>
                <a:t>основания, т.е.</a:t>
              </a:r>
            </a:p>
            <a:p>
              <a:pPr>
                <a:spcBef>
                  <a:spcPct val="50000"/>
                </a:spcBef>
              </a:pPr>
              <a:endParaRPr lang="ru-RU" altLang="ru-RU" dirty="0"/>
            </a:p>
            <a:p>
              <a:pPr algn="just">
                <a:spcBef>
                  <a:spcPct val="50000"/>
                </a:spcBef>
              </a:pPr>
              <a:r>
                <a:rPr lang="ru-RU" altLang="ru-RU" dirty="0"/>
                <a:t>Высота призмы равна диаметру сферы, т.е.</a:t>
              </a:r>
            </a:p>
            <a:p>
              <a:pPr>
                <a:spcBef>
                  <a:spcPct val="50000"/>
                </a:spcBef>
              </a:pPr>
              <a:r>
                <a:rPr lang="ru-RU" altLang="ru-RU" dirty="0"/>
                <a:t> </a:t>
              </a:r>
            </a:p>
          </p:txBody>
        </p:sp>
        <p:graphicFrame>
          <p:nvGraphicFramePr>
            <p:cNvPr id="52232" name="Object 1032">
              <a:extLst>
                <a:ext uri="{FF2B5EF4-FFF2-40B4-BE49-F238E27FC236}">
                  <a16:creationId xmlns:a16="http://schemas.microsoft.com/office/drawing/2014/main" id="{36224EE2-0085-4AA1-8FBF-DC52EF86DCD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840" y="2016"/>
            <a:ext cx="608" cy="4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965160" imgH="787320" progId="Equation.DSMT4">
                    <p:embed/>
                  </p:oleObj>
                </mc:Choice>
                <mc:Fallback>
                  <p:oleObj name="Equation" r:id="rId4" imgW="965160" imgH="787320" progId="Equation.DSMT4">
                    <p:embed/>
                    <p:pic>
                      <p:nvPicPr>
                        <p:cNvPr id="0" name="Object 10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40" y="2016"/>
                          <a:ext cx="608" cy="4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2233" name="Object 1033">
              <a:extLst>
                <a:ext uri="{FF2B5EF4-FFF2-40B4-BE49-F238E27FC236}">
                  <a16:creationId xmlns:a16="http://schemas.microsoft.com/office/drawing/2014/main" id="{781456E3-255C-4200-A15E-E122C9B7E22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832" y="2976"/>
            <a:ext cx="624" cy="4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990360" imgH="787320" progId="Equation.DSMT4">
                    <p:embed/>
                  </p:oleObj>
                </mc:Choice>
                <mc:Fallback>
                  <p:oleObj name="Equation" r:id="rId6" imgW="990360" imgH="787320" progId="Equation.DSMT4">
                    <p:embed/>
                    <p:pic>
                      <p:nvPicPr>
                        <p:cNvPr id="0" name="Object 103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32" y="2976"/>
                          <a:ext cx="624" cy="4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Text Box 1027">
            <a:extLst>
              <a:ext uri="{FF2B5EF4-FFF2-40B4-BE49-F238E27FC236}">
                <a16:creationId xmlns:a16="http://schemas.microsoft.com/office/drawing/2014/main" id="{A1A152D3-76F9-40DC-BB10-34AAE80708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Единичная сфера вписана в прямую четырехугольную призму, в основании которой ромб с острым углом 60</a:t>
            </a:r>
            <a:r>
              <a:rPr lang="ru-RU" altLang="ru-RU" baseline="30000" dirty="0"/>
              <a:t>о</a:t>
            </a:r>
            <a:r>
              <a:rPr lang="ru-RU" altLang="ru-RU" dirty="0"/>
              <a:t>. Найдите  сторону основания </a:t>
            </a:r>
            <a:r>
              <a:rPr lang="en-US" altLang="ru-RU" i="1" dirty="0"/>
              <a:t>a </a:t>
            </a:r>
            <a:r>
              <a:rPr lang="ru-RU" altLang="ru-RU" dirty="0"/>
              <a:t>и высоту призмы</a:t>
            </a:r>
            <a:r>
              <a:rPr lang="en-US" altLang="ru-RU" dirty="0"/>
              <a:t> </a:t>
            </a:r>
            <a:r>
              <a:rPr lang="en-US" altLang="ru-RU" i="1" dirty="0"/>
              <a:t>h</a:t>
            </a:r>
            <a:r>
              <a:rPr lang="ru-RU" altLang="ru-RU" dirty="0"/>
              <a:t>.</a:t>
            </a:r>
          </a:p>
        </p:txBody>
      </p:sp>
      <p:pic>
        <p:nvPicPr>
          <p:cNvPr id="53252" name="Picture 1028">
            <a:extLst>
              <a:ext uri="{FF2B5EF4-FFF2-40B4-BE49-F238E27FC236}">
                <a16:creationId xmlns:a16="http://schemas.microsoft.com/office/drawing/2014/main" id="{2F7FFA9E-CD92-4D76-ADA2-A06C812205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057400"/>
            <a:ext cx="4487863" cy="320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3258" name="Group 1034">
            <a:extLst>
              <a:ext uri="{FF2B5EF4-FFF2-40B4-BE49-F238E27FC236}">
                <a16:creationId xmlns:a16="http://schemas.microsoft.com/office/drawing/2014/main" id="{EA2A0805-0869-48B9-AEEC-65BF3971D4FA}"/>
              </a:ext>
            </a:extLst>
          </p:cNvPr>
          <p:cNvGrpSpPr>
            <a:grpSpLocks/>
          </p:cNvGrpSpPr>
          <p:nvPr/>
        </p:nvGrpSpPr>
        <p:grpSpPr bwMode="auto">
          <a:xfrm>
            <a:off x="2514600" y="2057400"/>
            <a:ext cx="4648200" cy="4229100"/>
            <a:chOff x="1584" y="1296"/>
            <a:chExt cx="2928" cy="2664"/>
          </a:xfrm>
        </p:grpSpPr>
        <p:pic>
          <p:nvPicPr>
            <p:cNvPr id="53254" name="Picture 1030">
              <a:extLst>
                <a:ext uri="{FF2B5EF4-FFF2-40B4-BE49-F238E27FC236}">
                  <a16:creationId xmlns:a16="http://schemas.microsoft.com/office/drawing/2014/main" id="{F88F9251-B3DD-494F-A0E9-939B37A80CC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4" y="1296"/>
              <a:ext cx="2827" cy="20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3255" name="Text Box 1031">
              <a:extLst>
                <a:ext uri="{FF2B5EF4-FFF2-40B4-BE49-F238E27FC236}">
                  <a16:creationId xmlns:a16="http://schemas.microsoft.com/office/drawing/2014/main" id="{B9783D7B-8A8E-4446-B868-2CA67B6F6B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3552"/>
              <a:ext cx="26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</a:t>
              </a:r>
              <a:r>
                <a:rPr lang="ru-RU" altLang="ru-RU">
                  <a:solidFill>
                    <a:schemeClr val="accent1"/>
                  </a:solidFill>
                </a:rPr>
                <a:t> </a:t>
              </a:r>
              <a:endParaRPr lang="ru-RU" altLang="ru-RU">
                <a:solidFill>
                  <a:srgbClr val="FF3300"/>
                </a:solidFill>
              </a:endParaRPr>
            </a:p>
          </p:txBody>
        </p:sp>
        <p:graphicFrame>
          <p:nvGraphicFramePr>
            <p:cNvPr id="53256" name="Object 1032">
              <a:extLst>
                <a:ext uri="{FF2B5EF4-FFF2-40B4-BE49-F238E27FC236}">
                  <a16:creationId xmlns:a16="http://schemas.microsoft.com/office/drawing/2014/main" id="{C782C218-E5F5-4EE6-95E4-445F293BD60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544" y="3456"/>
            <a:ext cx="1208" cy="5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917360" imgH="799920" progId="Equation.DSMT4">
                    <p:embed/>
                  </p:oleObj>
                </mc:Choice>
                <mc:Fallback>
                  <p:oleObj name="Equation" r:id="rId4" imgW="1917360" imgH="799920" progId="Equation.DSMT4">
                    <p:embed/>
                    <p:pic>
                      <p:nvPicPr>
                        <p:cNvPr id="0" name="Object 10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44" y="3456"/>
                          <a:ext cx="1208" cy="50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3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Text Box 1027">
            <a:extLst>
              <a:ext uri="{FF2B5EF4-FFF2-40B4-BE49-F238E27FC236}">
                <a16:creationId xmlns:a16="http://schemas.microsoft.com/office/drawing/2014/main" id="{BB8EFD2B-01A2-4410-A49A-C6CE3C73CD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Сфера вписана в прямую четырехугольную призму, в основании которой трапеция. Высота трапеции равна 2. Найдите высоту призмы</a:t>
            </a:r>
            <a:r>
              <a:rPr lang="en-US" altLang="ru-RU" dirty="0"/>
              <a:t> </a:t>
            </a:r>
            <a:r>
              <a:rPr lang="en-US" altLang="ru-RU" i="1" dirty="0"/>
              <a:t>h</a:t>
            </a:r>
            <a:r>
              <a:rPr lang="ru-RU" altLang="ru-RU" i="1" dirty="0"/>
              <a:t> </a:t>
            </a:r>
            <a:r>
              <a:rPr lang="ru-RU" altLang="ru-RU" dirty="0"/>
              <a:t>и радиус </a:t>
            </a:r>
            <a:r>
              <a:rPr lang="en-US" altLang="ru-RU" i="1" dirty="0"/>
              <a:t>r </a:t>
            </a:r>
            <a:r>
              <a:rPr lang="ru-RU" altLang="ru-RU" dirty="0"/>
              <a:t>вписанной сферы.</a:t>
            </a:r>
          </a:p>
        </p:txBody>
      </p:sp>
      <p:grpSp>
        <p:nvGrpSpPr>
          <p:cNvPr id="54282" name="Group 1034">
            <a:extLst>
              <a:ext uri="{FF2B5EF4-FFF2-40B4-BE49-F238E27FC236}">
                <a16:creationId xmlns:a16="http://schemas.microsoft.com/office/drawing/2014/main" id="{FB7306A8-E2B7-4308-9BDB-A41607F50622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5715000"/>
            <a:ext cx="4191000" cy="457200"/>
            <a:chOff x="240" y="3600"/>
            <a:chExt cx="2640" cy="288"/>
          </a:xfrm>
        </p:grpSpPr>
        <p:sp>
          <p:nvSpPr>
            <p:cNvPr id="54279" name="Text Box 1031">
              <a:extLst>
                <a:ext uri="{FF2B5EF4-FFF2-40B4-BE49-F238E27FC236}">
                  <a16:creationId xmlns:a16="http://schemas.microsoft.com/office/drawing/2014/main" id="{84E54B55-E599-4DC3-9512-2872EFAA3E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600"/>
              <a:ext cx="26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</a:t>
              </a:r>
              <a:r>
                <a:rPr lang="ru-RU" altLang="ru-RU">
                  <a:solidFill>
                    <a:schemeClr val="accent1"/>
                  </a:solidFill>
                </a:rPr>
                <a:t> </a:t>
              </a:r>
              <a:endParaRPr lang="ru-RU" altLang="ru-RU">
                <a:solidFill>
                  <a:srgbClr val="FF3300"/>
                </a:solidFill>
              </a:endParaRPr>
            </a:p>
          </p:txBody>
        </p:sp>
        <p:graphicFrame>
          <p:nvGraphicFramePr>
            <p:cNvPr id="54280" name="Object 1032">
              <a:extLst>
                <a:ext uri="{FF2B5EF4-FFF2-40B4-BE49-F238E27FC236}">
                  <a16:creationId xmlns:a16="http://schemas.microsoft.com/office/drawing/2014/main" id="{031200EE-E8D8-4B68-A24B-EECE06E9453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960" y="3648"/>
            <a:ext cx="880" cy="2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1396800" imgH="342720" progId="Equation.DSMT4">
                    <p:embed/>
                  </p:oleObj>
                </mc:Choice>
                <mc:Fallback>
                  <p:oleObj name="Equation" r:id="rId2" imgW="1396800" imgH="342720" progId="Equation.DSMT4">
                    <p:embed/>
                    <p:pic>
                      <p:nvPicPr>
                        <p:cNvPr id="0" name="Object 10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0" y="3648"/>
                          <a:ext cx="880" cy="2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54283" name="Picture 1035">
            <a:extLst>
              <a:ext uri="{FF2B5EF4-FFF2-40B4-BE49-F238E27FC236}">
                <a16:creationId xmlns:a16="http://schemas.microsoft.com/office/drawing/2014/main" id="{638CBD08-240F-4725-AFBF-6B6C6F6DB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981200"/>
            <a:ext cx="3505200" cy="332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4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Text Box 10">
            <a:extLst>
              <a:ext uri="{FF2B5EF4-FFF2-40B4-BE49-F238E27FC236}">
                <a16:creationId xmlns:a16="http://schemas.microsoft.com/office/drawing/2014/main" id="{55185442-AB63-4201-847C-1B05986708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6407"/>
            <a:ext cx="8991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Многогранник называется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описанным около сферы,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если плоскости всех его граней касаются сферы. Сама сфера называется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вписанной в многогранник.</a:t>
            </a:r>
          </a:p>
        </p:txBody>
      </p:sp>
      <p:pic>
        <p:nvPicPr>
          <p:cNvPr id="2059" name="Picture 11">
            <a:extLst>
              <a:ext uri="{FF2B5EF4-FFF2-40B4-BE49-F238E27FC236}">
                <a16:creationId xmlns:a16="http://schemas.microsoft.com/office/drawing/2014/main" id="{14D66161-75A7-4F52-9121-3DA6A8C3E6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924944"/>
            <a:ext cx="3013075" cy="3436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60" name="Text Box 12">
            <a:extLst>
              <a:ext uri="{FF2B5EF4-FFF2-40B4-BE49-F238E27FC236}">
                <a16:creationId xmlns:a16="http://schemas.microsoft.com/office/drawing/2014/main" id="{2F030DA6-E4DA-4978-9D00-C7B978151C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412776"/>
            <a:ext cx="8991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Теорема. </a:t>
            </a:r>
            <a:r>
              <a:rPr lang="ru-RU" altLang="ru-RU" dirty="0"/>
              <a:t>В призму можно вписать сферу тогда и только тогда, когда в ее основание можно вписать окружность, и высота призмы равна диаметру этой окружности.</a:t>
            </a:r>
          </a:p>
        </p:txBody>
      </p:sp>
    </p:spTree>
    <p:extLst>
      <p:ext uri="{BB962C8B-B14F-4D97-AF65-F5344CB8AC3E}">
        <p14:creationId xmlns:p14="http://schemas.microsoft.com/office/powerpoint/2010/main" val="19535842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Text Box 2051">
            <a:extLst>
              <a:ext uri="{FF2B5EF4-FFF2-40B4-BE49-F238E27FC236}">
                <a16:creationId xmlns:a16="http://schemas.microsoft.com/office/drawing/2014/main" id="{C3BC45E3-10E3-4A88-9FA2-8079533D8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Сфера вписана в прямую четырехугольную призму, в основании которой четырехугольник, периметра 4 и площади 2. Найдите радиус </a:t>
            </a:r>
            <a:r>
              <a:rPr lang="en-US" altLang="ru-RU" i="1" dirty="0"/>
              <a:t>r </a:t>
            </a:r>
            <a:r>
              <a:rPr lang="ru-RU" altLang="ru-RU" dirty="0"/>
              <a:t>вписанной сферы.</a:t>
            </a:r>
          </a:p>
        </p:txBody>
      </p:sp>
      <p:pic>
        <p:nvPicPr>
          <p:cNvPr id="55304" name="Picture 2056">
            <a:extLst>
              <a:ext uri="{FF2B5EF4-FFF2-40B4-BE49-F238E27FC236}">
                <a16:creationId xmlns:a16="http://schemas.microsoft.com/office/drawing/2014/main" id="{E433FA68-B143-4A5B-9863-2CECBBABD7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057400"/>
            <a:ext cx="3387725" cy="342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5306" name="Group 2058">
            <a:extLst>
              <a:ext uri="{FF2B5EF4-FFF2-40B4-BE49-F238E27FC236}">
                <a16:creationId xmlns:a16="http://schemas.microsoft.com/office/drawing/2014/main" id="{5A64BA05-0AB6-4F3E-B29F-C4FEC6806682}"/>
              </a:ext>
            </a:extLst>
          </p:cNvPr>
          <p:cNvGrpSpPr>
            <a:grpSpLocks/>
          </p:cNvGrpSpPr>
          <p:nvPr/>
        </p:nvGrpSpPr>
        <p:grpSpPr bwMode="auto">
          <a:xfrm>
            <a:off x="4191000" y="2057400"/>
            <a:ext cx="4800600" cy="3663950"/>
            <a:chOff x="2640" y="1296"/>
            <a:chExt cx="3024" cy="2308"/>
          </a:xfrm>
        </p:grpSpPr>
        <p:graphicFrame>
          <p:nvGraphicFramePr>
            <p:cNvPr id="55302" name="Object 2054">
              <a:extLst>
                <a:ext uri="{FF2B5EF4-FFF2-40B4-BE49-F238E27FC236}">
                  <a16:creationId xmlns:a16="http://schemas.microsoft.com/office/drawing/2014/main" id="{0BE4269A-4E40-4F0F-B4C9-A4D47B0082F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592" y="3428"/>
            <a:ext cx="416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660240" imgH="279360" progId="Equation.DSMT4">
                    <p:embed/>
                  </p:oleObj>
                </mc:Choice>
                <mc:Fallback>
                  <p:oleObj name="Equation" r:id="rId3" imgW="660240" imgH="279360" progId="Equation.DSMT4">
                    <p:embed/>
                    <p:pic>
                      <p:nvPicPr>
                        <p:cNvPr id="0" name="Object 205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92" y="3428"/>
                          <a:ext cx="416" cy="1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5305" name="Text Box 2057">
              <a:extLst>
                <a:ext uri="{FF2B5EF4-FFF2-40B4-BE49-F238E27FC236}">
                  <a16:creationId xmlns:a16="http://schemas.microsoft.com/office/drawing/2014/main" id="{1BA3C70A-B386-4FE1-8104-D84BA95007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1296"/>
              <a:ext cx="3024" cy="20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Решение.</a:t>
              </a:r>
              <a:r>
                <a:rPr lang="ru-RU" altLang="ru-RU" dirty="0">
                  <a:solidFill>
                    <a:schemeClr val="accent1"/>
                  </a:solidFill>
                </a:rPr>
                <a:t> </a:t>
              </a:r>
              <a:r>
                <a:rPr lang="ru-RU" altLang="ru-RU" dirty="0"/>
                <a:t>Заметим, что радиус сферы равен радиусу окружности, вписанной в основание призмы.</a:t>
              </a:r>
            </a:p>
            <a:p>
              <a:pPr algn="just">
                <a:spcBef>
                  <a:spcPct val="50000"/>
                </a:spcBef>
              </a:pPr>
              <a:r>
                <a:rPr lang="ru-RU" altLang="ru-RU" dirty="0"/>
                <a:t>Воспользуемся тем, что радиус окружности, вписанной в многоугольник, равен площади этого многоугольника делёной на его полупериметр. Получим,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026">
            <a:extLst>
              <a:ext uri="{FF2B5EF4-FFF2-40B4-BE49-F238E27FC236}">
                <a16:creationId xmlns:a16="http://schemas.microsoft.com/office/drawing/2014/main" id="{2F42FA72-FCF5-4F5B-BFC1-4E56AE30AC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10600" cy="11430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Сфера, вписанная в правильную</a:t>
            </a:r>
            <a:r>
              <a:rPr lang="en-US" altLang="ru-RU" sz="3600">
                <a:solidFill>
                  <a:srgbClr val="FF3300"/>
                </a:solidFill>
              </a:rPr>
              <a:t> </a:t>
            </a:r>
            <a:r>
              <a:rPr lang="ru-RU" altLang="ru-RU" sz="3600">
                <a:solidFill>
                  <a:srgbClr val="FF3300"/>
                </a:solidFill>
              </a:rPr>
              <a:t>шестиугольную призму</a:t>
            </a:r>
          </a:p>
        </p:txBody>
      </p:sp>
      <p:pic>
        <p:nvPicPr>
          <p:cNvPr id="51203" name="Picture 1027">
            <a:extLst>
              <a:ext uri="{FF2B5EF4-FFF2-40B4-BE49-F238E27FC236}">
                <a16:creationId xmlns:a16="http://schemas.microsoft.com/office/drawing/2014/main" id="{432ACA37-39A3-4FCA-A3CE-8F6F418D55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311175"/>
            <a:ext cx="4454624" cy="4707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51B16759-67E3-4674-934A-752E565962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10600" cy="6096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Упражнения</a:t>
            </a:r>
          </a:p>
        </p:txBody>
      </p:sp>
      <p:pic>
        <p:nvPicPr>
          <p:cNvPr id="28675" name="Picture 3">
            <a:extLst>
              <a:ext uri="{FF2B5EF4-FFF2-40B4-BE49-F238E27FC236}">
                <a16:creationId xmlns:a16="http://schemas.microsoft.com/office/drawing/2014/main" id="{96024271-7E50-4585-AA48-7B6CD23921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676400"/>
            <a:ext cx="3678238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76" name="Rectangle 4">
            <a:extLst>
              <a:ext uri="{FF2B5EF4-FFF2-40B4-BE49-F238E27FC236}">
                <a16:creationId xmlns:a16="http://schemas.microsoft.com/office/drawing/2014/main" id="{9043EF70-FC48-4891-BF7D-3BF0A13C5C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762000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Найдите высоту правильной шестиугольной призмы и радиус, вписанной в нее сферы, если сторона основания призмы равна 1.</a:t>
            </a:r>
          </a:p>
        </p:txBody>
      </p:sp>
      <p:grpSp>
        <p:nvGrpSpPr>
          <p:cNvPr id="28680" name="Group 8">
            <a:extLst>
              <a:ext uri="{FF2B5EF4-FFF2-40B4-BE49-F238E27FC236}">
                <a16:creationId xmlns:a16="http://schemas.microsoft.com/office/drawing/2014/main" id="{BAC8E28A-3D8A-4A70-BB4E-1E73BB7840A5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5721350"/>
            <a:ext cx="3035300" cy="787400"/>
            <a:chOff x="384" y="3604"/>
            <a:chExt cx="1912" cy="496"/>
          </a:xfrm>
        </p:grpSpPr>
        <p:graphicFrame>
          <p:nvGraphicFramePr>
            <p:cNvPr id="28678" name="Object 6">
              <a:extLst>
                <a:ext uri="{FF2B5EF4-FFF2-40B4-BE49-F238E27FC236}">
                  <a16:creationId xmlns:a16="http://schemas.microsoft.com/office/drawing/2014/main" id="{92060E5E-301B-4389-9464-729098615C0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080" y="3604"/>
            <a:ext cx="1216" cy="4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1930320" imgH="787320" progId="Equation.DSMT4">
                    <p:embed/>
                  </p:oleObj>
                </mc:Choice>
                <mc:Fallback>
                  <p:oleObj name="Equation" r:id="rId3" imgW="1930320" imgH="78732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80" y="3604"/>
                          <a:ext cx="1216" cy="4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8679" name="Text Box 7">
              <a:extLst>
                <a:ext uri="{FF2B5EF4-FFF2-40B4-BE49-F238E27FC236}">
                  <a16:creationId xmlns:a16="http://schemas.microsoft.com/office/drawing/2014/main" id="{D4CDFF24-DF50-467F-89DD-31E38171F4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696"/>
              <a:ext cx="9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3" name="Picture 2051">
            <a:extLst>
              <a:ext uri="{FF2B5EF4-FFF2-40B4-BE49-F238E27FC236}">
                <a16:creationId xmlns:a16="http://schemas.microsoft.com/office/drawing/2014/main" id="{B5357DAB-2D90-43DF-B4ED-DB6A021764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676400"/>
            <a:ext cx="3678238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964" name="Rectangle 2052">
            <a:extLst>
              <a:ext uri="{FF2B5EF4-FFF2-40B4-BE49-F238E27FC236}">
                <a16:creationId xmlns:a16="http://schemas.microsoft.com/office/drawing/2014/main" id="{3C621550-C8F3-48E9-BC3B-A9E3AB3AE2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762000"/>
            <a:ext cx="8839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В правильную шестиугольную призму вписана  сфера радиуса 1. Найдите сторону основания и высоту призмы.</a:t>
            </a:r>
          </a:p>
        </p:txBody>
      </p:sp>
      <p:grpSp>
        <p:nvGrpSpPr>
          <p:cNvPr id="40968" name="Group 2056">
            <a:extLst>
              <a:ext uri="{FF2B5EF4-FFF2-40B4-BE49-F238E27FC236}">
                <a16:creationId xmlns:a16="http://schemas.microsoft.com/office/drawing/2014/main" id="{937566A9-E6E8-4415-B523-A5BC23CD55B4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5715000"/>
            <a:ext cx="3028950" cy="800100"/>
            <a:chOff x="384" y="3600"/>
            <a:chExt cx="1908" cy="504"/>
          </a:xfrm>
        </p:grpSpPr>
        <p:graphicFrame>
          <p:nvGraphicFramePr>
            <p:cNvPr id="40966" name="Object 2054">
              <a:extLst>
                <a:ext uri="{FF2B5EF4-FFF2-40B4-BE49-F238E27FC236}">
                  <a16:creationId xmlns:a16="http://schemas.microsoft.com/office/drawing/2014/main" id="{098B462A-F8F7-40DB-9AC0-BA6092FB02E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084" y="3600"/>
            <a:ext cx="1208" cy="5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1917360" imgH="799920" progId="Equation.DSMT4">
                    <p:embed/>
                  </p:oleObj>
                </mc:Choice>
                <mc:Fallback>
                  <p:oleObj name="Equation" r:id="rId3" imgW="1917360" imgH="799920" progId="Equation.DSMT4">
                    <p:embed/>
                    <p:pic>
                      <p:nvPicPr>
                        <p:cNvPr id="0" name="Object 205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84" y="3600"/>
                          <a:ext cx="1208" cy="50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0967" name="Text Box 2055">
              <a:extLst>
                <a:ext uri="{FF2B5EF4-FFF2-40B4-BE49-F238E27FC236}">
                  <a16:creationId xmlns:a16="http://schemas.microsoft.com/office/drawing/2014/main" id="{03CB952B-4548-49BF-8C36-0BD8504637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696"/>
              <a:ext cx="9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0" y="620688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dirty="0">
                <a:solidFill>
                  <a:srgbClr val="FF3300"/>
                </a:solidFill>
              </a:rPr>
              <a:t>	</a:t>
            </a:r>
            <a:r>
              <a:rPr lang="ru-RU" dirty="0"/>
              <a:t>Типичная ошибка в изображении сферы, вписанной в куб, показана на рисунке а. Она заключается в том, что сфера изображена в ортогональной проекции, а куб – в параллельной. 	Правильное изображение показано на рисунке б.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7784" y="2636912"/>
            <a:ext cx="6668431" cy="31817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0F788DE-1DA2-426C-A7DF-35D3730F03C3}"/>
              </a:ext>
            </a:extLst>
          </p:cNvPr>
          <p:cNvSpPr txBox="1"/>
          <p:nvPr/>
        </p:nvSpPr>
        <p:spPr>
          <a:xfrm>
            <a:off x="323528" y="188640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СФЕРА И КУБ</a:t>
            </a:r>
          </a:p>
        </p:txBody>
      </p:sp>
    </p:spTree>
    <p:extLst>
      <p:ext uri="{BB962C8B-B14F-4D97-AF65-F5344CB8AC3E}">
        <p14:creationId xmlns:p14="http://schemas.microsoft.com/office/powerpoint/2010/main" val="2282208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026">
            <a:extLst>
              <a:ext uri="{FF2B5EF4-FFF2-40B4-BE49-F238E27FC236}">
                <a16:creationId xmlns:a16="http://schemas.microsoft.com/office/drawing/2014/main" id="{EE3361B0-3D6F-40BF-891F-BD6FFDE83C2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6200"/>
            <a:ext cx="7772400" cy="6858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Сфера, вписанная в куб</a:t>
            </a:r>
          </a:p>
        </p:txBody>
      </p:sp>
      <p:pic>
        <p:nvPicPr>
          <p:cNvPr id="56323" name="Picture 1027">
            <a:extLst>
              <a:ext uri="{FF2B5EF4-FFF2-40B4-BE49-F238E27FC236}">
                <a16:creationId xmlns:a16="http://schemas.microsoft.com/office/drawing/2014/main" id="{1731349A-AB1D-4417-A37D-0C19760761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371600"/>
            <a:ext cx="3533775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6324" name="Object 1028">
            <a:extLst>
              <a:ext uri="{FF2B5EF4-FFF2-40B4-BE49-F238E27FC236}">
                <a16:creationId xmlns:a16="http://schemas.microsoft.com/office/drawing/2014/main" id="{9C1518C2-B8BF-4FB9-9FBE-3B39A8F7423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53000" y="1447800"/>
          <a:ext cx="3448050" cy="343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4" imgW="3448531" imgH="3438095" progId="Paint.Picture">
                  <p:embed/>
                </p:oleObj>
              </mc:Choice>
              <mc:Fallback>
                <p:oleObj name="Точечный рисунок" r:id="rId4" imgW="3448531" imgH="3438095" progId="Paint.Picture">
                  <p:embed/>
                  <p:pic>
                    <p:nvPicPr>
                      <p:cNvPr id="0" name="Object 10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447800"/>
                        <a:ext cx="3448050" cy="343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EC0D92C0-2E9D-4164-AB2F-0D3F987A1EC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6200"/>
            <a:ext cx="7772400" cy="6858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Сфера, вписанная в куб</a:t>
            </a:r>
          </a:p>
        </p:txBody>
      </p:sp>
      <p:sp>
        <p:nvSpPr>
          <p:cNvPr id="26632" name="Text Box 8">
            <a:extLst>
              <a:ext uri="{FF2B5EF4-FFF2-40B4-BE49-F238E27FC236}">
                <a16:creationId xmlns:a16="http://schemas.microsoft.com/office/drawing/2014/main" id="{08DC1131-87DC-429F-B91D-9001EEB73F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53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На рисунке изображена сфер, вписанная в куб.</a:t>
            </a:r>
          </a:p>
        </p:txBody>
      </p:sp>
      <p:pic>
        <p:nvPicPr>
          <p:cNvPr id="26636" name="Picture 12">
            <a:extLst>
              <a:ext uri="{FF2B5EF4-FFF2-40B4-BE49-F238E27FC236}">
                <a16:creationId xmlns:a16="http://schemas.microsoft.com/office/drawing/2014/main" id="{F0F006C9-8A56-4BA8-80E4-D4F8FECC6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676400"/>
            <a:ext cx="4797425" cy="391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1" name="Text Box 3">
            <a:extLst>
              <a:ext uri="{FF2B5EF4-FFF2-40B4-BE49-F238E27FC236}">
                <a16:creationId xmlns:a16="http://schemas.microsoft.com/office/drawing/2014/main" id="{4854AD7C-71CE-45F6-B286-1DCEA7D86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088"/>
            <a:ext cx="9144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ts val="0"/>
              </a:spcBef>
            </a:pPr>
            <a:r>
              <a:rPr lang="ru-RU" altLang="ru-RU" dirty="0"/>
              <a:t>	</a:t>
            </a:r>
            <a:r>
              <a:rPr lang="ru-RU" altLang="ru-RU" sz="2000" dirty="0"/>
              <a:t> Призму с вписанной в неё сферой можно получить в программе </a:t>
            </a:r>
            <a:r>
              <a:rPr lang="en-US" altLang="ru-RU" sz="2000" dirty="0"/>
              <a:t>GeoGebra</a:t>
            </a:r>
            <a:r>
              <a:rPr lang="ru-RU" altLang="ru-RU" sz="2000" dirty="0"/>
              <a:t>. Для этого построим многоугольник, описанный около окружности. Построим прямую призму, основанием которой является данный многоугольник, а высота равна радиусу описанной окружности. Отметим центры </a:t>
            </a:r>
            <a:r>
              <a:rPr lang="en-US" altLang="ru-RU" sz="2000" i="1" dirty="0"/>
              <a:t>O</a:t>
            </a:r>
            <a:r>
              <a:rPr lang="en-US" altLang="ru-RU" sz="2000" baseline="-25000" dirty="0"/>
              <a:t>1</a:t>
            </a:r>
            <a:r>
              <a:rPr lang="en-US" altLang="ru-RU" sz="2000" dirty="0"/>
              <a:t>, </a:t>
            </a:r>
            <a:r>
              <a:rPr lang="en-US" altLang="ru-RU" sz="2000" i="1" dirty="0"/>
              <a:t>O</a:t>
            </a:r>
            <a:r>
              <a:rPr lang="en-US" altLang="ru-RU" sz="2000" baseline="-25000" dirty="0"/>
              <a:t>2</a:t>
            </a:r>
            <a:r>
              <a:rPr lang="en-US" altLang="ru-RU" sz="2000" i="1" dirty="0"/>
              <a:t> </a:t>
            </a:r>
            <a:r>
              <a:rPr lang="ru-RU" altLang="ru-RU" sz="2000" dirty="0"/>
              <a:t>окружностей, описанных около её оснований. Отметим середину </a:t>
            </a:r>
            <a:r>
              <a:rPr lang="en-US" altLang="ru-RU" sz="2000" i="1" dirty="0"/>
              <a:t>O </a:t>
            </a:r>
            <a:r>
              <a:rPr lang="ru-RU" altLang="ru-RU" sz="2000" dirty="0"/>
              <a:t>отрезка </a:t>
            </a:r>
            <a:r>
              <a:rPr lang="en-US" altLang="ru-RU" sz="2000" i="1" dirty="0"/>
              <a:t>O</a:t>
            </a:r>
            <a:r>
              <a:rPr lang="en-US" altLang="ru-RU" sz="2000" baseline="-25000" dirty="0"/>
              <a:t>1</a:t>
            </a:r>
            <a:r>
              <a:rPr lang="en-US" altLang="ru-RU" sz="2000" i="1" dirty="0"/>
              <a:t>O</a:t>
            </a:r>
            <a:r>
              <a:rPr lang="en-US" altLang="ru-RU" sz="2000" baseline="-25000" dirty="0"/>
              <a:t>2</a:t>
            </a:r>
            <a:r>
              <a:rPr lang="ru-RU" altLang="ru-RU" sz="2000" dirty="0"/>
              <a:t>. Используя инструмент «Сфера по центру и точке», построим сферу с центром </a:t>
            </a:r>
            <a:r>
              <a:rPr lang="en-US" altLang="ru-RU" sz="2000" i="1" dirty="0"/>
              <a:t>O </a:t>
            </a:r>
            <a:r>
              <a:rPr lang="ru-RU" altLang="ru-RU" sz="2000" dirty="0"/>
              <a:t>и точкой </a:t>
            </a:r>
            <a:r>
              <a:rPr lang="en-US" altLang="ru-RU" sz="2000" i="1" dirty="0"/>
              <a:t>O</a:t>
            </a:r>
            <a:r>
              <a:rPr lang="en-US" altLang="ru-RU" sz="2000" baseline="-25000" dirty="0"/>
              <a:t>1</a:t>
            </a:r>
            <a:r>
              <a:rPr lang="ru-RU" altLang="ru-RU" sz="2000" dirty="0"/>
              <a:t>. Она будет искомой сферой, вписанной данную призму.	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C665F8E-8CDF-2A6D-1D1E-9AA00DFAE3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2378349"/>
            <a:ext cx="5556155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040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D1A5D2AB-CF48-488F-A10B-F4303A7A34B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6200"/>
            <a:ext cx="7772400" cy="5334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Упражнения</a:t>
            </a:r>
          </a:p>
        </p:txBody>
      </p:sp>
      <p:sp>
        <p:nvSpPr>
          <p:cNvPr id="79875" name="Text Box 3">
            <a:extLst>
              <a:ext uri="{FF2B5EF4-FFF2-40B4-BE49-F238E27FC236}">
                <a16:creationId xmlns:a16="http://schemas.microsoft.com/office/drawing/2014/main" id="{D40C1A2E-1F29-4980-A2D4-D42B56EAD3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543175"/>
            <a:ext cx="45720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Сотрите квадрат и нарисуйте два параллелограмма, изображающих верхнюю и нижнюю грани куба. Соедините их вершины отрезками. Получите изображение сферы, вписанной в куб.</a:t>
            </a:r>
          </a:p>
        </p:txBody>
      </p:sp>
      <p:sp>
        <p:nvSpPr>
          <p:cNvPr id="79880" name="Text Box 8">
            <a:extLst>
              <a:ext uri="{FF2B5EF4-FFF2-40B4-BE49-F238E27FC236}">
                <a16:creationId xmlns:a16="http://schemas.microsoft.com/office/drawing/2014/main" id="{E9112153-2338-41B1-9A35-438F07642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Изобразите сферу, вписанную в куб, как на предыдущем слайде. Для этого изобразите эллипс вписанный в параллелограмм, полученные сжатием окружности и квадрата в 4 раза. Отметьте полюса сферы и точки касания эллипса и параллелограмма.</a:t>
            </a:r>
          </a:p>
        </p:txBody>
      </p:sp>
      <p:pic>
        <p:nvPicPr>
          <p:cNvPr id="79883" name="Picture 11">
            <a:extLst>
              <a:ext uri="{FF2B5EF4-FFF2-40B4-BE49-F238E27FC236}">
                <a16:creationId xmlns:a16="http://schemas.microsoft.com/office/drawing/2014/main" id="{A18409EE-96C2-4056-A6CF-1DDBD77FCA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362201"/>
            <a:ext cx="4221071" cy="346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9886" name="Picture 14">
            <a:extLst>
              <a:ext uri="{FF2B5EF4-FFF2-40B4-BE49-F238E27FC236}">
                <a16:creationId xmlns:a16="http://schemas.microsoft.com/office/drawing/2014/main" id="{8692A1E0-C7D7-4031-87AB-18B4304953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2362201"/>
            <a:ext cx="4198926" cy="3443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9887" name="Picture 15">
            <a:extLst>
              <a:ext uri="{FF2B5EF4-FFF2-40B4-BE49-F238E27FC236}">
                <a16:creationId xmlns:a16="http://schemas.microsoft.com/office/drawing/2014/main" id="{F39FCAA1-61F0-40EA-8B20-ED68D0B4DA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2362200"/>
            <a:ext cx="4221070" cy="3443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9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9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9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Text Box 4">
            <a:extLst>
              <a:ext uri="{FF2B5EF4-FFF2-40B4-BE49-F238E27FC236}">
                <a16:creationId xmlns:a16="http://schemas.microsoft.com/office/drawing/2014/main" id="{8C6D736C-A630-4A4D-9DE1-DF316DF74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53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Найдите радиус сферы, вписанной в единичный куб.</a:t>
            </a:r>
          </a:p>
        </p:txBody>
      </p:sp>
      <p:grpSp>
        <p:nvGrpSpPr>
          <p:cNvPr id="78853" name="Group 5">
            <a:extLst>
              <a:ext uri="{FF2B5EF4-FFF2-40B4-BE49-F238E27FC236}">
                <a16:creationId xmlns:a16="http://schemas.microsoft.com/office/drawing/2014/main" id="{76B98F4D-F07A-4641-8119-FCD273C2722B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5651500"/>
            <a:ext cx="1917700" cy="723900"/>
            <a:chOff x="1968" y="3560"/>
            <a:chExt cx="1208" cy="456"/>
          </a:xfrm>
        </p:grpSpPr>
        <p:graphicFrame>
          <p:nvGraphicFramePr>
            <p:cNvPr id="78854" name="Object 6">
              <a:extLst>
                <a:ext uri="{FF2B5EF4-FFF2-40B4-BE49-F238E27FC236}">
                  <a16:creationId xmlns:a16="http://schemas.microsoft.com/office/drawing/2014/main" id="{E1E33B43-C043-40D9-9878-9606490CA7F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696" y="3560"/>
            <a:ext cx="480" cy="4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761760" imgH="723600" progId="Equation.DSMT4">
                    <p:embed/>
                  </p:oleObj>
                </mc:Choice>
                <mc:Fallback>
                  <p:oleObj name="Equation" r:id="rId2" imgW="761760" imgH="72360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96" y="3560"/>
                          <a:ext cx="480" cy="4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8855" name="Text Box 7">
              <a:extLst>
                <a:ext uri="{FF2B5EF4-FFF2-40B4-BE49-F238E27FC236}">
                  <a16:creationId xmlns:a16="http://schemas.microsoft.com/office/drawing/2014/main" id="{D593444F-D39F-49FD-BB07-FC124B7CF3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8" y="3648"/>
              <a:ext cx="9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</a:t>
              </a:r>
            </a:p>
          </p:txBody>
        </p:sp>
      </p:grpSp>
      <p:pic>
        <p:nvPicPr>
          <p:cNvPr id="78857" name="Picture 9">
            <a:extLst>
              <a:ext uri="{FF2B5EF4-FFF2-40B4-BE49-F238E27FC236}">
                <a16:creationId xmlns:a16="http://schemas.microsoft.com/office/drawing/2014/main" id="{1AE72E94-9904-4F9F-B2EE-835BE62108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524000"/>
            <a:ext cx="4797425" cy="391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8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Text Box 4">
            <a:extLst>
              <a:ext uri="{FF2B5EF4-FFF2-40B4-BE49-F238E27FC236}">
                <a16:creationId xmlns:a16="http://schemas.microsoft.com/office/drawing/2014/main" id="{25C29419-DE1E-44CF-9813-F8D53775B1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53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В куб вписана сфера радиуса 1. Найдите ребро куба.</a:t>
            </a:r>
          </a:p>
        </p:txBody>
      </p:sp>
      <p:sp>
        <p:nvSpPr>
          <p:cNvPr id="38919" name="Text Box 7">
            <a:extLst>
              <a:ext uri="{FF2B5EF4-FFF2-40B4-BE49-F238E27FC236}">
                <a16:creationId xmlns:a16="http://schemas.microsoft.com/office/drawing/2014/main" id="{DB4F3A4A-B25A-4C57-9064-E6E0EC4A3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57912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2.</a:t>
            </a:r>
          </a:p>
        </p:txBody>
      </p:sp>
      <p:pic>
        <p:nvPicPr>
          <p:cNvPr id="38921" name="Picture 9">
            <a:extLst>
              <a:ext uri="{FF2B5EF4-FFF2-40B4-BE49-F238E27FC236}">
                <a16:creationId xmlns:a16="http://schemas.microsoft.com/office/drawing/2014/main" id="{8F1585F0-92DC-42B5-BCD5-A2FB765109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524000"/>
            <a:ext cx="4797425" cy="391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9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1119</TotalTime>
  <Words>773</Words>
  <Application>Microsoft Office PowerPoint</Application>
  <PresentationFormat>Экран (4:3)</PresentationFormat>
  <Paragraphs>66</Paragraphs>
  <Slides>23</Slides>
  <Notes>8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23</vt:i4>
      </vt:variant>
    </vt:vector>
  </HeadingPairs>
  <TitlesOfParts>
    <vt:vector size="28" baseType="lpstr">
      <vt:lpstr>Arial</vt:lpstr>
      <vt:lpstr>Times New Roman</vt:lpstr>
      <vt:lpstr>Оформление по умолчанию</vt:lpstr>
      <vt:lpstr>Точечный рисунок</vt:lpstr>
      <vt:lpstr>Equation</vt:lpstr>
      <vt:lpstr>Многогранники, описанные около сферы (призма)</vt:lpstr>
      <vt:lpstr>Презентация PowerPoint</vt:lpstr>
      <vt:lpstr>Презентация PowerPoint</vt:lpstr>
      <vt:lpstr>Сфера, вписанная в куб</vt:lpstr>
      <vt:lpstr>Сфера, вписанная в куб</vt:lpstr>
      <vt:lpstr>Презентация PowerPoint</vt:lpstr>
      <vt:lpstr>Упражнения</vt:lpstr>
      <vt:lpstr>Презентация PowerPoint</vt:lpstr>
      <vt:lpstr>Презентация PowerPoint</vt:lpstr>
      <vt:lpstr>Презентация PowerPoint</vt:lpstr>
      <vt:lpstr>Сфера, вписанная в треугольную призму</vt:lpstr>
      <vt:lpstr>Упражнения</vt:lpstr>
      <vt:lpstr>Презентация PowerPoint</vt:lpstr>
      <vt:lpstr>Презентация PowerPoint</vt:lpstr>
      <vt:lpstr>Презентация PowerPoint</vt:lpstr>
      <vt:lpstr>Сфера, вписанная в четырехугольную призму</vt:lpstr>
      <vt:lpstr>Упражнения</vt:lpstr>
      <vt:lpstr>Презентация PowerPoint</vt:lpstr>
      <vt:lpstr>Презентация PowerPoint</vt:lpstr>
      <vt:lpstr>Презентация PowerPoint</vt:lpstr>
      <vt:lpstr>Сфера, вписанная в правильную шестиугольную призму</vt:lpstr>
      <vt:lpstr>Упражнения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Сфера, вписанная в куб</dc:title>
  <dc:creator>*</dc:creator>
  <cp:lastModifiedBy>Vladimir Smirnov</cp:lastModifiedBy>
  <cp:revision>45</cp:revision>
  <dcterms:created xsi:type="dcterms:W3CDTF">2006-06-14T12:10:42Z</dcterms:created>
  <dcterms:modified xsi:type="dcterms:W3CDTF">2024-06-21T06:22:59Z</dcterms:modified>
</cp:coreProperties>
</file>