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6" r:id="rId2"/>
    <p:sldId id="417" r:id="rId3"/>
    <p:sldId id="337" r:id="rId4"/>
    <p:sldId id="338" r:id="rId5"/>
    <p:sldId id="339" r:id="rId6"/>
    <p:sldId id="340" r:id="rId7"/>
    <p:sldId id="341" r:id="rId8"/>
    <p:sldId id="366" r:id="rId9"/>
    <p:sldId id="367" r:id="rId10"/>
    <p:sldId id="368" r:id="rId11"/>
    <p:sldId id="369" r:id="rId12"/>
    <p:sldId id="273" r:id="rId13"/>
    <p:sldId id="316" r:id="rId14"/>
    <p:sldId id="344" r:id="rId15"/>
    <p:sldId id="345" r:id="rId16"/>
    <p:sldId id="346" r:id="rId17"/>
    <p:sldId id="359" r:id="rId18"/>
    <p:sldId id="364" r:id="rId19"/>
    <p:sldId id="347" r:id="rId20"/>
    <p:sldId id="360" r:id="rId21"/>
    <p:sldId id="348" r:id="rId22"/>
    <p:sldId id="361" r:id="rId23"/>
    <p:sldId id="358" r:id="rId24"/>
    <p:sldId id="362" r:id="rId25"/>
    <p:sldId id="363" r:id="rId26"/>
    <p:sldId id="416" r:id="rId27"/>
    <p:sldId id="349" r:id="rId28"/>
    <p:sldId id="350" r:id="rId29"/>
    <p:sldId id="351" r:id="rId30"/>
    <p:sldId id="352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354" r:id="rId40"/>
    <p:sldId id="413" r:id="rId41"/>
    <p:sldId id="411" r:id="rId42"/>
    <p:sldId id="410" r:id="rId43"/>
    <p:sldId id="355" r:id="rId44"/>
    <p:sldId id="412" r:id="rId45"/>
    <p:sldId id="35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6" autoAdjust="0"/>
    <p:restoredTop sz="88963" autoAdjust="0"/>
  </p:normalViewPr>
  <p:slideViewPr>
    <p:cSldViewPr>
      <p:cViewPr varScale="1">
        <p:scale>
          <a:sx n="95" d="100"/>
          <a:sy n="95" d="100"/>
        </p:scale>
        <p:origin x="2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9C6D5DF-2C8B-4ED1-8596-9D77F07334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0D6B20F-5A57-4D75-97CC-52510F56F4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1C3F8FB5-FF87-44BC-9A73-89CD290051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B4F00079-8C77-46F5-BDB3-942E1E2128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D6FC0F8A-AD47-4C77-BC73-CB6BF3B077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B24B9AF9-2D63-49AE-9852-D46770974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492D04-F2C1-42F0-A059-36E2DEEC73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4BFF92-E807-41E8-B2B0-C2FA668E9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D090-111D-4238-B1B7-14485D83CD2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33082DE4-F816-4EBA-B507-47B43DF2E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AE5A740-D99C-4F79-AD7E-F35BF897C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53EB3-4B93-40D8-9EF2-E692224B2548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985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53EB3-4B93-40D8-9EF2-E692224B2548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171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9731DC-8806-4379-935E-DA00A0FBB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B1C67-6C0B-4204-AF04-DA412EBB618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99F8F88A-4801-46B3-B6CA-9264BCBBA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9C0AAFDA-597A-4C2E-8010-C71FB9BAF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BA92C0-C6C5-4827-9134-E5FE64FAD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0DE-71DB-4A9C-B4A9-D60E2C73727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FAB8395-3141-437C-B50A-FE16A3490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F5231FD-EA0C-4C88-83AB-41DC9978D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A84BA2-C4C9-4587-9A58-D50D36129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E1493-A688-4115-ACFF-6970186FD23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1D5B7325-9525-4343-AC70-1FB8864AD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34C0234-8A7B-43E9-8798-2F3779E5E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137AED-7F25-4C89-A2E8-4D3ED3A4C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011AB-01B0-45CA-9774-8454F99A5E3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5B4C5891-2AEB-4451-AE74-5E55488E3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E4D905F8-546B-4214-8E86-4AABB4BFA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3CF2E6-C010-4DA2-81E0-0AEFA79C6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51473-1F03-44B6-ABB7-F21CE1BC0C2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ACA61E43-A501-4FF5-9639-3C67D533E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CC0E0B0-BE2F-4156-8B69-BEA2CB394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F95A70-1E28-4832-90A4-E70304B9A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E62A1-139C-44F8-AF4E-8C14AE77F6E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7641D70D-1853-4C0E-9772-14242AEAD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2297001-7705-4AA7-8F72-EBF3339FD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517084-FB09-41C6-99E0-196409587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26512-6DCA-409F-A5B1-10B8A0BFA3E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C0B8BEE9-BBEC-46FF-BCA5-314A506C5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9E45480-4997-4A96-BDAE-6F1D67BA0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86622-EFB3-430D-9956-05227EAD0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A1BBE-16C8-4187-931B-79E0273FCB52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7E974128-1E90-4B49-859A-DDB78BE1F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94F022AB-A2E4-4907-8A43-6E5AB66B2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4BFF92-E807-41E8-B2B0-C2FA668E9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D090-111D-4238-B1B7-14485D83CD2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33082DE4-F816-4EBA-B507-47B43DF2E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AE5A740-D99C-4F79-AD7E-F35BF897C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9702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BF023-7A8B-4EC9-814F-EDFADA894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1A997-0BDF-44C6-A357-CB39C027AB0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B7D6D309-4EC2-4330-9C0A-7801D5DF3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6712F31E-0016-485B-A9C6-C5146A06D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CCBA80-9F28-45FC-919F-8FE7526CB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4430F-3BFD-4EFA-980B-F050AA8410C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997C520F-BEDF-4C95-AB6F-BAE11C5CC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EA88133-3854-4780-94A8-78F1F5C17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EBDB53-DFB7-41A1-B1EC-654D9B0F9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319EF-176D-4AF8-ADA4-EF2423BD160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4FC23199-FBCC-4D94-B96C-8B33940F8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FC26BDB6-FFD8-413F-925A-B38A2AD9A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2CA6E3-2491-42A3-87A8-764E26757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64667-1A84-4A62-856B-C5D5C7C45663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2630AD7-25FC-4A20-96A5-872FBFFEC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C10D7AE9-C3F1-449F-BCE7-17865F5D9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3BD4E7-DD1F-4E52-8017-BD3B6A43A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813FD-CA3F-4E68-858C-F0A6A978E553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E2CB8959-B207-4D24-950A-C6563D7CF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03D2001-AEDF-46E7-8BD3-FECBC5DDE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307545-9384-4BA6-8AEA-510404858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5A4B0-E8C9-4DC5-BAF9-DF8E0F9414D0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D9F6D9EC-34A1-4667-8710-FB8AD8415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DDE967A4-F0A1-433C-947B-4DB8C7F6B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EF373C-F112-4204-8326-AD115571D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2BEC7-C002-4402-8DA5-765605F4512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80578" name="Rectangle 1026">
            <a:extLst>
              <a:ext uri="{FF2B5EF4-FFF2-40B4-BE49-F238E27FC236}">
                <a16:creationId xmlns:a16="http://schemas.microsoft.com/office/drawing/2014/main" id="{587B8CCE-A965-4C52-9DD6-0444A3CFD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1027">
            <a:extLst>
              <a:ext uri="{FF2B5EF4-FFF2-40B4-BE49-F238E27FC236}">
                <a16:creationId xmlns:a16="http://schemas.microsoft.com/office/drawing/2014/main" id="{2C217FB6-6A86-4558-9181-F65F17121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D00AEB-58D9-4EE8-A2B8-63512516E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5489-CC72-4D29-9927-3D6D02299A93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756F025B-9DA5-4FCE-8070-5C7B0993C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A5CE07F-E37E-4FE9-A51F-2FBD38D07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658188-57B3-45CE-91E6-55F3E984D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7D266-EE7E-441E-B06C-A1841169235E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93F988BA-1460-4A60-B2B1-C9199EEC6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86E90EB-7608-42CA-89B6-3ED76C7A2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1493C0-6F4F-4287-A4D8-64A780A5D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689D2-A169-48BD-8C86-CA2F32EBDD63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7353CE9D-2E71-4104-9AA0-C976C4421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3E6E6F46-1A85-4320-AD38-0F3326AB6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6FEFE-B777-44D5-8B9C-8A0B70CDC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E843-6188-4B60-A189-0E6A0835155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046393F7-F449-47A4-8CFA-0EEF3C56B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8E6D4F-3F5B-4E25-9D10-FAD5FBC12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7AD4ED-A6AA-4D88-A7AF-57439A9CA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EE662-2146-49BE-96E5-725CEC031C1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46449E0-963D-46BA-B462-CB1D8F955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B9DFB08-6517-4680-9406-1EFD048A8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C962E8-E59E-4B8F-9E10-F4919B158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323B-3BA9-4623-8053-A8AF8193CDE3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1906" name="Rectangle 1026">
            <a:extLst>
              <a:ext uri="{FF2B5EF4-FFF2-40B4-BE49-F238E27FC236}">
                <a16:creationId xmlns:a16="http://schemas.microsoft.com/office/drawing/2014/main" id="{08766DB4-6DBD-4AA2-AE58-EF4CE06F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1027">
            <a:extLst>
              <a:ext uri="{FF2B5EF4-FFF2-40B4-BE49-F238E27FC236}">
                <a16:creationId xmlns:a16="http://schemas.microsoft.com/office/drawing/2014/main" id="{9B8FDF2B-665E-49F3-AA2E-70ADB0085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89A140-55BC-4ADD-B5DC-57E69EB48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3941C-D3D2-47AE-8916-F2D59B7ABE41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797912C7-6C35-457E-BEF0-2DCDACA4A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FBD2DDA6-2D6F-4697-A42E-AEE423C47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4150AB-5890-4145-914C-7F15282F5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EB3FD-73BD-4F9C-A823-F6DB6F76B024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7945436B-DBAF-4BEF-8B7C-3C33EE7CB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1F4B746C-3B5C-4865-A150-0703DDA76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81D736-DDE4-439D-ABD5-C95F2339D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6FBEA-EDD5-4A06-9662-EC712809B6F2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4F48AB19-0F0D-42B1-A494-589883118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C27B245-4E75-4DCC-A86B-F1FBEC744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5A451F-9E38-4FDB-B9F4-100E06B9E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28B11-B459-4709-8C30-B87F96F997FF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60098" name="Rectangle 1026">
            <a:extLst>
              <a:ext uri="{FF2B5EF4-FFF2-40B4-BE49-F238E27FC236}">
                <a16:creationId xmlns:a16="http://schemas.microsoft.com/office/drawing/2014/main" id="{5A247CEC-D059-4D51-96F1-E99FDDAB3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>
            <a:extLst>
              <a:ext uri="{FF2B5EF4-FFF2-40B4-BE49-F238E27FC236}">
                <a16:creationId xmlns:a16="http://schemas.microsoft.com/office/drawing/2014/main" id="{1AC4118F-D022-408B-A6BB-58B9C10A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A61041-2473-4FF2-BD11-C6C2A102B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734DE-87D1-4BD7-96D6-DB24F64ABE62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CAB52CCF-34E5-431D-8823-B5553BDC7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2F9C99F5-2D93-429C-AED0-057808F1E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73A509-482C-4E61-BA3A-FFB3195F7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6E260-0E2E-47CF-BC0D-938817C1D21A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760BDAE0-6E8F-4111-B90A-19CEB383B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0E92E3C0-0310-40CE-B061-52F6DB1A0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745182-0632-494C-A527-E4460E833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E8116-DEA8-4FAF-89DC-C850D8D42221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EA2634C5-092A-42D8-9E72-68AD2A762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3B3DC229-FCF2-4836-9A57-09A67FE36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87A067-BD51-45DC-B9C8-D6BA52504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BEC1-9E3B-4413-9037-1F2888000865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3199946C-40A1-4566-9169-41DE49DAF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EEFC98B-D3F9-4E62-970E-705007753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147147-2DD2-4B0B-869C-931817455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6001E-70B0-4215-ABAF-32B0B9F9F79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A6C1B2-3CDE-4895-B30E-001129CB2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239A167-EDA2-4811-BAAA-2D1A6E29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171A36-DA3D-4465-AE98-64BB48BC9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593C4-2BDE-4E1D-82AD-3CA9B50928AC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6876324E-06E7-4F35-B863-158E33091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EDADD42C-3B5D-4D07-8E10-84598BA78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D52C9B-394B-40EF-9097-631727393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1720E-F361-43AF-BEC7-9C96CA4482DD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6D631D97-946B-45AC-A08F-564A488AF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E27CB9B6-6F43-4A47-BB07-D84C8A289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CA111B-E359-44B4-9EC7-F5D4F1F13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9BB70-F2AB-4F5E-AC5F-5388385916B7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AE70C927-F6E4-4741-90D0-B64625A6B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F7918B0A-C655-4DEF-AF03-5035D2B84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76130E-C85F-4D62-81F1-D1293AE55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AC0B5-6C07-47E5-B232-8B2EE9806C3E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DF35554C-DD7E-4D98-8B9D-EA4AFB399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1796913-34D9-4B2F-9392-16484A3A8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DDB723-D377-4AD0-8D20-D917EDFDD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5A9C3-4D8A-4F01-B08E-4DB34BE4ED9E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51368D11-B7E5-4DE9-922C-C2CC5D0D7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11BF55EF-16A6-4E45-924D-51261E06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50EB88-BE52-4378-A22D-508434358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1203D-F163-4573-A0F0-CE51B6DA689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4266EA20-E74C-479C-BEC5-217046F8F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0B629CAF-217D-4CD2-A70F-19D5298AB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98122F-885E-4488-A411-B2D72F4B7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BD1EA-6947-4FC4-A49A-9CB81B9BFA5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5F3FD8E-683A-4443-B192-A70C5488C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812D127-859C-49F4-8A6F-198D01734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ADC2F7-50DB-4E51-8080-865A35F74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BF03E-552F-4AC9-97E0-E7629199FFB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7551161C-8DB6-484C-AD91-8F5AC73AF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1DB717A1-EB15-4C9D-BBAE-167FE1961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2E6F24-6DC3-4275-92B6-827F0732F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C135C-1BAD-4E81-9201-34163BF5F8D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FCDA0EAC-E16F-450F-AEB8-ECCCB053A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91F5B16E-E996-4668-9132-D23048349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53EB3-4B93-40D8-9EF2-E692224B2548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24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53EB3-4B93-40D8-9EF2-E692224B2548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701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AB5D8-BC54-42BB-8C85-6196C238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792877-F4C3-4B77-BF57-4F17145DC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135D5-D878-412B-B416-58C8DC9D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FAA56-8DCF-4786-AC1F-AA614081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A82CC-456B-4FFE-8147-6230A055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2CF2B-B97F-4A06-99C5-B53A83EFF2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47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DD9C9-A41E-41F3-AB63-6B032C20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96F9A-5D95-4B3C-A433-5E460E20F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8D5C1-0E39-44A5-A559-B58DD3DF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C4D44-4F19-4F50-9CE6-2E8B5CB9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990B9-D968-4644-BDAB-77F4DBBF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BF45-C69B-4024-AD4D-7F5EDFC7C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3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C1BBB3-D1DA-4465-9C37-1DA6186B1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578740-7281-463E-A593-F60FD7DE1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9FBC7-F33E-4AE8-8E57-0171CC87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0DC91-B24B-44ED-9C79-85ACFD0D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353B7-73A8-4FCF-AC1F-E35DA4CB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B5982-F788-46A4-80C9-7136B7013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91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ED01B-69A2-4642-8C3E-31B3AB4C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C2644-E516-42E3-B7CF-6A3C4CA57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A9D7-6A3E-4D32-B92E-56CE8382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B5C99-A92B-4C55-8874-8B019D6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F33A2-8B56-4F12-9C6A-5577BD5B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4A59-2FDE-4D49-8079-B2B4FF635E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45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FCFB1-5817-4B49-86CC-BF69C163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595AD-10F2-4771-8F4C-FD3D684F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7B76-0307-403A-8092-0FB8DCD5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0D7D1-60A4-4BB6-BBA3-07696E87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FE234-35A9-4947-BF2B-92CE3348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F135-45C8-49B4-A7E7-46A3417A04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4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11BA5-9845-4A43-8077-B1FCF289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932A9-11F6-4742-91EB-D31F726C7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D500CB-79C3-4710-AB97-6542BA33D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C3406E-5F9E-4A60-BE61-A9AB5E84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839FD6-C1A2-4610-BD0F-76A61DD7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85F2F7-26B3-4F01-B3AD-9BA2EC2B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E1E5-2A25-47CD-9897-CED0F6F20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5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4800-25A1-4D15-BFBF-D9E5E83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BD2C6-6410-4AFA-9946-48DB6409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5A4B06-60C2-4329-9C95-DC31A1D1C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232455-5653-4B19-80DD-4ABCEB25C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BF20D2-94BD-4046-B273-E50EA93E5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B8E165-B457-492D-8068-DBA62E51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D3ED99-874A-4971-AA71-48BB3243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22B9D-1994-4B92-8926-AC73A02A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E527-83BB-4389-A729-EF243A604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4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91AA-5B5C-4E22-B1B0-D8F2B199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FE5A7-5234-4E71-9433-2DF2575C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17826-D0D4-4D9E-BED9-98C5A09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922AC4-FDEE-47FD-B417-473205D5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2281-9821-4122-B5AC-89C1668EA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5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BCC7D9-3DCA-470C-A3F9-4AE6731F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25D6F5-4CE2-49D5-B2DB-69AD1255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2847B-A860-4BFA-A3A8-DA03672F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69E1-9ECD-4B85-932D-BB24A0CE03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28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E39C0-AB49-4FBE-AC9C-632B61B1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26E59-EB0F-45A6-A1FF-73DAEC58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E93BB-04DB-40C2-81F7-C1E0C797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9713A-E0B1-47B9-8145-9CD55E7C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1EE4A-A29A-488C-B520-54CB298A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EE99D-4B8E-48CE-8191-C58C683E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CF797-D008-4E56-978C-C971186B2F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132D0-17A6-4B87-9F17-D888CE00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F7324F-C382-4C22-B118-5943AC540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42AE1-C677-43CE-AAED-A1DB8B95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EDF23-44A2-4480-AE94-8206CAA0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AB626-C37E-44E9-B7AD-C062B340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09B77-89B5-4D71-803B-EA1C71F8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EDF0-5502-4258-8400-2EDD767BC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18FC07-ECD2-4B59-B142-13470F374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0CC4F3-B834-4ED5-B073-08E38E299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9A6C79-7369-4A80-B8AF-C2E4C84D3F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4611FF-FB09-4402-8E90-6B6760AAD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0E95D2-2B85-401D-AC28-F5AFE70B93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F064ED-E8D1-4D92-946D-3241903AD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0DDDEFF-E8A3-451D-BB4E-40752CD798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988840"/>
            <a:ext cx="87630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ФИГУРЫ ВРАЩЕНИЯ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Среди фигур, изображённых на рисунке, укажите фигуры вращения.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54540" y="1988840"/>
          <a:ext cx="743492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4580952" imgH="1819529" progId="Paint.Picture">
                  <p:embed/>
                </p:oleObj>
              </mc:Choice>
              <mc:Fallback>
                <p:oleObj name="Точечный рисунок" r:id="rId3" imgW="4580952" imgH="1819529" progId="Paint.Picture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40" y="1988840"/>
                        <a:ext cx="7434920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005B6028-7ECA-46B0-B609-FF446DCDC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Ответ. 2. </a:t>
            </a:r>
          </a:p>
        </p:txBody>
      </p:sp>
    </p:spTree>
    <p:extLst>
      <p:ext uri="{BB962C8B-B14F-4D97-AF65-F5344CB8AC3E}">
        <p14:creationId xmlns:p14="http://schemas.microsoft.com/office/powerpoint/2010/main" val="28995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Среди фигур, изображённых на рисунке, укажите фигуры вращения.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83568" y="2132856"/>
          <a:ext cx="756084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229955" imgH="1743318" progId="Paint.Picture">
                  <p:embed/>
                </p:oleObj>
              </mc:Choice>
              <mc:Fallback>
                <p:oleObj name="Точечный рисунок" r:id="rId3" imgW="5229955" imgH="1743318" progId="Paint.Picture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7560840" cy="2520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BED54274-43C6-41C6-9465-D00C3B87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Ответ. 1, 2, 3. </a:t>
            </a:r>
          </a:p>
        </p:txBody>
      </p:sp>
    </p:spTree>
    <p:extLst>
      <p:ext uri="{BB962C8B-B14F-4D97-AF65-F5344CB8AC3E}">
        <p14:creationId xmlns:p14="http://schemas.microsoft.com/office/powerpoint/2010/main" val="158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>
            <a:extLst>
              <a:ext uri="{FF2B5EF4-FFF2-40B4-BE49-F238E27FC236}">
                <a16:creationId xmlns:a16="http://schemas.microsoft.com/office/drawing/2014/main" id="{348EA44B-9593-4469-86DA-DFB57886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OA</a:t>
            </a:r>
            <a:r>
              <a:rPr lang="ru-RU" altLang="ru-RU" sz="2800" dirty="0">
                <a:cs typeface="Times New Roman" panose="02020603050405020304" pitchFamily="18" charset="0"/>
              </a:rPr>
              <a:t> вокруг прямой, проходящей через точку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 и перпендикулярной </a:t>
            </a:r>
            <a:r>
              <a:rPr lang="en-US" altLang="ru-RU" sz="2800" i="1" dirty="0">
                <a:cs typeface="Times New Roman" panose="02020603050405020304" pitchFamily="18" charset="0"/>
              </a:rPr>
              <a:t>OA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AA04EA9E-77DF-4ED9-A4C3-5AED42AB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Круг.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F55AD527-4FB6-4E4D-885E-049A9B2FD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Назовите прямые, при вращении вокруг которых данного прямоугольника получается цилиндр.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D6ECCAC9-51ED-41A5-884C-97CE1BF0C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Прямые, </a:t>
            </a:r>
            <a:r>
              <a:rPr lang="ru-RU" altLang="ru-RU" sz="2800" dirty="0"/>
              <a:t>пересекающие </a:t>
            </a:r>
            <a:r>
              <a:rPr lang="ru-RU" altLang="ru-RU" sz="2800" dirty="0">
                <a:cs typeface="Times New Roman" panose="02020603050405020304" pitchFamily="18" charset="0"/>
              </a:rPr>
              <a:t>прямоугольник </a:t>
            </a:r>
            <a:r>
              <a:rPr lang="ru-RU" altLang="ru-RU" sz="2800" dirty="0"/>
              <a:t>по отрезку, </a:t>
            </a:r>
            <a:r>
              <a:rPr lang="ru-RU" altLang="ru-RU" sz="2800" dirty="0">
                <a:cs typeface="Times New Roman" panose="02020603050405020304" pitchFamily="18" charset="0"/>
              </a:rPr>
              <a:t>параллельн</a:t>
            </a:r>
            <a:r>
              <a:rPr lang="ru-RU" altLang="ru-RU" sz="2800" dirty="0"/>
              <a:t>ому</a:t>
            </a:r>
            <a:r>
              <a:rPr lang="ru-RU" altLang="ru-RU" sz="2800" dirty="0">
                <a:cs typeface="Times New Roman" panose="02020603050405020304" pitchFamily="18" charset="0"/>
              </a:rPr>
              <a:t> его стороне.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>
            <a:extLst>
              <a:ext uri="{FF2B5EF4-FFF2-40B4-BE49-F238E27FC236}">
                <a16:creationId xmlns:a16="http://schemas.microsoft.com/office/drawing/2014/main" id="{B0AA2C65-860B-4C80-BC6D-40EBAC5E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равнобедренного треугольника вокруг прямой, содержащей высоту, опущенн</a:t>
            </a:r>
            <a:r>
              <a:rPr lang="ru-RU" altLang="ru-RU" sz="2800" dirty="0"/>
              <a:t>ую</a:t>
            </a:r>
            <a:r>
              <a:rPr lang="ru-RU" altLang="ru-RU" sz="2800" dirty="0">
                <a:cs typeface="Times New Roman" panose="02020603050405020304" pitchFamily="18" charset="0"/>
              </a:rPr>
              <a:t> на основание этого треугольника?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370211CE-511C-479B-BE93-B9C42C23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Конус.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>
            <a:extLst>
              <a:ext uri="{FF2B5EF4-FFF2-40B4-BE49-F238E27FC236}">
                <a16:creationId xmlns:a16="http://schemas.microsoft.com/office/drawing/2014/main" id="{06CB5D1F-DBBC-441E-AE43-B61B2CDA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полукруга вокруг прямой, содержащей диаметр?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0DB4E51D-93F7-4795-B2D5-4A53D08E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К</a:t>
            </a:r>
            <a:r>
              <a:rPr lang="ru-RU" altLang="ru-RU" sz="2800"/>
              <a:t>руг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0F8F746-176F-492A-A130-FEF9118A3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62000"/>
            <a:ext cx="88799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прямоугольного треугольника вокруг прямой, содержащей его катет?</a:t>
            </a: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BAA06F1A-BA64-433F-9FF4-4BB864000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Конус.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>
            <a:extLst>
              <a:ext uri="{FF2B5EF4-FFF2-40B4-BE49-F238E27FC236}">
                <a16:creationId xmlns:a16="http://schemas.microsoft.com/office/drawing/2014/main" id="{F8990397-FADD-417C-BE22-C779F816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прямоугольного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вокруг прямой</a:t>
            </a:r>
            <a:r>
              <a:rPr lang="en-US" altLang="ru-RU" sz="2800" dirty="0"/>
              <a:t>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проходящей через вершину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острого угла, и параллельную катету</a:t>
            </a:r>
            <a:r>
              <a:rPr lang="en-US" altLang="ru-RU" sz="2800" dirty="0"/>
              <a:t> </a:t>
            </a:r>
            <a:r>
              <a:rPr lang="en-US" altLang="ru-RU" sz="2800" i="1" dirty="0"/>
              <a:t>BC</a:t>
            </a:r>
            <a:r>
              <a:rPr lang="ru-RU" altLang="ru-RU" sz="2800" dirty="0"/>
              <a:t>?</a:t>
            </a:r>
          </a:p>
        </p:txBody>
      </p:sp>
      <p:pic>
        <p:nvPicPr>
          <p:cNvPr id="145413" name="Picture 5">
            <a:extLst>
              <a:ext uri="{FF2B5EF4-FFF2-40B4-BE49-F238E27FC236}">
                <a16:creationId xmlns:a16="http://schemas.microsoft.com/office/drawing/2014/main" id="{F994264D-1587-4427-A92F-83E2C415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05000"/>
            <a:ext cx="2125662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415" name="Group 7">
            <a:extLst>
              <a:ext uri="{FF2B5EF4-FFF2-40B4-BE49-F238E27FC236}">
                <a16:creationId xmlns:a16="http://schemas.microsoft.com/office/drawing/2014/main" id="{4D6E6464-35E3-4821-9135-D15F6A50239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458200" cy="4508500"/>
            <a:chOff x="249" y="1373"/>
            <a:chExt cx="5328" cy="2840"/>
          </a:xfrm>
        </p:grpSpPr>
        <p:sp>
          <p:nvSpPr>
            <p:cNvPr id="145412" name="Text Box 4">
              <a:extLst>
                <a:ext uri="{FF2B5EF4-FFF2-40B4-BE49-F238E27FC236}">
                  <a16:creationId xmlns:a16="http://schemas.microsoft.com/office/drawing/2014/main" id="{701E2D3F-B360-48A2-81B4-01E677C7F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86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Цилиндр, из которого вырезан конус. </a:t>
              </a:r>
            </a:p>
          </p:txBody>
        </p:sp>
        <p:pic>
          <p:nvPicPr>
            <p:cNvPr id="145414" name="Picture 6">
              <a:extLst>
                <a:ext uri="{FF2B5EF4-FFF2-40B4-BE49-F238E27FC236}">
                  <a16:creationId xmlns:a16="http://schemas.microsoft.com/office/drawing/2014/main" id="{8D55CECA-6B92-440B-941A-A3B48DE42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373"/>
              <a:ext cx="2083" cy="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1027">
            <a:extLst>
              <a:ext uri="{FF2B5EF4-FFF2-40B4-BE49-F238E27FC236}">
                <a16:creationId xmlns:a16="http://schemas.microsoft.com/office/drawing/2014/main" id="{E0BEF9C2-6C60-413C-8E20-9183F3E7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равнобедренного прямоугольного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вокруг прямой</a:t>
            </a:r>
            <a:r>
              <a:rPr lang="en-US" altLang="ru-RU" sz="2800" dirty="0"/>
              <a:t>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лежащей в плоскости этого треугольника, перпендикулярной гипотенузе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проходящей через вершину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острого угла.</a:t>
            </a:r>
          </a:p>
        </p:txBody>
      </p:sp>
      <p:grpSp>
        <p:nvGrpSpPr>
          <p:cNvPr id="150538" name="Group 1034">
            <a:extLst>
              <a:ext uri="{FF2B5EF4-FFF2-40B4-BE49-F238E27FC236}">
                <a16:creationId xmlns:a16="http://schemas.microsoft.com/office/drawing/2014/main" id="{0D56C585-DABA-4E16-833D-3F168C2C00A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76872"/>
            <a:ext cx="8458200" cy="4406900"/>
            <a:chOff x="249" y="1525"/>
            <a:chExt cx="5328" cy="2776"/>
          </a:xfrm>
        </p:grpSpPr>
        <p:sp>
          <p:nvSpPr>
            <p:cNvPr id="150534" name="Text Box 1030">
              <a:extLst>
                <a:ext uri="{FF2B5EF4-FFF2-40B4-BE49-F238E27FC236}">
                  <a16:creationId xmlns:a16="http://schemas.microsoft.com/office/drawing/2014/main" id="{3AE0E922-D5D9-4932-AE40-4B4917890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974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Усеченный конус, из которого вырезан конус. </a:t>
              </a:r>
            </a:p>
          </p:txBody>
        </p:sp>
        <p:pic>
          <p:nvPicPr>
            <p:cNvPr id="150537" name="Picture 1033">
              <a:extLst>
                <a:ext uri="{FF2B5EF4-FFF2-40B4-BE49-F238E27FC236}">
                  <a16:creationId xmlns:a16="http://schemas.microsoft.com/office/drawing/2014/main" id="{561FD171-C932-4DDA-896A-EF5FBF6D4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525"/>
              <a:ext cx="2466" cy="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>
            <a:extLst>
              <a:ext uri="{FF2B5EF4-FFF2-40B4-BE49-F238E27FC236}">
                <a16:creationId xmlns:a16="http://schemas.microsoft.com/office/drawing/2014/main" id="{28FD54D1-D233-492D-8B1E-CDBC4FDD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остроугольного треугольника вокруг прямой, содержащей его сторону?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F95804DA-D0EF-47E0-8069-5EBFE2738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Фигура, состоящая из двух конусов с общим основанием.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>
            <a:extLst>
              <a:ext uri="{FF2B5EF4-FFF2-40B4-BE49-F238E27FC236}">
                <a16:creationId xmlns:a16="http://schemas.microsoft.com/office/drawing/2014/main" id="{57D64E5A-C38F-4262-8003-80658639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8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Говорят, что фигура </a:t>
            </a:r>
            <a:r>
              <a:rPr lang="ru-RU" altLang="ru-RU" i="1" dirty="0">
                <a:cs typeface="Times New Roman" panose="02020603050405020304" pitchFamily="18" charset="0"/>
              </a:rPr>
              <a:t>Ф</a:t>
            </a:r>
            <a:r>
              <a:rPr lang="ru-RU" altLang="ru-RU" dirty="0">
                <a:cs typeface="Times New Roman" panose="02020603050405020304" pitchFamily="18" charset="0"/>
              </a:rPr>
              <a:t> в пространстве получена вращением фигуры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dirty="0">
                <a:cs typeface="Times New Roman" panose="02020603050405020304" pitchFamily="18" charset="0"/>
              </a:rPr>
              <a:t> вокруг оси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если точки фигуры </a:t>
            </a:r>
            <a:r>
              <a:rPr lang="ru-RU" altLang="ru-RU" i="1" dirty="0">
                <a:cs typeface="Times New Roman" panose="02020603050405020304" pitchFamily="18" charset="0"/>
              </a:rPr>
              <a:t>Ф</a:t>
            </a:r>
            <a:r>
              <a:rPr lang="ru-RU" altLang="ru-RU" dirty="0">
                <a:cs typeface="Times New Roman" panose="02020603050405020304" pitchFamily="18" charset="0"/>
              </a:rPr>
              <a:t> получаются всевозможными поворотами точек фигуры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dirty="0">
                <a:cs typeface="Times New Roman" panose="02020603050405020304" pitchFamily="18" charset="0"/>
              </a:rPr>
              <a:t> вокруг оси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Фигура </a:t>
            </a:r>
            <a:r>
              <a:rPr lang="ru-RU" altLang="ru-RU" i="1" dirty="0">
                <a:cs typeface="Times New Roman" panose="02020603050405020304" pitchFamily="18" charset="0"/>
              </a:rPr>
              <a:t>Ф</a:t>
            </a:r>
            <a:r>
              <a:rPr lang="ru-RU" altLang="ru-RU" dirty="0">
                <a:cs typeface="Times New Roman" panose="02020603050405020304" pitchFamily="18" charset="0"/>
              </a:rPr>
              <a:t> при этом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фигурой вращения.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0402E33-DEFD-4358-97A9-C252E2C9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19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</a:t>
            </a:r>
            <a:r>
              <a:rPr lang="ru-RU" altLang="ru-RU" dirty="0">
                <a:cs typeface="Times New Roman" panose="02020603050405020304" pitchFamily="18" charset="0"/>
              </a:rPr>
              <a:t>ри вращении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вокруг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получается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FE672F2-E74E-4911-9CFB-0C751B7B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413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Сфера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получается вращением окружности вокруг ее диаметра. 	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Аналогично,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шар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получается вращением круга вокруг какого-нибудь его диаметра.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113672" name="Picture 8">
            <a:extLst>
              <a:ext uri="{FF2B5EF4-FFF2-40B4-BE49-F238E27FC236}">
                <a16:creationId xmlns:a16="http://schemas.microsoft.com/office/drawing/2014/main" id="{FCA58873-57EC-490A-A537-FE64292B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3890880"/>
            <a:ext cx="6378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71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>
            <a:extLst>
              <a:ext uri="{FF2B5EF4-FFF2-40B4-BE49-F238E27FC236}">
                <a16:creationId xmlns:a16="http://schemas.microsoft.com/office/drawing/2014/main" id="{697DDAED-89F8-43C2-9258-F9E1C60F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2149475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442" name="Group 10">
            <a:extLst>
              <a:ext uri="{FF2B5EF4-FFF2-40B4-BE49-F238E27FC236}">
                <a16:creationId xmlns:a16="http://schemas.microsoft.com/office/drawing/2014/main" id="{69F113C2-1131-4112-AB2E-DA6A548640F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5038"/>
            <a:ext cx="8893175" cy="4264025"/>
            <a:chOff x="158" y="1389"/>
            <a:chExt cx="5602" cy="2686"/>
          </a:xfrm>
        </p:grpSpPr>
        <p:sp>
          <p:nvSpPr>
            <p:cNvPr id="146436" name="Text Box 4">
              <a:extLst>
                <a:ext uri="{FF2B5EF4-FFF2-40B4-BE49-F238E27FC236}">
                  <a16:creationId xmlns:a16="http://schemas.microsoft.com/office/drawing/2014/main" id="{E7E90943-FC16-427A-A83D-1262424DB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748"/>
              <a:ext cx="56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Усечённый конус с вырезанным  внутри конусом. </a:t>
              </a:r>
            </a:p>
          </p:txBody>
        </p:sp>
        <p:pic>
          <p:nvPicPr>
            <p:cNvPr id="146440" name="Picture 8">
              <a:extLst>
                <a:ext uri="{FF2B5EF4-FFF2-40B4-BE49-F238E27FC236}">
                  <a16:creationId xmlns:a16="http://schemas.microsoft.com/office/drawing/2014/main" id="{902AA0CE-B8A2-4D21-B4ED-AEEB48696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89"/>
              <a:ext cx="2083" cy="2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6441" name="Text Box 9">
            <a:extLst>
              <a:ext uri="{FF2B5EF4-FFF2-40B4-BE49-F238E27FC236}">
                <a16:creationId xmlns:a16="http://schemas.microsoft.com/office/drawing/2014/main" id="{00ACF59E-67AE-4218-92A5-E9870AD9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302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остроугольного треугольника вокруг прямой, лежащей в плоскости этого треугольника и проходящей через его вершину перпендикулярно стороне?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>
            <a:extLst>
              <a:ext uri="{FF2B5EF4-FFF2-40B4-BE49-F238E27FC236}">
                <a16:creationId xmlns:a16="http://schemas.microsoft.com/office/drawing/2014/main" id="{4628AC68-EC54-4044-8686-41BF4B7C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648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тупоугольного треугольника вокруг прямой, содержащей его сторону, прилегающую к тупому углу?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E3312C62-B67A-4576-AB1D-9A1EEAD6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Фигура, полученная из конуса, вырезанием из него другого конуса.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>
            <a:extLst>
              <a:ext uri="{FF2B5EF4-FFF2-40B4-BE49-F238E27FC236}">
                <a16:creationId xmlns:a16="http://schemas.microsoft.com/office/drawing/2014/main" id="{55D358B2-D916-4491-A943-5F3DA604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тупоугольного треугольника вокруг прямой, лежащей в плоскости этого треугольника и проходящей через вершину тупого угла параллельно противолежащей стороне?</a:t>
            </a:r>
          </a:p>
        </p:txBody>
      </p:sp>
      <p:sp>
        <p:nvSpPr>
          <p:cNvPr id="147460" name="Text Box 4">
            <a:extLst>
              <a:ext uri="{FF2B5EF4-FFF2-40B4-BE49-F238E27FC236}">
                <a16:creationId xmlns:a16="http://schemas.microsoft.com/office/drawing/2014/main" id="{E68A7182-1838-420C-BD7C-67CFAA18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Цилиндр с вырезанными внутри двумя конусами, имеющими общую вершину. </a:t>
            </a:r>
          </a:p>
        </p:txBody>
      </p:sp>
      <p:pic>
        <p:nvPicPr>
          <p:cNvPr id="147461" name="Picture 5">
            <a:extLst>
              <a:ext uri="{FF2B5EF4-FFF2-40B4-BE49-F238E27FC236}">
                <a16:creationId xmlns:a16="http://schemas.microsoft.com/office/drawing/2014/main" id="{B3900EAF-B307-4F40-BF6A-F18DDAF0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2689225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>
            <a:extLst>
              <a:ext uri="{FF2B5EF4-FFF2-40B4-BE49-F238E27FC236}">
                <a16:creationId xmlns:a16="http://schemas.microsoft.com/office/drawing/2014/main" id="{F507201D-2CC6-472C-90D4-A2B027E89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77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прямоугольника вокруг прямой, лежащей в плоскости этого прямоугольника, параллельной его стороне, и не имеющей с ним общих точек?</a:t>
            </a:r>
          </a:p>
        </p:txBody>
      </p:sp>
      <p:pic>
        <p:nvPicPr>
          <p:cNvPr id="144389" name="Picture 5">
            <a:extLst>
              <a:ext uri="{FF2B5EF4-FFF2-40B4-BE49-F238E27FC236}">
                <a16:creationId xmlns:a16="http://schemas.microsoft.com/office/drawing/2014/main" id="{EA551BD9-89BD-4B68-99FC-23A1EA1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3036888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4391" name="Group 7">
            <a:extLst>
              <a:ext uri="{FF2B5EF4-FFF2-40B4-BE49-F238E27FC236}">
                <a16:creationId xmlns:a16="http://schemas.microsoft.com/office/drawing/2014/main" id="{8E0F310E-0474-4616-BB61-C492B3703A8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349500"/>
            <a:ext cx="8458200" cy="4330700"/>
            <a:chOff x="249" y="1480"/>
            <a:chExt cx="5328" cy="2728"/>
          </a:xfrm>
        </p:grpSpPr>
        <p:sp>
          <p:nvSpPr>
            <p:cNvPr id="144388" name="Text Box 4">
              <a:extLst>
                <a:ext uri="{FF2B5EF4-FFF2-40B4-BE49-F238E27FC236}">
                  <a16:creationId xmlns:a16="http://schemas.microsoft.com/office/drawing/2014/main" id="{6F084266-1A29-4C89-BFA6-ABD91CAC8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612"/>
              <a:ext cx="53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Фигура, полученная из цилиндра, вырезанием из него другого цилиндра.</a:t>
              </a:r>
            </a:p>
          </p:txBody>
        </p:sp>
        <p:pic>
          <p:nvPicPr>
            <p:cNvPr id="144390" name="Picture 6">
              <a:extLst>
                <a:ext uri="{FF2B5EF4-FFF2-40B4-BE49-F238E27FC236}">
                  <a16:creationId xmlns:a16="http://schemas.microsoft.com/office/drawing/2014/main" id="{97512E0D-2AB4-47CC-9D52-DDCD58167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480"/>
              <a:ext cx="3281" cy="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>
            <a:extLst>
              <a:ext uri="{FF2B5EF4-FFF2-40B4-BE49-F238E27FC236}">
                <a16:creationId xmlns:a16="http://schemas.microsoft.com/office/drawing/2014/main" id="{ED38D83C-1B79-4C03-8041-D8111F11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трапеции вокруг прямой, содержащей меньшее её основание? </a:t>
            </a:r>
          </a:p>
        </p:txBody>
      </p:sp>
      <p:grpSp>
        <p:nvGrpSpPr>
          <p:cNvPr id="148489" name="Group 9">
            <a:extLst>
              <a:ext uri="{FF2B5EF4-FFF2-40B4-BE49-F238E27FC236}">
                <a16:creationId xmlns:a16="http://schemas.microsoft.com/office/drawing/2014/main" id="{F28750DF-39A8-4481-A02F-EE3484B9E1D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82738"/>
            <a:ext cx="8748712" cy="4670425"/>
            <a:chOff x="249" y="997"/>
            <a:chExt cx="5511" cy="2942"/>
          </a:xfrm>
        </p:grpSpPr>
        <p:sp>
          <p:nvSpPr>
            <p:cNvPr id="148486" name="Text Box 6">
              <a:extLst>
                <a:ext uri="{FF2B5EF4-FFF2-40B4-BE49-F238E27FC236}">
                  <a16:creationId xmlns:a16="http://schemas.microsoft.com/office/drawing/2014/main" id="{5E8D9BDC-9BBC-46AC-BCD7-AD95F7970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612"/>
              <a:ext cx="55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 err="1"/>
                <a:t>Цилинд</a:t>
              </a:r>
              <a:r>
                <a:rPr lang="ru-RU" altLang="ru-RU" sz="2800" dirty="0"/>
                <a:t> с вырезанными внутри двумя конусами. </a:t>
              </a:r>
            </a:p>
          </p:txBody>
        </p:sp>
        <p:pic>
          <p:nvPicPr>
            <p:cNvPr id="148488" name="Picture 8">
              <a:extLst>
                <a:ext uri="{FF2B5EF4-FFF2-40B4-BE49-F238E27FC236}">
                  <a16:creationId xmlns:a16="http://schemas.microsoft.com/office/drawing/2014/main" id="{A25D9F18-9D11-42BA-9DB9-B5414F7F5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997"/>
              <a:ext cx="1715" cy="2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>
            <a:extLst>
              <a:ext uri="{FF2B5EF4-FFF2-40B4-BE49-F238E27FC236}">
                <a16:creationId xmlns:a16="http://schemas.microsoft.com/office/drawing/2014/main" id="{471DB2BB-1A8B-421C-A20E-7CEA5116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вращением трапеции вокруг прямой, содержащей большее её основание? </a:t>
            </a:r>
          </a:p>
        </p:txBody>
      </p:sp>
      <p:grpSp>
        <p:nvGrpSpPr>
          <p:cNvPr id="149514" name="Group 10">
            <a:extLst>
              <a:ext uri="{FF2B5EF4-FFF2-40B4-BE49-F238E27FC236}">
                <a16:creationId xmlns:a16="http://schemas.microsoft.com/office/drawing/2014/main" id="{3E41D32E-90C1-46DE-9C38-40E86792FF4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8748712" cy="5122862"/>
            <a:chOff x="249" y="981"/>
            <a:chExt cx="5511" cy="3227"/>
          </a:xfrm>
        </p:grpSpPr>
        <p:sp>
          <p:nvSpPr>
            <p:cNvPr id="149509" name="Text Box 5">
              <a:extLst>
                <a:ext uri="{FF2B5EF4-FFF2-40B4-BE49-F238E27FC236}">
                  <a16:creationId xmlns:a16="http://schemas.microsoft.com/office/drawing/2014/main" id="{B8BFDA60-5BD2-4DE5-9CDC-B855CC0AC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612"/>
              <a:ext cx="551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Цилиндр, на основания которого поставлены конусы. </a:t>
              </a:r>
            </a:p>
          </p:txBody>
        </p:sp>
        <p:pic>
          <p:nvPicPr>
            <p:cNvPr id="149513" name="Picture 9">
              <a:extLst>
                <a:ext uri="{FF2B5EF4-FFF2-40B4-BE49-F238E27FC236}">
                  <a16:creationId xmlns:a16="http://schemas.microsoft.com/office/drawing/2014/main" id="{2B004F0C-581B-4C12-A7AA-1A6885478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981"/>
              <a:ext cx="1899" cy="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ext Box 3">
            <a:extLst>
              <a:ext uri="{FF2B5EF4-FFF2-40B4-BE49-F238E27FC236}">
                <a16:creationId xmlns:a16="http://schemas.microsoft.com/office/drawing/2014/main" id="{425A72BC-00DF-49B7-97BB-B972BABA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какой фигуры получается поверхность, изображенная на рисунке, называемая тором. </a:t>
            </a:r>
          </a:p>
        </p:txBody>
      </p:sp>
      <p:sp>
        <p:nvSpPr>
          <p:cNvPr id="279557" name="Text Box 5">
            <a:extLst>
              <a:ext uri="{FF2B5EF4-FFF2-40B4-BE49-F238E27FC236}">
                <a16:creationId xmlns:a16="http://schemas.microsoft.com/office/drawing/2014/main" id="{444CD829-7DB6-402D-9D21-5E157A3F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76800"/>
            <a:ext cx="87487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Вращением окружности вокруг прямой, лежащей в плоскости окружности и не имеющей с этой окружностью общих точек. </a:t>
            </a:r>
          </a:p>
        </p:txBody>
      </p:sp>
      <p:graphicFrame>
        <p:nvGraphicFramePr>
          <p:cNvPr id="279559" name="Object 7">
            <a:extLst>
              <a:ext uri="{FF2B5EF4-FFF2-40B4-BE49-F238E27FC236}">
                <a16:creationId xmlns:a16="http://schemas.microsoft.com/office/drawing/2014/main" id="{95D6FF19-A38F-42DB-B011-4BBA73923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050" y="2409825"/>
          <a:ext cx="37719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772427" imgH="2038095" progId="Paint.Picture">
                  <p:embed/>
                </p:oleObj>
              </mc:Choice>
              <mc:Fallback>
                <p:oleObj name="Точечный рисунок" r:id="rId3" imgW="3772427" imgH="203809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409825"/>
                        <a:ext cx="37719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>
            <a:extLst>
              <a:ext uri="{FF2B5EF4-FFF2-40B4-BE49-F238E27FC236}">
                <a16:creationId xmlns:a16="http://schemas.microsoft.com/office/drawing/2014/main" id="{AA874E3D-2226-45C6-B4D1-0FABBFF0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59" y="88899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куба вокруг прямой, соединяющей центры противоположных граней</a:t>
            </a:r>
            <a:r>
              <a:rPr lang="ru-RU" altLang="ru-RU" sz="2800" dirty="0"/>
              <a:t>.</a:t>
            </a:r>
            <a:endParaRPr lang="en-US" altLang="ru-RU" sz="2800" dirty="0"/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E4CF805F-B4E5-4586-980E-BBA8F108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Цилиндр.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C200C-EE62-4726-A08E-8432CDD79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86303"/>
            <a:ext cx="3765639" cy="371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>
            <a:extLst>
              <a:ext uri="{FF2B5EF4-FFF2-40B4-BE49-F238E27FC236}">
                <a16:creationId xmlns:a16="http://schemas.microsoft.com/office/drawing/2014/main" id="{1D507BDB-6ABA-4EFE-B1E8-36E28FDE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59" y="88899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получится при вращении правильной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-угольной призмы вокруг прямой, проходящей через центры ее оснований?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163FD5EC-DA8F-4957-A3D9-3B548FC8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Цилиндр.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3F0F1-E217-46D6-AE3B-4B44DDCE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1603"/>
            <a:ext cx="4374317" cy="32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>
            <a:extLst>
              <a:ext uri="{FF2B5EF4-FFF2-40B4-BE49-F238E27FC236}">
                <a16:creationId xmlns:a16="http://schemas.microsoft.com/office/drawing/2014/main" id="{7FF4CE11-DB5A-4A0E-BBA1-17374822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864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правильной </a:t>
            </a:r>
            <a:r>
              <a:rPr lang="en-US" altLang="ru-RU" sz="2800" i="1" dirty="0">
                <a:cs typeface="Times New Roman" panose="02020603050405020304" pitchFamily="18" charset="0"/>
              </a:rPr>
              <a:t>n-</a:t>
            </a:r>
            <a:r>
              <a:rPr lang="ru-RU" altLang="ru-RU" sz="2800" dirty="0"/>
              <a:t>угольной </a:t>
            </a:r>
            <a:r>
              <a:rPr lang="ru-RU" altLang="ru-RU" sz="2800" dirty="0">
                <a:cs typeface="Times New Roman" panose="02020603050405020304" pitchFamily="18" charset="0"/>
              </a:rPr>
              <a:t>пирамиды вокруг прямой, содержащей ее высоту?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565133F3-EFCE-43E1-BE8F-2092616B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Конус.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6BBFB-18CA-4170-BE8A-64D22849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3312"/>
            <a:ext cx="3645511" cy="32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>
            <a:extLst>
              <a:ext uri="{FF2B5EF4-FFF2-40B4-BE49-F238E27FC236}">
                <a16:creationId xmlns:a16="http://schemas.microsoft.com/office/drawing/2014/main" id="{9B54E324-1E4E-4BED-B7A3-C2F152C8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Цилиндр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получается вращением прямоугольника вокруг одной из его сторон.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600E387C-15E5-4B29-886C-E20EDB3A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91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Конус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получается вращением прямоугольного треугольника вокруг одного из его катетов.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8F5333DC-2EC6-4E0F-8F69-7A1D4658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Усеченный конус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получается вращением трапеции, один из углов которой является прямым, вокруг боковой стороны, прилегающей к этому углу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115720" name="Picture 8">
            <a:extLst>
              <a:ext uri="{FF2B5EF4-FFF2-40B4-BE49-F238E27FC236}">
                <a16:creationId xmlns:a16="http://schemas.microsoft.com/office/drawing/2014/main" id="{AEA0602A-6F41-454D-BAB0-05EA27F1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6856"/>
            <a:ext cx="7920038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8F9FB1A3-4D43-48F9-BFBD-A92BDD00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Какая фигура получается при вращении тетраэдра вокруг прямой, соединяющей середины скрещивающихся ребер?</a:t>
            </a:r>
          </a:p>
        </p:txBody>
      </p:sp>
      <p:pic>
        <p:nvPicPr>
          <p:cNvPr id="138247" name="Picture 7">
            <a:extLst>
              <a:ext uri="{FF2B5EF4-FFF2-40B4-BE49-F238E27FC236}">
                <a16:creationId xmlns:a16="http://schemas.microsoft.com/office/drawing/2014/main" id="{2ACC2979-19B3-4FFA-B73C-84E4C678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84488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249" name="Group 9">
            <a:extLst>
              <a:ext uri="{FF2B5EF4-FFF2-40B4-BE49-F238E27FC236}">
                <a16:creationId xmlns:a16="http://schemas.microsoft.com/office/drawing/2014/main" id="{25A7D8D8-674D-47F3-B993-78D2B1FC954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458200" cy="4298950"/>
            <a:chOff x="192" y="1200"/>
            <a:chExt cx="5328" cy="2708"/>
          </a:xfrm>
        </p:grpSpPr>
        <p:sp>
          <p:nvSpPr>
            <p:cNvPr id="138244" name="Text Box 4">
              <a:extLst>
                <a:ext uri="{FF2B5EF4-FFF2-40B4-BE49-F238E27FC236}">
                  <a16:creationId xmlns:a16="http://schemas.microsoft.com/office/drawing/2014/main" id="{F95ADE17-F92D-43E5-9241-9D5E750AC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12"/>
              <a:ext cx="53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Фигура, ограниченная </a:t>
              </a:r>
              <a:r>
                <a:rPr lang="ru-RU" altLang="ru-RU" sz="2800" dirty="0"/>
                <a:t>двумя кругами и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гиперболоидом вращения</a:t>
              </a:r>
              <a:r>
                <a:rPr lang="ru-RU" altLang="ru-RU" sz="2800" dirty="0"/>
                <a:t>.</a:t>
              </a:r>
            </a:p>
          </p:txBody>
        </p:sp>
        <p:graphicFrame>
          <p:nvGraphicFramePr>
            <p:cNvPr id="138248" name="Object 8">
              <a:extLst>
                <a:ext uri="{FF2B5EF4-FFF2-40B4-BE49-F238E27FC236}">
                  <a16:creationId xmlns:a16="http://schemas.microsoft.com/office/drawing/2014/main" id="{9D38B6C9-BBAE-4E22-91E4-4FDA60235D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200"/>
            <a:ext cx="2112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3877216" imgH="3619048" progId="Paint.Picture">
                    <p:embed/>
                  </p:oleObj>
                </mc:Choice>
                <mc:Fallback>
                  <p:oleObj name="Точечный рисунок" r:id="rId4" imgW="3877216" imgH="3619048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200"/>
                          <a:ext cx="2112" cy="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ext Box 3">
            <a:extLst>
              <a:ext uri="{FF2B5EF4-FFF2-40B4-BE49-F238E27FC236}">
                <a16:creationId xmlns:a16="http://schemas.microsoft.com/office/drawing/2014/main" id="{DE0A00AF-7C56-49CC-85D3-757B231C3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куба вокруг прямой, содержащей его диагональ?</a:t>
            </a:r>
          </a:p>
        </p:txBody>
      </p:sp>
      <p:pic>
        <p:nvPicPr>
          <p:cNvPr id="250884" name="Picture 4">
            <a:extLst>
              <a:ext uri="{FF2B5EF4-FFF2-40B4-BE49-F238E27FC236}">
                <a16:creationId xmlns:a16="http://schemas.microsoft.com/office/drawing/2014/main" id="{0CD01A93-5E0D-4E33-AF60-B2309158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971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0885" name="Group 5">
            <a:extLst>
              <a:ext uri="{FF2B5EF4-FFF2-40B4-BE49-F238E27FC236}">
                <a16:creationId xmlns:a16="http://schemas.microsoft.com/office/drawing/2014/main" id="{1D842A31-A447-4BC3-970C-1A76CD76AEB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24000"/>
            <a:ext cx="8229600" cy="4649788"/>
            <a:chOff x="288" y="960"/>
            <a:chExt cx="5184" cy="2929"/>
          </a:xfrm>
        </p:grpSpPr>
        <p:graphicFrame>
          <p:nvGraphicFramePr>
            <p:cNvPr id="250886" name="Object 6">
              <a:extLst>
                <a:ext uri="{FF2B5EF4-FFF2-40B4-BE49-F238E27FC236}">
                  <a16:creationId xmlns:a16="http://schemas.microsoft.com/office/drawing/2014/main" id="{84AB53C4-04B5-4FE1-AD7B-6375D23B2F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960"/>
            <a:ext cx="1920" cy="1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3277057" imgH="3076190" progId="Paint.Picture">
                    <p:embed/>
                  </p:oleObj>
                </mc:Choice>
                <mc:Fallback>
                  <p:oleObj name="Точечный рисунок" r:id="rId4" imgW="3277057" imgH="3076190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960"/>
                          <a:ext cx="1920" cy="1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887" name="Text Box 7">
              <a:extLst>
                <a:ext uri="{FF2B5EF4-FFF2-40B4-BE49-F238E27FC236}">
                  <a16:creationId xmlns:a16="http://schemas.microsoft.com/office/drawing/2014/main" id="{DA0BB1C5-6544-4493-8273-F621150C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24"/>
              <a:ext cx="518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/>
                <a:t> Фигура</a:t>
              </a:r>
              <a:r>
                <a:rPr lang="ru-RU" altLang="ru-RU" sz="2800">
                  <a:cs typeface="Times New Roman" panose="02020603050405020304" pitchFamily="18" charset="0"/>
                </a:rPr>
                <a:t>, </a:t>
              </a:r>
              <a:r>
                <a:rPr lang="ru-RU" altLang="ru-RU" sz="2800"/>
                <a:t>поверхность которой состоит из боковых поверхностей двух конусов и гиперболоида вращения.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>
            <a:extLst>
              <a:ext uri="{FF2B5EF4-FFF2-40B4-BE49-F238E27FC236}">
                <a16:creationId xmlns:a16="http://schemas.microsoft.com/office/drawing/2014/main" id="{308A972D-766E-4FCB-8347-5171E460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куба вокруг прямой, соединяющей середины двух противоположных ребер?</a:t>
            </a:r>
          </a:p>
        </p:txBody>
      </p:sp>
      <p:pic>
        <p:nvPicPr>
          <p:cNvPr id="252932" name="Picture 4">
            <a:extLst>
              <a:ext uri="{FF2B5EF4-FFF2-40B4-BE49-F238E27FC236}">
                <a16:creationId xmlns:a16="http://schemas.microsoft.com/office/drawing/2014/main" id="{E9EDD3AB-3653-4FA4-AA3B-7CB5822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15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2933" name="Group 5">
            <a:extLst>
              <a:ext uri="{FF2B5EF4-FFF2-40B4-BE49-F238E27FC236}">
                <a16:creationId xmlns:a16="http://schemas.microsoft.com/office/drawing/2014/main" id="{24677991-9F62-4803-9892-EFDFF487BAD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458200" cy="4222750"/>
            <a:chOff x="192" y="1200"/>
            <a:chExt cx="5328" cy="2660"/>
          </a:xfrm>
        </p:grpSpPr>
        <p:graphicFrame>
          <p:nvGraphicFramePr>
            <p:cNvPr id="252934" name="Object 6">
              <a:extLst>
                <a:ext uri="{FF2B5EF4-FFF2-40B4-BE49-F238E27FC236}">
                  <a16:creationId xmlns:a16="http://schemas.microsoft.com/office/drawing/2014/main" id="{43EC62A9-B9C7-4C9E-B071-F59D8F7E39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200"/>
            <a:ext cx="1968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3438095" imgH="3266667" progId="Paint.Picture">
                    <p:embed/>
                  </p:oleObj>
                </mc:Choice>
                <mc:Fallback>
                  <p:oleObj name="Точечный рисунок" r:id="rId4" imgW="3438095" imgH="3266667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1968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935" name="Text Box 7">
              <a:extLst>
                <a:ext uri="{FF2B5EF4-FFF2-40B4-BE49-F238E27FC236}">
                  <a16:creationId xmlns:a16="http://schemas.microsoft.com/office/drawing/2014/main" id="{F8CB6BA5-249C-46DC-BA9C-89A95594E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64"/>
              <a:ext cx="53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 dirty="0"/>
                <a:t> Фигура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800" dirty="0"/>
                <a:t>поверхность которой состоит из двух кругов и двух гиперболоидов вращения.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Text Box 3">
            <a:extLst>
              <a:ext uri="{FF2B5EF4-FFF2-40B4-BE49-F238E27FC236}">
                <a16:creationId xmlns:a16="http://schemas.microsoft.com/office/drawing/2014/main" id="{86113BEE-B897-4DF9-9FFE-35C16B8F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октаэдра вокруг прямой, проходящей через две противоположные вершины?</a:t>
            </a:r>
          </a:p>
        </p:txBody>
      </p:sp>
      <p:pic>
        <p:nvPicPr>
          <p:cNvPr id="254980" name="Picture 4">
            <a:extLst>
              <a:ext uri="{FF2B5EF4-FFF2-40B4-BE49-F238E27FC236}">
                <a16:creationId xmlns:a16="http://schemas.microsoft.com/office/drawing/2014/main" id="{F620F971-C736-4D09-A051-D0F69681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330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4981" name="Group 5">
            <a:extLst>
              <a:ext uri="{FF2B5EF4-FFF2-40B4-BE49-F238E27FC236}">
                <a16:creationId xmlns:a16="http://schemas.microsoft.com/office/drawing/2014/main" id="{F4D954BE-5507-435D-9D27-186A57F280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8839200" cy="4756150"/>
            <a:chOff x="96" y="1104"/>
            <a:chExt cx="5568" cy="2996"/>
          </a:xfrm>
        </p:grpSpPr>
        <p:graphicFrame>
          <p:nvGraphicFramePr>
            <p:cNvPr id="254982" name="Object 6">
              <a:extLst>
                <a:ext uri="{FF2B5EF4-FFF2-40B4-BE49-F238E27FC236}">
                  <a16:creationId xmlns:a16="http://schemas.microsoft.com/office/drawing/2014/main" id="{C8B086E5-F3FB-4C20-A624-8AC0942D05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104"/>
            <a:ext cx="2124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3371429" imgH="3277057" progId="Paint.Picture">
                    <p:embed/>
                  </p:oleObj>
                </mc:Choice>
                <mc:Fallback>
                  <p:oleObj name="Точечный рисунок" r:id="rId4" imgW="3371429" imgH="3277057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104"/>
                          <a:ext cx="2124" cy="2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4983" name="Text Box 7">
              <a:extLst>
                <a:ext uri="{FF2B5EF4-FFF2-40B4-BE49-F238E27FC236}">
                  <a16:creationId xmlns:a16="http://schemas.microsoft.com/office/drawing/2014/main" id="{74888449-EECD-499B-92A5-9BB4CEFDC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04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/>
                <a:t> Фигура</a:t>
              </a:r>
              <a:r>
                <a:rPr lang="ru-RU" altLang="ru-RU" sz="2800">
                  <a:cs typeface="Times New Roman" panose="02020603050405020304" pitchFamily="18" charset="0"/>
                </a:rPr>
                <a:t>, </a:t>
              </a:r>
              <a:r>
                <a:rPr lang="ru-RU" altLang="ru-RU" sz="2800"/>
                <a:t>поверхность которой состоит из двух боковых поверхностей конусов.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>
            <a:extLst>
              <a:ext uri="{FF2B5EF4-FFF2-40B4-BE49-F238E27FC236}">
                <a16:creationId xmlns:a16="http://schemas.microsoft.com/office/drawing/2014/main" id="{D62A84B3-A418-45A8-8760-84F4F1EE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октаэдра вокруг прямой, проходящей через центры двух противоположных граней?</a:t>
            </a:r>
          </a:p>
        </p:txBody>
      </p:sp>
      <p:pic>
        <p:nvPicPr>
          <p:cNvPr id="257028" name="Picture 4">
            <a:extLst>
              <a:ext uri="{FF2B5EF4-FFF2-40B4-BE49-F238E27FC236}">
                <a16:creationId xmlns:a16="http://schemas.microsoft.com/office/drawing/2014/main" id="{DABAB943-3291-44EF-81B8-A144A3B9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6543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029" name="Group 5">
            <a:extLst>
              <a:ext uri="{FF2B5EF4-FFF2-40B4-BE49-F238E27FC236}">
                <a16:creationId xmlns:a16="http://schemas.microsoft.com/office/drawing/2014/main" id="{CD8F2364-D788-4A1A-B9A3-17E0B6884E4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8763000" cy="4298950"/>
            <a:chOff x="96" y="1104"/>
            <a:chExt cx="5520" cy="2708"/>
          </a:xfrm>
        </p:grpSpPr>
        <p:graphicFrame>
          <p:nvGraphicFramePr>
            <p:cNvPr id="257030" name="Object 6">
              <a:extLst>
                <a:ext uri="{FF2B5EF4-FFF2-40B4-BE49-F238E27FC236}">
                  <a16:creationId xmlns:a16="http://schemas.microsoft.com/office/drawing/2014/main" id="{BC78BE1B-D03A-4842-B678-E28D251414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1104"/>
            <a:ext cx="1909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3352381" imgH="3371429" progId="Paint.Picture">
                    <p:embed/>
                  </p:oleObj>
                </mc:Choice>
                <mc:Fallback>
                  <p:oleObj name="Точечный рисунок" r:id="rId4" imgW="3352381" imgH="3371429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104"/>
                          <a:ext cx="1909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31" name="Text Box 7">
              <a:extLst>
                <a:ext uri="{FF2B5EF4-FFF2-40B4-BE49-F238E27FC236}">
                  <a16:creationId xmlns:a16="http://schemas.microsoft.com/office/drawing/2014/main" id="{5A714C2A-C76F-45DB-9CBE-F8F375408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216"/>
              <a:ext cx="552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/>
                <a:t> Фигура</a:t>
              </a:r>
              <a:r>
                <a:rPr lang="ru-RU" altLang="ru-RU" sz="2800">
                  <a:cs typeface="Times New Roman" panose="02020603050405020304" pitchFamily="18" charset="0"/>
                </a:rPr>
                <a:t>, </a:t>
              </a:r>
              <a:r>
                <a:rPr lang="ru-RU" altLang="ru-RU" sz="2800"/>
                <a:t>поверхность которой состоит из двух кругов и гиперболоида вращения.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>
            <a:extLst>
              <a:ext uri="{FF2B5EF4-FFF2-40B4-BE49-F238E27FC236}">
                <a16:creationId xmlns:a16="http://schemas.microsoft.com/office/drawing/2014/main" id="{29542EAD-64E2-4169-9026-72E6FB52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икосаэдра вокруг прямой, проходящей через две противоположные вершины?</a:t>
            </a:r>
          </a:p>
        </p:txBody>
      </p:sp>
      <p:graphicFrame>
        <p:nvGraphicFramePr>
          <p:cNvPr id="259076" name="Object 4">
            <a:extLst>
              <a:ext uri="{FF2B5EF4-FFF2-40B4-BE49-F238E27FC236}">
                <a16:creationId xmlns:a16="http://schemas.microsoft.com/office/drawing/2014/main" id="{D8EE88F2-0FDD-4FAD-A8FC-612BA2EFFA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752600"/>
          <a:ext cx="3362325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362794" imgH="3561905" progId="Paint.Picture">
                  <p:embed/>
                </p:oleObj>
              </mc:Choice>
              <mc:Fallback>
                <p:oleObj name="Точечный рисунок" r:id="rId3" imgW="3362794" imgH="356190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3362325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9077" name="Group 5">
            <a:extLst>
              <a:ext uri="{FF2B5EF4-FFF2-40B4-BE49-F238E27FC236}">
                <a16:creationId xmlns:a16="http://schemas.microsoft.com/office/drawing/2014/main" id="{7270F350-2BC4-4C93-A788-BD22F8D664D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00200"/>
            <a:ext cx="8839200" cy="5106988"/>
            <a:chOff x="192" y="1008"/>
            <a:chExt cx="5568" cy="3217"/>
          </a:xfrm>
        </p:grpSpPr>
        <p:graphicFrame>
          <p:nvGraphicFramePr>
            <p:cNvPr id="259078" name="Object 6">
              <a:extLst>
                <a:ext uri="{FF2B5EF4-FFF2-40B4-BE49-F238E27FC236}">
                  <a16:creationId xmlns:a16="http://schemas.microsoft.com/office/drawing/2014/main" id="{6DB87103-5D2F-45E7-95A4-C1211E32E8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1008"/>
            <a:ext cx="2460" cy="2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905795" imgH="3790476" progId="Paint.Picture">
                    <p:embed/>
                  </p:oleObj>
                </mc:Choice>
                <mc:Fallback>
                  <p:oleObj name="Точечный рисунок" r:id="rId5" imgW="3905795" imgH="3790476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008"/>
                          <a:ext cx="2460" cy="2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079" name="Text Box 7">
              <a:extLst>
                <a:ext uri="{FF2B5EF4-FFF2-40B4-BE49-F238E27FC236}">
                  <a16:creationId xmlns:a16="http://schemas.microsoft.com/office/drawing/2014/main" id="{482444F6-20E5-4FDA-97E7-D1BB3757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56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sz="2800" dirty="0"/>
                <a:t>Фигура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800" dirty="0"/>
                <a:t>поверхность которой состоит из двух боковых поверхностей конусов и гиперболоида вращения.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ext Box 3">
            <a:extLst>
              <a:ext uri="{FF2B5EF4-FFF2-40B4-BE49-F238E27FC236}">
                <a16:creationId xmlns:a16="http://schemas.microsoft.com/office/drawing/2014/main" id="{E99D9D14-9365-4E99-8DE5-BB0D6FA8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икосаэдра вокруг прямой, проходящей через середины двух противоположных ребер?</a:t>
            </a:r>
          </a:p>
        </p:txBody>
      </p:sp>
      <p:graphicFrame>
        <p:nvGraphicFramePr>
          <p:cNvPr id="261124" name="Object 4">
            <a:extLst>
              <a:ext uri="{FF2B5EF4-FFF2-40B4-BE49-F238E27FC236}">
                <a16:creationId xmlns:a16="http://schemas.microsoft.com/office/drawing/2014/main" id="{FA1F4CA7-01A9-458D-B6E1-4E151716A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05000"/>
          <a:ext cx="3352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352381" imgH="3123810" progId="Paint.Picture">
                  <p:embed/>
                </p:oleObj>
              </mc:Choice>
              <mc:Fallback>
                <p:oleObj name="Точечный рисунок" r:id="rId3" imgW="3352381" imgH="31238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3352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1125" name="Group 5">
            <a:extLst>
              <a:ext uri="{FF2B5EF4-FFF2-40B4-BE49-F238E27FC236}">
                <a16:creationId xmlns:a16="http://schemas.microsoft.com/office/drawing/2014/main" id="{7B03AD23-04C9-40A5-96A7-7CCDC065938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8763000" cy="4679950"/>
            <a:chOff x="96" y="1056"/>
            <a:chExt cx="5520" cy="2948"/>
          </a:xfrm>
        </p:grpSpPr>
        <p:graphicFrame>
          <p:nvGraphicFramePr>
            <p:cNvPr id="261126" name="Object 6">
              <a:extLst>
                <a:ext uri="{FF2B5EF4-FFF2-40B4-BE49-F238E27FC236}">
                  <a16:creationId xmlns:a16="http://schemas.microsoft.com/office/drawing/2014/main" id="{43007F3A-8CA3-495F-89D3-43ACD085F0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1056"/>
            <a:ext cx="2700" cy="2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4285714" imgH="3371429" progId="Paint.Picture">
                    <p:embed/>
                  </p:oleObj>
                </mc:Choice>
                <mc:Fallback>
                  <p:oleObj name="Точечный рисунок" r:id="rId5" imgW="4285714" imgH="3371429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056"/>
                          <a:ext cx="2700" cy="2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27" name="Text Box 7">
              <a:extLst>
                <a:ext uri="{FF2B5EF4-FFF2-40B4-BE49-F238E27FC236}">
                  <a16:creationId xmlns:a16="http://schemas.microsoft.com/office/drawing/2014/main" id="{BCE032F1-2724-4EE2-985F-E8388A9D4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08"/>
              <a:ext cx="552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 dirty="0"/>
                <a:t> Фигура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800" dirty="0"/>
                <a:t>поверхность которой состоит из двух кругов и четырех гиперболоидов вращения.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ext Box 3">
            <a:extLst>
              <a:ext uri="{FF2B5EF4-FFF2-40B4-BE49-F238E27FC236}">
                <a16:creationId xmlns:a16="http://schemas.microsoft.com/office/drawing/2014/main" id="{8395E279-25D2-4C72-8F16-BCEEBDD9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додекаэдра вокруг прямой, проходящей через центры двух противоположных граней?</a:t>
            </a:r>
          </a:p>
        </p:txBody>
      </p:sp>
      <p:graphicFrame>
        <p:nvGraphicFramePr>
          <p:cNvPr id="263172" name="Object 4">
            <a:extLst>
              <a:ext uri="{FF2B5EF4-FFF2-40B4-BE49-F238E27FC236}">
                <a16:creationId xmlns:a16="http://schemas.microsoft.com/office/drawing/2014/main" id="{18D9CE4F-E1A4-41BE-A48D-FCC85DBE34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828800"/>
          <a:ext cx="327660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277057" imgH="3209524" progId="Paint.Picture">
                  <p:embed/>
                </p:oleObj>
              </mc:Choice>
              <mc:Fallback>
                <p:oleObj name="Точечный рисунок" r:id="rId3" imgW="3277057" imgH="32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327660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3173" name="Group 5">
            <a:extLst>
              <a:ext uri="{FF2B5EF4-FFF2-40B4-BE49-F238E27FC236}">
                <a16:creationId xmlns:a16="http://schemas.microsoft.com/office/drawing/2014/main" id="{FE2BD051-B225-4D56-BF0D-3CDFAC9E53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8763000" cy="4954588"/>
            <a:chOff x="144" y="1104"/>
            <a:chExt cx="5520" cy="3121"/>
          </a:xfrm>
        </p:grpSpPr>
        <p:graphicFrame>
          <p:nvGraphicFramePr>
            <p:cNvPr id="263174" name="Object 6">
              <a:extLst>
                <a:ext uri="{FF2B5EF4-FFF2-40B4-BE49-F238E27FC236}">
                  <a16:creationId xmlns:a16="http://schemas.microsoft.com/office/drawing/2014/main" id="{7A14B1E3-A4AD-4022-AE55-CE0E19934E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104"/>
            <a:ext cx="2112" cy="1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495238" imgH="3238952" progId="Paint.Picture">
                    <p:embed/>
                  </p:oleObj>
                </mc:Choice>
                <mc:Fallback>
                  <p:oleObj name="Точечный рисунок" r:id="rId5" imgW="3495238" imgH="323895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104"/>
                          <a:ext cx="2112" cy="19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175" name="Text Box 7">
              <a:extLst>
                <a:ext uri="{FF2B5EF4-FFF2-40B4-BE49-F238E27FC236}">
                  <a16:creationId xmlns:a16="http://schemas.microsoft.com/office/drawing/2014/main" id="{DF5DD61B-3180-4121-94D3-2F5459205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60"/>
              <a:ext cx="55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Ответ.</a:t>
              </a:r>
              <a:r>
                <a:rPr lang="ru-RU" altLang="ru-RU" sz="2800" dirty="0"/>
                <a:t> Фигура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800" dirty="0"/>
                <a:t>поверхность которой состоит из двух кругов, двух боковых поверхностей усеченных конусов и гиперболоида вращения.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>
            <a:extLst>
              <a:ext uri="{FF2B5EF4-FFF2-40B4-BE49-F238E27FC236}">
                <a16:creationId xmlns:a16="http://schemas.microsoft.com/office/drawing/2014/main" id="{17F3579C-094C-45DF-939A-2497C27E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Какая фигура получается п</a:t>
            </a:r>
            <a:r>
              <a:rPr lang="ru-RU" altLang="ru-RU" sz="2800" dirty="0">
                <a:cs typeface="Times New Roman" panose="02020603050405020304" pitchFamily="18" charset="0"/>
              </a:rPr>
              <a:t>ри вращении </a:t>
            </a:r>
            <a:r>
              <a:rPr lang="ru-RU" altLang="ru-RU" sz="2800" dirty="0"/>
              <a:t>многогранника, состоящего из трех кубов вокруг прямой, изображенной на рисунке?</a:t>
            </a:r>
          </a:p>
        </p:txBody>
      </p:sp>
      <p:graphicFrame>
        <p:nvGraphicFramePr>
          <p:cNvPr id="265225" name="Object 9">
            <a:extLst>
              <a:ext uri="{FF2B5EF4-FFF2-40B4-BE49-F238E27FC236}">
                <a16:creationId xmlns:a16="http://schemas.microsoft.com/office/drawing/2014/main" id="{4E426398-5766-48E9-BA81-E1C3B736F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29527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52381" imgH="2952381" progId="Paint.Picture">
                  <p:embed/>
                </p:oleObj>
              </mc:Choice>
              <mc:Fallback>
                <p:oleObj name="Точечный рисунок" r:id="rId3" imgW="2952381" imgH="2952381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95275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228" name="Group 12">
            <a:extLst>
              <a:ext uri="{FF2B5EF4-FFF2-40B4-BE49-F238E27FC236}">
                <a16:creationId xmlns:a16="http://schemas.microsoft.com/office/drawing/2014/main" id="{BD430DF7-3836-46FE-BDBC-A0311F6801A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8763000" cy="4329113"/>
            <a:chOff x="144" y="960"/>
            <a:chExt cx="5520" cy="2727"/>
          </a:xfrm>
        </p:grpSpPr>
        <p:sp>
          <p:nvSpPr>
            <p:cNvPr id="265223" name="Text Box 7">
              <a:extLst>
                <a:ext uri="{FF2B5EF4-FFF2-40B4-BE49-F238E27FC236}">
                  <a16:creationId xmlns:a16="http://schemas.microsoft.com/office/drawing/2014/main" id="{4D47866B-4B09-4912-8C1C-F2861AC58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60"/>
              <a:ext cx="55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Ответ.</a:t>
              </a:r>
              <a:r>
                <a:rPr lang="ru-RU" altLang="ru-RU" sz="2800"/>
                <a:t> Фигура</a:t>
              </a:r>
              <a:r>
                <a:rPr lang="ru-RU" altLang="ru-RU" sz="2800">
                  <a:cs typeface="Times New Roman" panose="02020603050405020304" pitchFamily="18" charset="0"/>
                </a:rPr>
                <a:t>, </a:t>
              </a:r>
              <a:r>
                <a:rPr lang="ru-RU" altLang="ru-RU" sz="2800"/>
                <a:t>состоящая из двух цилиндров.</a:t>
              </a:r>
            </a:p>
          </p:txBody>
        </p:sp>
        <p:pic>
          <p:nvPicPr>
            <p:cNvPr id="265227" name="Picture 11">
              <a:extLst>
                <a:ext uri="{FF2B5EF4-FFF2-40B4-BE49-F238E27FC236}">
                  <a16:creationId xmlns:a16="http://schemas.microsoft.com/office/drawing/2014/main" id="{1146FADA-D412-4EBE-B60D-989EFC6F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960"/>
              <a:ext cx="3161" cy="2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B1C5682D-02D1-4264-B08D-D5BCFBC3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EC695708-84DC-4135-9CBE-72C01376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en-US" altLang="ru-RU" sz="2800" i="1"/>
              <a:t>y = x</a:t>
            </a:r>
            <a:r>
              <a:rPr lang="en-US" altLang="ru-RU" sz="2800" baseline="30000"/>
              <a:t>2</a:t>
            </a:r>
            <a:r>
              <a:rPr lang="ru-RU" altLang="ru-RU" sz="2800"/>
              <a:t>.</a:t>
            </a:r>
          </a:p>
        </p:txBody>
      </p:sp>
      <p:graphicFrame>
        <p:nvGraphicFramePr>
          <p:cNvPr id="140297" name="Object 9">
            <a:extLst>
              <a:ext uri="{FF2B5EF4-FFF2-40B4-BE49-F238E27FC236}">
                <a16:creationId xmlns:a16="http://schemas.microsoft.com/office/drawing/2014/main" id="{DDED6DA7-A24F-4149-8B60-4BC056A1B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995488"/>
          <a:ext cx="25908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91162" imgH="2866667" progId="Paint.Picture">
                  <p:embed/>
                </p:oleObj>
              </mc:Choice>
              <mc:Fallback>
                <p:oleObj name="Точечный рисунок" r:id="rId3" imgW="2591162" imgH="28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259080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>
            <a:extLst>
              <a:ext uri="{FF2B5EF4-FFF2-40B4-BE49-F238E27FC236}">
                <a16:creationId xmlns:a16="http://schemas.microsoft.com/office/drawing/2014/main" id="{6138D3CF-C940-417C-B2AF-6B446CB3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окружность вращать вокруг прямой, лежащей в плоскости окружности и не имеющей с этой окружностью общих точек, то полученная поверхность вращения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тором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 по форме напоминает баранку или бублик.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3F58DE5B-5805-488B-9AB1-3A6E479B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При вращении эллипса вокруг его оси получается поверхность,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эллипсоидом вращения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7770" name="Picture 10">
            <a:extLst>
              <a:ext uri="{FF2B5EF4-FFF2-40B4-BE49-F238E27FC236}">
                <a16:creationId xmlns:a16="http://schemas.microsoft.com/office/drawing/2014/main" id="{5DB46355-F689-419B-AD92-0C5C7DD4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446588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71" name="Picture 11">
            <a:extLst>
              <a:ext uri="{FF2B5EF4-FFF2-40B4-BE49-F238E27FC236}">
                <a16:creationId xmlns:a16="http://schemas.microsoft.com/office/drawing/2014/main" id="{6A644136-9416-4969-B44F-FBAEA607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4979988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>
            <a:extLst>
              <a:ext uri="{FF2B5EF4-FFF2-40B4-BE49-F238E27FC236}">
                <a16:creationId xmlns:a16="http://schemas.microsoft.com/office/drawing/2014/main" id="{A5B29EDF-3A50-45C0-B94A-51DF63E9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273412" name="Text Box 4">
            <a:extLst>
              <a:ext uri="{FF2B5EF4-FFF2-40B4-BE49-F238E27FC236}">
                <a16:creationId xmlns:a16="http://schemas.microsoft.com/office/drawing/2014/main" id="{597D9D72-E18F-45A1-8E65-578F6A94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en-US" altLang="ru-RU" sz="2800" i="1"/>
              <a:t>y = |x|</a:t>
            </a:r>
            <a:r>
              <a:rPr lang="ru-RU" altLang="ru-RU" sz="2800"/>
              <a:t>.</a:t>
            </a:r>
          </a:p>
        </p:txBody>
      </p:sp>
      <p:graphicFrame>
        <p:nvGraphicFramePr>
          <p:cNvPr id="273414" name="Object 6">
            <a:extLst>
              <a:ext uri="{FF2B5EF4-FFF2-40B4-BE49-F238E27FC236}">
                <a16:creationId xmlns:a16="http://schemas.microsoft.com/office/drawing/2014/main" id="{7D1DF521-3570-420A-B300-B011C600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2776538"/>
          <a:ext cx="34956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495238" imgH="1305107" progId="Paint.Picture">
                  <p:embed/>
                </p:oleObj>
              </mc:Choice>
              <mc:Fallback>
                <p:oleObj name="Точечный рисунок" r:id="rId3" imgW="3495238" imgH="130510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776538"/>
                        <a:ext cx="34956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Text Box 3">
            <a:extLst>
              <a:ext uri="{FF2B5EF4-FFF2-40B4-BE49-F238E27FC236}">
                <a16:creationId xmlns:a16="http://schemas.microsoft.com/office/drawing/2014/main" id="{95C2379A-3D98-4FCD-8EC3-D0063943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pic>
        <p:nvPicPr>
          <p:cNvPr id="269316" name="Picture 4">
            <a:extLst>
              <a:ext uri="{FF2B5EF4-FFF2-40B4-BE49-F238E27FC236}">
                <a16:creationId xmlns:a16="http://schemas.microsoft.com/office/drawing/2014/main" id="{530F747D-5C50-4842-BA87-2F3419B8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31623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9317" name="Group 5">
            <a:extLst>
              <a:ext uri="{FF2B5EF4-FFF2-40B4-BE49-F238E27FC236}">
                <a16:creationId xmlns:a16="http://schemas.microsoft.com/office/drawing/2014/main" id="{162D280F-B3AE-47A9-B443-D75134E5A12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410200"/>
            <a:ext cx="8458200" cy="736600"/>
            <a:chOff x="192" y="3408"/>
            <a:chExt cx="5328" cy="464"/>
          </a:xfrm>
        </p:grpSpPr>
        <p:sp>
          <p:nvSpPr>
            <p:cNvPr id="269318" name="Text Box 6">
              <a:extLst>
                <a:ext uri="{FF2B5EF4-FFF2-40B4-BE49-F238E27FC236}">
                  <a16:creationId xmlns:a16="http://schemas.microsoft.com/office/drawing/2014/main" id="{C4ECE223-0429-4F82-A68A-459766FE3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56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</a:p>
          </p:txBody>
        </p:sp>
        <p:graphicFrame>
          <p:nvGraphicFramePr>
            <p:cNvPr id="269319" name="Object 7">
              <a:extLst>
                <a:ext uri="{FF2B5EF4-FFF2-40B4-BE49-F238E27FC236}">
                  <a16:creationId xmlns:a16="http://schemas.microsoft.com/office/drawing/2014/main" id="{0F2C4EB2-85A5-4444-AC29-87B7F30E1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408"/>
            <a:ext cx="50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99920" imgH="736560" progId="Equation.DSMT4">
                    <p:embed/>
                  </p:oleObj>
                </mc:Choice>
                <mc:Fallback>
                  <p:oleObj name="Equation" r:id="rId4" imgW="799920" imgH="73656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408"/>
                          <a:ext cx="504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>
            <a:extLst>
              <a:ext uri="{FF2B5EF4-FFF2-40B4-BE49-F238E27FC236}">
                <a16:creationId xmlns:a16="http://schemas.microsoft.com/office/drawing/2014/main" id="{CCC88058-BC34-47ED-B92C-02CAE65C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267268" name="Text Box 4">
            <a:extLst>
              <a:ext uri="{FF2B5EF4-FFF2-40B4-BE49-F238E27FC236}">
                <a16:creationId xmlns:a16="http://schemas.microsoft.com/office/drawing/2014/main" id="{91C94FDA-6405-4B51-BFDE-47A7A469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Показательной функции.</a:t>
            </a:r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0293722-C1E6-4672-AA58-56549C48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6717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>
            <a:extLst>
              <a:ext uri="{FF2B5EF4-FFF2-40B4-BE49-F238E27FC236}">
                <a16:creationId xmlns:a16="http://schemas.microsoft.com/office/drawing/2014/main" id="{60635CEB-6C33-4AB3-AFD1-11D939F1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A9ADC681-3D86-442A-B4C1-61D5722A5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Синусоиды.</a:t>
            </a:r>
          </a:p>
        </p:txBody>
      </p:sp>
      <p:pic>
        <p:nvPicPr>
          <p:cNvPr id="141319" name="Picture 7">
            <a:extLst>
              <a:ext uri="{FF2B5EF4-FFF2-40B4-BE49-F238E27FC236}">
                <a16:creationId xmlns:a16="http://schemas.microsoft.com/office/drawing/2014/main" id="{9C5DBE2E-5C55-4BEF-BD5F-0DE83565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08238"/>
            <a:ext cx="4722813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Text Box 3">
            <a:extLst>
              <a:ext uri="{FF2B5EF4-FFF2-40B4-BE49-F238E27FC236}">
                <a16:creationId xmlns:a16="http://schemas.microsoft.com/office/drawing/2014/main" id="{C2F5639E-C723-466D-B9EE-A6337C58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271364" name="Text Box 4">
            <a:extLst>
              <a:ext uri="{FF2B5EF4-FFF2-40B4-BE49-F238E27FC236}">
                <a16:creationId xmlns:a16="http://schemas.microsoft.com/office/drawing/2014/main" id="{99E1BBC3-4BAB-475D-A6BD-D1B285FD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Косинусоиды.</a:t>
            </a:r>
          </a:p>
        </p:txBody>
      </p:sp>
      <p:graphicFrame>
        <p:nvGraphicFramePr>
          <p:cNvPr id="271367" name="Object 7">
            <a:extLst>
              <a:ext uri="{FF2B5EF4-FFF2-40B4-BE49-F238E27FC236}">
                <a16:creationId xmlns:a16="http://schemas.microsoft.com/office/drawing/2014/main" id="{2BB15B7B-2522-4087-BFD6-D484436D3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275" y="2581275"/>
          <a:ext cx="55054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504762" imgH="1695687" progId="Paint.Picture">
                  <p:embed/>
                </p:oleObj>
              </mc:Choice>
              <mc:Fallback>
                <p:oleObj name="Точечный рисунок" r:id="rId3" imgW="5504762" imgH="169568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581275"/>
                        <a:ext cx="55054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>
            <a:extLst>
              <a:ext uri="{FF2B5EF4-FFF2-40B4-BE49-F238E27FC236}">
                <a16:creationId xmlns:a16="http://schemas.microsoft.com/office/drawing/2014/main" id="{67EF786D-26DA-421E-90DA-0F15EE92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Вращением графика какой функции получена поверхность, изображенная на рисунке?</a:t>
            </a:r>
          </a:p>
        </p:txBody>
      </p:sp>
      <p:sp>
        <p:nvSpPr>
          <p:cNvPr id="143365" name="Text Box 5">
            <a:extLst>
              <a:ext uri="{FF2B5EF4-FFF2-40B4-BE49-F238E27FC236}">
                <a16:creationId xmlns:a16="http://schemas.microsoft.com/office/drawing/2014/main" id="{19F76DE4-2F1A-44C9-AF24-0B332108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</a:t>
            </a:r>
            <a:r>
              <a:rPr lang="en-US" altLang="ru-RU" sz="2800" i="1"/>
              <a:t>y = </a:t>
            </a:r>
            <a:r>
              <a:rPr lang="en-US" altLang="ru-RU" sz="2800"/>
              <a:t>sin</a:t>
            </a:r>
            <a:r>
              <a:rPr lang="en-US" altLang="ru-RU" sz="2800" i="1"/>
              <a:t> x</a:t>
            </a:r>
            <a:r>
              <a:rPr lang="en-US" altLang="ru-RU" sz="2800"/>
              <a:t>.</a:t>
            </a:r>
            <a:endParaRPr lang="ru-RU" altLang="ru-RU" sz="2800"/>
          </a:p>
        </p:txBody>
      </p:sp>
      <p:graphicFrame>
        <p:nvGraphicFramePr>
          <p:cNvPr id="143373" name="Object 13">
            <a:extLst>
              <a:ext uri="{FF2B5EF4-FFF2-40B4-BE49-F238E27FC236}">
                <a16:creationId xmlns:a16="http://schemas.microsoft.com/office/drawing/2014/main" id="{C26ED5AB-5F85-4F59-9B41-779C6E03E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4625" y="2214563"/>
          <a:ext cx="3714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715269" imgH="2429214" progId="Paint.Picture">
                  <p:embed/>
                </p:oleObj>
              </mc:Choice>
              <mc:Fallback>
                <p:oleObj name="Точечный рисунок" r:id="rId3" imgW="3715269" imgH="24292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2214563"/>
                        <a:ext cx="371475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>
            <a:extLst>
              <a:ext uri="{FF2B5EF4-FFF2-40B4-BE49-F238E27FC236}">
                <a16:creationId xmlns:a16="http://schemas.microsoft.com/office/drawing/2014/main" id="{B4DBCD91-8237-41B5-9B36-A6BF388F1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При вращении параболы вокруг ее оси получается поверхность,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параболоидом вращения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9812" name="Text Box 4">
            <a:extLst>
              <a:ext uri="{FF2B5EF4-FFF2-40B4-BE49-F238E27FC236}">
                <a16:creationId xmlns:a16="http://schemas.microsoft.com/office/drawing/2014/main" id="{B677B128-E537-446F-8CAF-97F69EBD4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При вращении гиперболы вокруг ее оси получается поверхность,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гиперболоидом вращения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9817" name="Picture 9">
            <a:extLst>
              <a:ext uri="{FF2B5EF4-FFF2-40B4-BE49-F238E27FC236}">
                <a16:creationId xmlns:a16="http://schemas.microsoft.com/office/drawing/2014/main" id="{DC20F5B4-765F-48B7-887D-EFF1DF9F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0814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8" name="Picture 10">
            <a:extLst>
              <a:ext uri="{FF2B5EF4-FFF2-40B4-BE49-F238E27FC236}">
                <a16:creationId xmlns:a16="http://schemas.microsoft.com/office/drawing/2014/main" id="{B75C12F0-374F-48CE-89E5-99419DA4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40068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3C140A4F-C112-44F6-9781-FEA23B9A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прямая параллельна оси, то при вращении получается фигура,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цилиндрической поверхностью</a:t>
            </a:r>
            <a:r>
              <a:rPr lang="ru-RU" altLang="ru-RU" dirty="0">
                <a:cs typeface="Times New Roman" panose="02020603050405020304" pitchFamily="18" charset="0"/>
              </a:rPr>
              <a:t>. Если прямая пересекает ось и не перпендикулярна ей, то при вращении получается фигура,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конической поверхностью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1863" name="Picture 7">
            <a:extLst>
              <a:ext uri="{FF2B5EF4-FFF2-40B4-BE49-F238E27FC236}">
                <a16:creationId xmlns:a16="http://schemas.microsoft.com/office/drawing/2014/main" id="{AE7B04A8-81DE-4399-B403-74A0FB48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698817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29E1766-853B-4BE3-A8F1-610554215D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ГИПЕРБОЛОИД ВРАЩЕНИЯ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2E1F442C-1EBF-418B-B46C-F2F4C259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39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    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При вращении прямой, скрещивающейся с осью вращения и не перпендикулярна ей,  получается гиперболоид вращения.</a:t>
            </a:r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DE4258ED-BABA-499D-959E-4124473E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7" y="1622425"/>
            <a:ext cx="2028186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0" name="Text Box 6">
            <a:extLst>
              <a:ext uri="{FF2B5EF4-FFF2-40B4-BE49-F238E27FC236}">
                <a16:creationId xmlns:a16="http://schemas.microsoft.com/office/drawing/2014/main" id="{9F9133E4-0FFE-4291-A9FB-888D23B3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66836"/>
            <a:ext cx="6324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Доказательство.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Пусть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i="1" dirty="0"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cs typeface="Times New Roman" panose="02020603050405020304" pitchFamily="18" charset="0"/>
              </a:rPr>
              <a:t> - скрещивающиеся прямые, </a:t>
            </a:r>
            <a:r>
              <a:rPr lang="en-US" altLang="ru-RU" sz="2000" i="1" dirty="0">
                <a:cs typeface="Times New Roman" panose="02020603050405020304" pitchFamily="18" charset="0"/>
              </a:rPr>
              <a:t>OH</a:t>
            </a:r>
            <a:r>
              <a:rPr lang="ru-RU" altLang="ru-RU" sz="2000" dirty="0">
                <a:cs typeface="Times New Roman" panose="02020603050405020304" pitchFamily="18" charset="0"/>
              </a:rPr>
              <a:t> - их общий перпендикуляр</a:t>
            </a:r>
            <a:r>
              <a:rPr lang="ru-RU" altLang="ru-RU" sz="2000" dirty="0"/>
              <a:t> длины </a:t>
            </a:r>
            <a:r>
              <a:rPr lang="en-US" altLang="ru-RU" sz="2000" i="1" dirty="0"/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. Рассмотрим произвольную точку </a:t>
            </a:r>
            <a:r>
              <a:rPr lang="en-US" altLang="ru-RU" sz="2000" i="1" dirty="0"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cs typeface="Times New Roman" panose="02020603050405020304" pitchFamily="18" charset="0"/>
              </a:rPr>
              <a:t> на прямой </a:t>
            </a:r>
            <a:r>
              <a:rPr lang="en-US" altLang="ru-RU" sz="2000" i="1" dirty="0"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cs typeface="Times New Roman" panose="02020603050405020304" pitchFamily="18" charset="0"/>
              </a:rPr>
              <a:t>, отличную от </a:t>
            </a:r>
            <a:r>
              <a:rPr lang="en-US" altLang="ru-RU" sz="2000" i="1" dirty="0">
                <a:cs typeface="Times New Roman" panose="02020603050405020304" pitchFamily="18" charset="0"/>
              </a:rPr>
              <a:t>H</a:t>
            </a:r>
            <a:r>
              <a:rPr lang="ru-RU" altLang="ru-RU" sz="2000" dirty="0">
                <a:cs typeface="Times New Roman" panose="02020603050405020304" pitchFamily="18" charset="0"/>
              </a:rPr>
              <a:t>, и опустим из нее перпендикуляр </a:t>
            </a:r>
            <a:r>
              <a:rPr lang="en-US" altLang="ru-RU" sz="2000" i="1" dirty="0">
                <a:cs typeface="Times New Roman" panose="02020603050405020304" pitchFamily="18" charset="0"/>
              </a:rPr>
              <a:t>BA</a:t>
            </a:r>
            <a:r>
              <a:rPr lang="ru-RU" altLang="ru-RU" sz="2000" dirty="0">
                <a:cs typeface="Times New Roman" panose="02020603050405020304" pitchFamily="18" charset="0"/>
              </a:rPr>
              <a:t> на прямую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cs typeface="Times New Roman" panose="02020603050405020304" pitchFamily="18" charset="0"/>
              </a:rPr>
              <a:t>. При вращении точка </a:t>
            </a:r>
            <a:r>
              <a:rPr lang="en-US" altLang="ru-RU" sz="2000" i="1" dirty="0">
                <a:cs typeface="Times New Roman" panose="02020603050405020304" pitchFamily="18" charset="0"/>
              </a:rPr>
              <a:t>B </a:t>
            </a:r>
            <a:r>
              <a:rPr lang="ru-RU" altLang="ru-RU" sz="2000" dirty="0">
                <a:cs typeface="Times New Roman" panose="02020603050405020304" pitchFamily="18" charset="0"/>
              </a:rPr>
              <a:t>описывает окружность, радиус которой равен </a:t>
            </a:r>
            <a:r>
              <a:rPr lang="en-US" altLang="ru-RU" sz="2000" i="1" dirty="0">
                <a:cs typeface="Times New Roman" panose="02020603050405020304" pitchFamily="18" charset="0"/>
              </a:rPr>
              <a:t>AB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/>
              <a:t>Ч</a:t>
            </a:r>
            <a:r>
              <a:rPr lang="ru-RU" altLang="ru-RU" sz="2000" dirty="0">
                <a:cs typeface="Times New Roman" panose="02020603050405020304" pitchFamily="18" charset="0"/>
              </a:rPr>
              <a:t>ерез точку </a:t>
            </a:r>
            <a:r>
              <a:rPr lang="en-US" altLang="ru-RU" sz="2000" i="1" dirty="0">
                <a:cs typeface="Times New Roman" panose="02020603050405020304" pitchFamily="18" charset="0"/>
              </a:rPr>
              <a:t>H</a:t>
            </a:r>
            <a:r>
              <a:rPr lang="ru-RU" altLang="ru-RU" sz="2000" dirty="0">
                <a:cs typeface="Times New Roman" panose="02020603050405020304" pitchFamily="18" charset="0"/>
              </a:rPr>
              <a:t> проведем прямую, параллельную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cs typeface="Times New Roman" panose="02020603050405020304" pitchFamily="18" charset="0"/>
              </a:rPr>
              <a:t>, и через точку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cs typeface="Times New Roman" panose="02020603050405020304" pitchFamily="18" charset="0"/>
              </a:rPr>
              <a:t> - прямую, параллельную </a:t>
            </a:r>
            <a:r>
              <a:rPr lang="en-US" altLang="ru-RU" sz="2000" i="1" dirty="0">
                <a:cs typeface="Times New Roman" panose="02020603050405020304" pitchFamily="18" charset="0"/>
              </a:rPr>
              <a:t>OH</a:t>
            </a:r>
            <a:r>
              <a:rPr lang="ru-RU" altLang="ru-RU" sz="2000" dirty="0">
                <a:cs typeface="Times New Roman" panose="02020603050405020304" pitchFamily="18" charset="0"/>
              </a:rPr>
              <a:t>. Точку пересечения этих прямых обозначим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endParaRPr lang="ru-RU" altLang="ru-RU" sz="2000" dirty="0"/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4D409527-1CD9-49C7-BBC9-CA45ACDF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Пусть расстояние </a:t>
            </a:r>
            <a:r>
              <a:rPr lang="en-US" altLang="ru-RU" sz="2000" i="1" dirty="0">
                <a:cs typeface="Times New Roman" panose="02020603050405020304" pitchFamily="18" charset="0"/>
              </a:rPr>
              <a:t>AB </a:t>
            </a:r>
            <a:r>
              <a:rPr lang="ru-RU" altLang="ru-RU" sz="2000" dirty="0">
                <a:cs typeface="Times New Roman" panose="02020603050405020304" pitchFamily="18" charset="0"/>
              </a:rPr>
              <a:t>равно </a:t>
            </a:r>
            <a:r>
              <a:rPr lang="en-US" altLang="ru-RU" sz="2000" i="1" dirty="0">
                <a:cs typeface="Times New Roman" panose="02020603050405020304" pitchFamily="18" charset="0"/>
              </a:rPr>
              <a:t>x</a:t>
            </a:r>
            <a:r>
              <a:rPr lang="ru-RU" altLang="ru-RU" sz="2000" i="1" dirty="0"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cs typeface="Times New Roman" panose="02020603050405020304" pitchFamily="18" charset="0"/>
              </a:rPr>
              <a:t>расстояние </a:t>
            </a:r>
            <a:r>
              <a:rPr lang="en-US" altLang="ru-RU" sz="2000" i="1" dirty="0">
                <a:cs typeface="Times New Roman" panose="02020603050405020304" pitchFamily="18" charset="0"/>
              </a:rPr>
              <a:t>OA</a:t>
            </a:r>
            <a:r>
              <a:rPr lang="ru-RU" altLang="ru-RU" sz="2000" dirty="0">
                <a:cs typeface="Times New Roman" panose="02020603050405020304" pitchFamily="18" charset="0"/>
              </a:rPr>
              <a:t> равно </a:t>
            </a:r>
            <a:r>
              <a:rPr lang="en-US" altLang="ru-RU" sz="2000" i="1" dirty="0">
                <a:cs typeface="Times New Roman" panose="02020603050405020304" pitchFamily="18" charset="0"/>
              </a:rPr>
              <a:t>y</a:t>
            </a:r>
            <a:r>
              <a:rPr lang="ru-RU" altLang="ru-RU" sz="2000" dirty="0">
                <a:cs typeface="Times New Roman" panose="02020603050405020304" pitchFamily="18" charset="0"/>
              </a:rPr>
              <a:t> и угол </a:t>
            </a:r>
            <a:r>
              <a:rPr lang="en-US" altLang="ru-RU" sz="2000" i="1" dirty="0">
                <a:cs typeface="Times New Roman" panose="02020603050405020304" pitchFamily="18" charset="0"/>
              </a:rPr>
              <a:t>BHC</a:t>
            </a:r>
            <a:r>
              <a:rPr lang="ru-RU" altLang="ru-RU" sz="2000" dirty="0">
                <a:cs typeface="Times New Roman" panose="02020603050405020304" pitchFamily="18" charset="0"/>
              </a:rPr>
              <a:t> равен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. Треугольник </a:t>
            </a:r>
            <a:r>
              <a:rPr lang="en-US" altLang="ru-RU" sz="2000" i="1" dirty="0">
                <a:cs typeface="Times New Roman" panose="02020603050405020304" pitchFamily="18" charset="0"/>
              </a:rPr>
              <a:t>ABC</a:t>
            </a:r>
            <a:r>
              <a:rPr lang="ru-RU" altLang="ru-RU" sz="2000" dirty="0">
                <a:cs typeface="Times New Roman" panose="02020603050405020304" pitchFamily="18" charset="0"/>
              </a:rPr>
              <a:t> - прямоугольный, катет </a:t>
            </a:r>
            <a:r>
              <a:rPr lang="en-US" altLang="ru-RU" sz="2000" i="1" dirty="0">
                <a:cs typeface="Times New Roman" panose="02020603050405020304" pitchFamily="18" charset="0"/>
              </a:rPr>
              <a:t>AC</a:t>
            </a:r>
            <a:r>
              <a:rPr lang="ru-RU" altLang="ru-RU" sz="2000" dirty="0">
                <a:cs typeface="Times New Roman" panose="02020603050405020304" pitchFamily="18" charset="0"/>
              </a:rPr>
              <a:t> равен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, катет </a:t>
            </a:r>
            <a:r>
              <a:rPr lang="en-US" altLang="ru-RU" sz="2000" i="1" dirty="0">
                <a:cs typeface="Times New Roman" panose="02020603050405020304" pitchFamily="18" charset="0"/>
              </a:rPr>
              <a:t>BC</a:t>
            </a:r>
            <a:r>
              <a:rPr lang="ru-RU" altLang="ru-RU" sz="2000" dirty="0">
                <a:cs typeface="Times New Roman" panose="02020603050405020304" pitchFamily="18" charset="0"/>
              </a:rPr>
              <a:t> равен </a:t>
            </a:r>
            <a:r>
              <a:rPr lang="en-US" altLang="ru-RU" sz="2000" i="1" dirty="0">
                <a:cs typeface="Times New Roman" panose="02020603050405020304" pitchFamily="18" charset="0"/>
              </a:rPr>
              <a:t>y</a:t>
            </a:r>
            <a:r>
              <a:rPr lang="ru-RU" altLang="ru-RU" sz="2000" i="1" dirty="0">
                <a:cs typeface="Times New Roman" panose="02020603050405020304" pitchFamily="18" charset="0"/>
              </a:rPr>
              <a:t>·</a:t>
            </a:r>
            <a:r>
              <a:rPr lang="en-US" altLang="ru-RU" sz="2000" dirty="0" err="1">
                <a:cs typeface="Times New Roman" panose="02020603050405020304" pitchFamily="18" charset="0"/>
              </a:rPr>
              <a:t>tg</a:t>
            </a:r>
            <a:r>
              <a:rPr lang="en-US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dirty="0">
                <a:cs typeface="Times New Roman" panose="02020603050405020304" pitchFamily="18" charset="0"/>
              </a:rPr>
              <a:t>. Поэтому выполняется равенство</a:t>
            </a:r>
            <a:r>
              <a:rPr lang="en-US" altLang="ru-RU" sz="2000" dirty="0">
                <a:cs typeface="Times New Roman" panose="02020603050405020304" pitchFamily="18" charset="0"/>
              </a:rPr>
              <a:t> </a:t>
            </a:r>
            <a:r>
              <a:rPr lang="en-US" altLang="ru-RU" sz="2000" i="1" dirty="0">
                <a:cs typeface="Times New Roman" panose="02020603050405020304" pitchFamily="18" charset="0"/>
              </a:rPr>
              <a:t>x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+ </a:t>
            </a:r>
            <a:r>
              <a:rPr lang="en-US" altLang="ru-RU" sz="2000" i="1" dirty="0">
                <a:cs typeface="Times New Roman" panose="02020603050405020304" pitchFamily="18" charset="0"/>
              </a:rPr>
              <a:t>y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 err="1">
                <a:cs typeface="Times New Roman" panose="02020603050405020304" pitchFamily="18" charset="0"/>
              </a:rPr>
              <a:t>tg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Перенеся слагаемое, содержащее </a:t>
            </a:r>
            <a:r>
              <a:rPr lang="en-US" altLang="ru-RU" sz="2000" i="1" dirty="0">
                <a:cs typeface="Times New Roman" panose="02020603050405020304" pitchFamily="18" charset="0"/>
              </a:rPr>
              <a:t>y</a:t>
            </a:r>
            <a:r>
              <a:rPr lang="ru-RU" altLang="ru-RU" sz="2000" dirty="0">
                <a:cs typeface="Times New Roman" panose="02020603050405020304" pitchFamily="18" charset="0"/>
              </a:rPr>
              <a:t>, в левую часть равенства и разделив обе части полученного равенства на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, получим уравнение</a:t>
            </a:r>
            <a:r>
              <a:rPr lang="en-US" altLang="ru-RU" sz="2000" dirty="0">
                <a:cs typeface="Times New Roman" panose="02020603050405020304" pitchFamily="18" charset="0"/>
              </a:rPr>
              <a:t>                </a:t>
            </a:r>
            <a:r>
              <a:rPr lang="ru-RU" altLang="ru-RU" sz="2000" dirty="0">
                <a:cs typeface="Times New Roman" panose="02020603050405020304" pitchFamily="18" charset="0"/>
              </a:rPr>
              <a:t>  </a:t>
            </a:r>
            <a:r>
              <a:rPr lang="en-US" altLang="ru-RU" sz="2000" dirty="0">
                <a:cs typeface="Times New Roman" panose="02020603050405020304" pitchFamily="18" charset="0"/>
              </a:rPr>
              <a:t> , </a:t>
            </a:r>
            <a:r>
              <a:rPr lang="ru-RU" altLang="ru-RU" sz="2000" dirty="0">
                <a:cs typeface="Times New Roman" panose="02020603050405020304" pitchFamily="18" charset="0"/>
              </a:rPr>
              <a:t>которое представляет собой уравнение гиперболы. При вращении этой гиперболы получается та же самая фигура, что и при вращении прямой, скрещивающейся с осью вращения. Следовательно, искомой фигурой вращения является гиперболоид вращения. </a:t>
            </a:r>
          </a:p>
        </p:txBody>
      </p:sp>
      <p:sp>
        <p:nvSpPr>
          <p:cNvPr id="123913" name="Rectangle 9">
            <a:extLst>
              <a:ext uri="{FF2B5EF4-FFF2-40B4-BE49-F238E27FC236}">
                <a16:creationId xmlns:a16="http://schemas.microsoft.com/office/drawing/2014/main" id="{576D1291-8317-4D69-B81B-41BC1554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23912" name="Object 8">
            <a:extLst>
              <a:ext uri="{FF2B5EF4-FFF2-40B4-BE49-F238E27FC236}">
                <a16:creationId xmlns:a16="http://schemas.microsoft.com/office/drawing/2014/main" id="{05FC6C88-AAA9-4B6E-8211-9598754A5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257800"/>
          <a:ext cx="1433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93800" imgH="444500" progId="Equation.DSMT4">
                  <p:embed/>
                </p:oleObj>
              </mc:Choice>
              <mc:Fallback>
                <p:oleObj r:id="rId4" imgW="11938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14335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52322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Среди фигур, изображённых на рисунке, укажите фигуры вращения.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51520" y="2060848"/>
          <a:ext cx="797840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723810" imgH="1704762" progId="Paint.Picture">
                  <p:embed/>
                </p:oleObj>
              </mc:Choice>
              <mc:Fallback>
                <p:oleObj name="Точечный рисунок" r:id="rId3" imgW="5723810" imgH="1704762" progId="Paint.Picture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0848"/>
                        <a:ext cx="7978406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/>
              <a:t>     </a:t>
            </a:r>
            <a:r>
              <a:rPr lang="ru-RU" sz="3200" dirty="0">
                <a:solidFill>
                  <a:srgbClr val="FF0000"/>
                </a:solidFill>
              </a:rPr>
              <a:t>Упражнения</a:t>
            </a:r>
            <a:r>
              <a:rPr lang="ru-RU" sz="2800" dirty="0"/>
              <a:t> 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A6C013-2686-44F8-A4E3-CE03C034C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Ответ. 1, 2, 3. </a:t>
            </a:r>
          </a:p>
        </p:txBody>
      </p:sp>
    </p:spTree>
    <p:extLst>
      <p:ext uri="{BB962C8B-B14F-4D97-AF65-F5344CB8AC3E}">
        <p14:creationId xmlns:p14="http://schemas.microsoft.com/office/powerpoint/2010/main" val="21600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Среди фигур, изображённых на рисунке, укажите фигуры вращения.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71797" y="2204864"/>
          <a:ext cx="7600405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380952" imgH="1733333" progId="Paint.Picture">
                  <p:embed/>
                </p:oleObj>
              </mc:Choice>
              <mc:Fallback>
                <p:oleObj name="Точечный рисунок" r:id="rId3" imgW="5380952" imgH="1733333" progId="Paint.Picture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97" y="2204864"/>
                        <a:ext cx="7600405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A0590138-4EB6-4C3A-8131-1F2426BF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Ответ. 2, 3. </a:t>
            </a:r>
          </a:p>
        </p:txBody>
      </p:sp>
    </p:spTree>
    <p:extLst>
      <p:ext uri="{BB962C8B-B14F-4D97-AF65-F5344CB8AC3E}">
        <p14:creationId xmlns:p14="http://schemas.microsoft.com/office/powerpoint/2010/main" val="30394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1858</Words>
  <Application>Microsoft Office PowerPoint</Application>
  <PresentationFormat>Экран (4:3)</PresentationFormat>
  <Paragraphs>184</Paragraphs>
  <Slides>45</Slides>
  <Notes>45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Times New Roman</vt:lpstr>
      <vt:lpstr>Оформление по умолчанию</vt:lpstr>
      <vt:lpstr>Точечный рисунок</vt:lpstr>
      <vt:lpstr>Equation.DSMT4</vt:lpstr>
      <vt:lpstr>Equation</vt:lpstr>
      <vt:lpstr>ФИГУРЫ ВРАЩЕНИЯ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ГИПЕРБОЛОИД ВРАЩЕНИЯ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72</cp:revision>
  <dcterms:created xsi:type="dcterms:W3CDTF">2006-06-14T12:10:42Z</dcterms:created>
  <dcterms:modified xsi:type="dcterms:W3CDTF">2021-06-22T10:33:54Z</dcterms:modified>
</cp:coreProperties>
</file>