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57" r:id="rId4"/>
    <p:sldId id="258" r:id="rId5"/>
    <p:sldId id="259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7" r:id="rId21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8" autoAdjust="0"/>
    <p:restoredTop sz="90929"/>
  </p:normalViewPr>
  <p:slideViewPr>
    <p:cSldViewPr>
      <p:cViewPr varScale="1">
        <p:scale>
          <a:sx n="97" d="100"/>
          <a:sy n="97" d="100"/>
        </p:scale>
        <p:origin x="30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8F6FEE-9D5D-49E6-AC66-0ACB8C2DA0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6F3F708-6AEA-44C7-8F3A-28535075CA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2C1F4E-5072-4331-B33C-21416D0AF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70E4F5-0DC4-4BDA-9509-D22EF9F01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4020F64-017C-4651-B0B8-EA6F85165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AB6204-9EA0-4E06-8D9A-84E845343DF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6113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002366-0D1C-41CD-B4C5-7C65E5054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BBE74C4-8E4B-40D5-BF70-5A6C3DDAC2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3F7B19-3854-41C8-8E99-2EE3A762E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5207AA-BA47-4EF8-9919-4B7B1383F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B4AB17-92DC-4830-A4D6-437361F3E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E7AA1-1644-47F7-93BE-88F69461F25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1244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274CADA-7967-4A7A-AD24-4F7257588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FAE1DD4-767C-4859-A7AE-6076FF51C5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1505D6-DD5C-4003-8489-AD6857D78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14E675-1283-482C-B102-A41B96229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DD38AC-1248-45CE-BAE4-59933B7F8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5C05A-59C1-4A77-BE3A-DB3A3D96260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578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56D6F5-B21C-45AA-87A2-FE5C4D6F2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32B6F6-7E87-4751-8644-606A310CD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5B3BB2-E99C-4A05-B986-1777057F8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0AC41B-A727-4D5E-B17A-B1F446BB0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2AE09B-6643-4BEA-ABA6-492A20617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914179-BEFF-4CAD-A20D-2A8324DE92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5881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BE9F92-8375-4D42-B413-E16EB832D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36EC510-A67F-4FE1-B967-AF165FC1F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7B9DA6-B4DF-4E93-92DB-A0F96FD5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426555-78FC-49CD-817F-21047CE57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958278-9E88-499E-A86C-02940BF91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E84C-932F-4D08-BC1B-38A3C997F52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53087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B4C5F4-A5FD-487C-8A3D-B6DAC28F4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99DED0-5025-4144-97B7-B9C3B180AB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26019DE-EC2B-40D2-A96F-86E1B2781B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7C5A667-CA40-4C38-A913-9FC31295A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A6AA32E-710F-4B81-BB8D-243094B30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3DCF7D-4E8E-4F17-8343-9E53CADC0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211783-CDDC-4E90-BE3D-40344C4A52B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2375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13A43B-9A4E-4B95-80B8-CA759C6C0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9F807C-914F-445A-9A70-324B91DC1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91FAAA9-A7D2-42D4-B078-A5C2DB6B35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8E0B2E3-C9F6-4279-B7C0-DDE35EB61E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FA697FC-D147-4435-BEDD-536F1E2D3D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92524BF-83D4-4900-8D9E-9761C9CF8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F4605EB-64DA-4C03-AF56-9F241C515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1A0F4D4-E98F-4A43-87CB-15E4C689C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645832-E4F2-4304-9903-B99790A1147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6318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367716-7FBC-429C-88A0-58EC25218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AF74173-9321-46F7-B08F-3966C5668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1EDEFFC-DF30-4174-8489-0E1419644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E868FC8-DA5E-4DB5-A2E2-6807ABCA7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C6C21-DB58-4043-934A-A00C29F0F0C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34837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2AC4E67-2AEA-4127-ADC0-B929640A4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A07C6A1-747F-47BB-ABC0-D74C75E4A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CDE0881-09B6-4754-9C48-3BD174047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308649-3779-4561-B975-8184BD5AFAB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5769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AF92C0-A86B-4B14-831B-730DE7C95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3F37F3-0369-421E-A485-0A05731AD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73CD32F-8E92-4E1C-9919-B2971D1B1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A14111-8A05-4221-9718-B326041CF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EDEB2D8-AA6E-471E-AEE4-F9534DFC2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693C772-CFC5-44D9-8AE6-445E27B60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567A96-EA3D-4611-A838-E210841B350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91378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A7B51F-DAE3-4154-8B95-C10AB1C51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CD9F9C0-08FC-4F9C-A75A-84411ECBB5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317494C-B4E0-47B5-A970-BB15D08E3C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DED4244-EDBA-4670-9DF2-BC269B299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0AAEF4E-DC15-4DDB-8257-876509459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39DCCD6-9C9D-4C61-8394-D79E1B583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6D692-D651-4CF2-80F8-133513C58A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7755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8DC4E7D-9055-40AC-87D7-D313F24D51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D0A2498-84F5-4E26-9261-BAAF7B1F38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6D46427-65CA-48E7-BEDB-F664843F6A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7CAFB34-54BB-4BFE-BA57-D6822F3DB5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6290533-D166-4167-AC43-FFD1B6E949B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60FBCE7-84A3-4FF8-BA4E-39B23DE2767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713CAD2-CFC5-4F5A-99C8-CC4448B522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504" y="2204864"/>
            <a:ext cx="8856984" cy="1512168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12. </a:t>
            </a:r>
            <a:r>
              <a:rPr lang="ru-RU" altLang="ru-RU" dirty="0">
                <a:solidFill>
                  <a:srgbClr val="FF3300"/>
                </a:solidFill>
              </a:rPr>
              <a:t>Параллельное проектирование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Text Box 3">
            <a:extLst>
              <a:ext uri="{FF2B5EF4-FFF2-40B4-BE49-F238E27FC236}">
                <a16:creationId xmlns:a16="http://schemas.microsoft.com/office/drawing/2014/main" id="{F7F63B15-17E3-48C4-B180-B2C6927BA9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каком случае параллельной проекцией двух параллельных прямых являются две точки? </a:t>
            </a:r>
          </a:p>
        </p:txBody>
      </p:sp>
      <p:sp>
        <p:nvSpPr>
          <p:cNvPr id="40964" name="Text Box 4">
            <a:extLst>
              <a:ext uri="{FF2B5EF4-FFF2-40B4-BE49-F238E27FC236}">
                <a16:creationId xmlns:a16="http://schemas.microsoft.com/office/drawing/2014/main" id="{A8FF4961-2A0D-4C87-A5CF-3DD5CCA23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8153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ru-RU" altLang="ru-RU" sz="2800" dirty="0">
                <a:cs typeface="Times New Roman" panose="02020603050405020304" pitchFamily="18" charset="0"/>
              </a:rPr>
              <a:t>Если они параллельны направлению проектирования.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A4700AD-FEE5-4194-85C4-4BDEB3B6CE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ext Box 3">
            <a:extLst>
              <a:ext uri="{FF2B5EF4-FFF2-40B4-BE49-F238E27FC236}">
                <a16:creationId xmlns:a16="http://schemas.microsoft.com/office/drawing/2014/main" id="{4E649BDC-1430-4E50-A73D-7A7AF170E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Какие фигуры могут быть параллельными проекциями двух скрещивающихся прямых? </a:t>
            </a:r>
          </a:p>
        </p:txBody>
      </p:sp>
      <p:sp>
        <p:nvSpPr>
          <p:cNvPr id="41988" name="Text Box 4">
            <a:extLst>
              <a:ext uri="{FF2B5EF4-FFF2-40B4-BE49-F238E27FC236}">
                <a16:creationId xmlns:a16="http://schemas.microsoft.com/office/drawing/2014/main" id="{99382B3E-6756-4763-8A4D-655867D32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8153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ru-RU" altLang="ru-RU" sz="2800" dirty="0">
                <a:cs typeface="Times New Roman" panose="02020603050405020304" pitchFamily="18" charset="0"/>
              </a:rPr>
              <a:t>Пересекающиеся прямые, параллельные прямые, прямая и точка.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65386AA-9FCC-4C07-B9C0-47EA294DB1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Text Box 3">
            <a:extLst>
              <a:ext uri="{FF2B5EF4-FFF2-40B4-BE49-F238E27FC236}">
                <a16:creationId xmlns:a16="http://schemas.microsoft.com/office/drawing/2014/main" id="{FEDCD43A-6785-4C45-A272-E19156F8D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Как должны быть расположены прямая и точка, чтобы они проектировались на плоскость в прямую и точку, принадлежащую этой прямой? </a:t>
            </a:r>
          </a:p>
        </p:txBody>
      </p:sp>
      <p:sp>
        <p:nvSpPr>
          <p:cNvPr id="43012" name="Text Box 4">
            <a:extLst>
              <a:ext uri="{FF2B5EF4-FFF2-40B4-BE49-F238E27FC236}">
                <a16:creationId xmlns:a16="http://schemas.microsoft.com/office/drawing/2014/main" id="{00E69AB8-9358-40FD-808D-CA00E5EF0D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038600"/>
            <a:ext cx="8763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Ответ: </a:t>
            </a:r>
            <a:r>
              <a:rPr lang="ru-RU" altLang="ru-RU" sz="2800" dirty="0">
                <a:cs typeface="Times New Roman" panose="02020603050405020304" pitchFamily="18" charset="0"/>
              </a:rPr>
              <a:t>Прямая не параллельна направлению проектирования, и через эту прямую и данную точку проходит плоскость, параллельная направлению проектирования.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5CB6D69-C6EC-46F4-8878-8067208B79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ext Box 3">
            <a:extLst>
              <a:ext uri="{FF2B5EF4-FFF2-40B4-BE49-F238E27FC236}">
                <a16:creationId xmlns:a16="http://schemas.microsoft.com/office/drawing/2014/main" id="{67C2E8E2-961A-4B85-88B9-3E80B66BB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Как должны быть расположены две прямые, чтобы они проектировались на плоскость в прямую и точку, принадлежащую этой прямой? </a:t>
            </a:r>
          </a:p>
        </p:txBody>
      </p:sp>
      <p:sp>
        <p:nvSpPr>
          <p:cNvPr id="44036" name="Text Box 4">
            <a:extLst>
              <a:ext uri="{FF2B5EF4-FFF2-40B4-BE49-F238E27FC236}">
                <a16:creationId xmlns:a16="http://schemas.microsoft.com/office/drawing/2014/main" id="{7829BD3A-31E3-4993-99DD-76CF08143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0386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ru-RU" altLang="ru-RU" sz="2800" dirty="0">
                <a:cs typeface="Times New Roman" panose="02020603050405020304" pitchFamily="18" charset="0"/>
              </a:rPr>
              <a:t>Пересекат</a:t>
            </a:r>
            <a:r>
              <a:rPr lang="ru-RU" altLang="ru-RU" sz="2800" dirty="0"/>
              <a:t>ь</a:t>
            </a:r>
            <a:r>
              <a:rPr lang="ru-RU" altLang="ru-RU" sz="2800" dirty="0">
                <a:cs typeface="Times New Roman" panose="02020603050405020304" pitchFamily="18" charset="0"/>
              </a:rPr>
              <a:t>ся и одна из них параллельна направлению проектирования.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A1E9FA3-D290-4330-A59D-899FF2EE00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8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Text Box 3">
            <a:extLst>
              <a:ext uri="{FF2B5EF4-FFF2-40B4-BE49-F238E27FC236}">
                <a16:creationId xmlns:a16="http://schemas.microsoft.com/office/drawing/2014/main" id="{3A2D197E-5D25-4910-9B71-48C5371D9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Как должны быть расположены две прямые, чтобы они проектировались на плоскость в прямую и точку, не принадлежащую этой прямой? </a:t>
            </a:r>
          </a:p>
        </p:txBody>
      </p:sp>
      <p:sp>
        <p:nvSpPr>
          <p:cNvPr id="45060" name="Text Box 4">
            <a:extLst>
              <a:ext uri="{FF2B5EF4-FFF2-40B4-BE49-F238E27FC236}">
                <a16:creationId xmlns:a16="http://schemas.microsoft.com/office/drawing/2014/main" id="{0FE59AEB-D82A-47AD-B31E-93DF068B4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0386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Ответ: </a:t>
            </a:r>
            <a:r>
              <a:rPr lang="ru-RU" altLang="ru-RU" sz="2800" dirty="0">
                <a:cs typeface="Times New Roman" panose="02020603050405020304" pitchFamily="18" charset="0"/>
              </a:rPr>
              <a:t>Скрещиват</a:t>
            </a:r>
            <a:r>
              <a:rPr lang="ru-RU" altLang="ru-RU" sz="2800" dirty="0"/>
              <a:t>ь</a:t>
            </a:r>
            <a:r>
              <a:rPr lang="ru-RU" altLang="ru-RU" sz="2800" dirty="0">
                <a:cs typeface="Times New Roman" panose="02020603050405020304" pitchFamily="18" charset="0"/>
              </a:rPr>
              <a:t>ся и одна из них параллельна направлению проектирования.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643B4A1-CC7D-47CB-84F7-6FA89C6E48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9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Box 3">
            <a:extLst>
              <a:ext uri="{FF2B5EF4-FFF2-40B4-BE49-F238E27FC236}">
                <a16:creationId xmlns:a16="http://schemas.microsoft.com/office/drawing/2014/main" id="{EBC208D0-A87A-4345-A11B-E9B071CC7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10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Сохраняются ли при параллельном проектировании величины углов?</a:t>
            </a:r>
          </a:p>
        </p:txBody>
      </p:sp>
      <p:sp>
        <p:nvSpPr>
          <p:cNvPr id="46084" name="Text Box 4">
            <a:extLst>
              <a:ext uri="{FF2B5EF4-FFF2-40B4-BE49-F238E27FC236}">
                <a16:creationId xmlns:a16="http://schemas.microsoft.com/office/drawing/2014/main" id="{7ECDC4EE-FFB1-4DD4-8DA4-B70A6BE8D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038600"/>
            <a:ext cx="876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Ответ: </a:t>
            </a:r>
            <a:r>
              <a:rPr lang="ru-RU" altLang="ru-RU" sz="2800" dirty="0"/>
              <a:t>Нет.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1E4A824-66B2-4360-A569-6DA13F54C1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10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Text Box 3">
            <a:extLst>
              <a:ext uri="{FF2B5EF4-FFF2-40B4-BE49-F238E27FC236}">
                <a16:creationId xmlns:a16="http://schemas.microsoft.com/office/drawing/2014/main" id="{24B13D9E-9254-487B-ABF6-DED60B285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10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Сохраняются ли при параллельном проектировании длины отрезков?</a:t>
            </a:r>
          </a:p>
        </p:txBody>
      </p:sp>
      <p:sp>
        <p:nvSpPr>
          <p:cNvPr id="47108" name="Text Box 4">
            <a:extLst>
              <a:ext uri="{FF2B5EF4-FFF2-40B4-BE49-F238E27FC236}">
                <a16:creationId xmlns:a16="http://schemas.microsoft.com/office/drawing/2014/main" id="{DED24579-D61F-4369-83E6-C6512AFEA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038600"/>
            <a:ext cx="876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Ответ: </a:t>
            </a:r>
            <a:r>
              <a:rPr lang="ru-RU" altLang="ru-RU" sz="2800" dirty="0"/>
              <a:t>Нет.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21BCE8C-7527-4A7E-AF36-52A5E5660C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11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Text Box 3">
            <a:extLst>
              <a:ext uri="{FF2B5EF4-FFF2-40B4-BE49-F238E27FC236}">
                <a16:creationId xmlns:a16="http://schemas.microsoft.com/office/drawing/2014/main" id="{A236A4AD-1D9F-46AC-A15B-1355C1039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10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Может ли параллельная проекци</a:t>
            </a:r>
            <a:r>
              <a:rPr lang="ru-RU" altLang="ru-RU" sz="2800" dirty="0"/>
              <a:t>я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угла</a:t>
            </a:r>
            <a:r>
              <a:rPr lang="ru-RU" altLang="ru-RU" sz="2800" dirty="0">
                <a:cs typeface="Times New Roman" panose="02020603050405020304" pitchFamily="18" charset="0"/>
              </a:rPr>
              <a:t> быть больше (меньше) самого </a:t>
            </a:r>
            <a:r>
              <a:rPr lang="ru-RU" altLang="ru-RU" sz="2800" dirty="0"/>
              <a:t>угла</a:t>
            </a:r>
            <a:r>
              <a:rPr lang="ru-RU" altLang="ru-RU" sz="2800" dirty="0">
                <a:cs typeface="Times New Roman" panose="02020603050405020304" pitchFamily="18" charset="0"/>
              </a:rPr>
              <a:t>?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48132" name="Text Box 4">
            <a:extLst>
              <a:ext uri="{FF2B5EF4-FFF2-40B4-BE49-F238E27FC236}">
                <a16:creationId xmlns:a16="http://schemas.microsoft.com/office/drawing/2014/main" id="{C59218BA-E2C2-4540-817B-A967D3F36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038600"/>
            <a:ext cx="876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Ответ: </a:t>
            </a:r>
            <a:r>
              <a:rPr lang="ru-RU" altLang="ru-RU" sz="2800" dirty="0"/>
              <a:t>Да.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E19397B-AABF-4158-8E46-D68C96D2CE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12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Text Box 3">
            <a:extLst>
              <a:ext uri="{FF2B5EF4-FFF2-40B4-BE49-F238E27FC236}">
                <a16:creationId xmlns:a16="http://schemas.microsoft.com/office/drawing/2014/main" id="{96D7B2B7-8E41-4F3E-844C-5FD870BE3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Может ли параллельная проекци</a:t>
            </a:r>
            <a:r>
              <a:rPr lang="ru-RU" altLang="ru-RU" sz="2800" dirty="0"/>
              <a:t>я</a:t>
            </a:r>
            <a:r>
              <a:rPr lang="ru-RU" altLang="ru-RU" sz="2800" dirty="0">
                <a:cs typeface="Times New Roman" panose="02020603050405020304" pitchFamily="18" charset="0"/>
              </a:rPr>
              <a:t> отрезка быть больше (меньше) самого отрезка?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49156" name="Text Box 4">
            <a:extLst>
              <a:ext uri="{FF2B5EF4-FFF2-40B4-BE49-F238E27FC236}">
                <a16:creationId xmlns:a16="http://schemas.microsoft.com/office/drawing/2014/main" id="{B833500B-2288-403D-87B8-4C271EEE8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038600"/>
            <a:ext cx="876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Ответ: </a:t>
            </a:r>
            <a:r>
              <a:rPr lang="ru-RU" altLang="ru-RU" sz="2800" dirty="0"/>
              <a:t>Да.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7DDBFA5-3B6C-4DD3-A2D9-D42D50EC36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13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ext Box 3">
            <a:extLst>
              <a:ext uri="{FF2B5EF4-FFF2-40B4-BE49-F238E27FC236}">
                <a16:creationId xmlns:a16="http://schemas.microsoft.com/office/drawing/2014/main" id="{09B9340A-0935-44AB-87CD-03E397F7F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Верно ли, что если длина отрезка равна длине его параллельной проекции, то отрезок параллелен плоскости проектирования?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50180" name="Text Box 4">
            <a:extLst>
              <a:ext uri="{FF2B5EF4-FFF2-40B4-BE49-F238E27FC236}">
                <a16:creationId xmlns:a16="http://schemas.microsoft.com/office/drawing/2014/main" id="{9D051DEB-005B-41F1-AF4F-782C9677B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038600"/>
            <a:ext cx="876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Ответ: </a:t>
            </a:r>
            <a:r>
              <a:rPr lang="ru-RU" altLang="ru-RU" sz="2800" dirty="0"/>
              <a:t>Нет.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A8E83C5-B9DA-4B14-B552-037B429F9B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14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51" name="Text Box 3">
                <a:extLst>
                  <a:ext uri="{FF2B5EF4-FFF2-40B4-BE49-F238E27FC236}">
                    <a16:creationId xmlns:a16="http://schemas.microsoft.com/office/drawing/2014/main" id="{6276A09D-C125-46FB-B463-9B7ABFD6E3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305425"/>
                <a:ext cx="8991600" cy="15696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cs typeface="Times New Roman" panose="02020603050405020304" pitchFamily="18" charset="0"/>
                  </a:rPr>
                  <a:t>	Таким образом, каждой точке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пространства сопоставляется ее проекция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' на плоскость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altLang="ru-RU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π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. Это соответствие называется</a:t>
                </a:r>
                <a:r>
                  <a:rPr lang="ru-RU" altLang="ru-RU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параллельным проектированием</a:t>
                </a:r>
                <a:r>
                  <a:rPr lang="ru-RU" altLang="ru-RU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на плоскость 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π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в направлении прямой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l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2051" name="Text Box 3">
                <a:extLst>
                  <a:ext uri="{FF2B5EF4-FFF2-40B4-BE49-F238E27FC236}">
                    <a16:creationId xmlns:a16="http://schemas.microsoft.com/office/drawing/2014/main" id="{6276A09D-C125-46FB-B463-9B7ABFD6E3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305425"/>
                <a:ext cx="8991600" cy="1569660"/>
              </a:xfrm>
              <a:prstGeom prst="rect">
                <a:avLst/>
              </a:prstGeom>
              <a:blipFill>
                <a:blip r:embed="rId2"/>
                <a:stretch>
                  <a:fillRect l="-1017" t="-3101" r="-1017" b="-775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2" name="Picture 4">
            <a:extLst>
              <a:ext uri="{FF2B5EF4-FFF2-40B4-BE49-F238E27FC236}">
                <a16:creationId xmlns:a16="http://schemas.microsoft.com/office/drawing/2014/main" id="{1CACA673-DD0B-4916-B29B-C811BAB916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761559"/>
            <a:ext cx="4191000" cy="245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53" name="Text Box 5">
                <a:extLst>
                  <a:ext uri="{FF2B5EF4-FFF2-40B4-BE49-F238E27FC236}">
                    <a16:creationId xmlns:a16="http://schemas.microsoft.com/office/drawing/2014/main" id="{7577E798-66E3-451D-9BFA-3B9A27DF27E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91509"/>
                <a:ext cx="8991600" cy="26776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cs typeface="Times New Roman" panose="02020603050405020304" pitchFamily="18" charset="0"/>
                  </a:rPr>
                  <a:t>	Пусть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altLang="ru-RU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π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 - некоторая плоскость,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l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- пересекающая ее прямая. Через произвольную точку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, не принадлежащую прямой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l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, проведем прямую, параллельную прямой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l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Точка пересечения этой прямой с плоскостью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altLang="ru-RU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π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 называется параллельной проекцией точки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на плоскость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altLang="ru-RU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π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 в направлении прямой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l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Обозначим её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'. Если точка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принадлежит прямой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l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, то параллельной проекцией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на плоскость 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π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считается точка пересечения прямой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l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с плоскостью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altLang="ru-RU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π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053" name="Text Box 5">
                <a:extLst>
                  <a:ext uri="{FF2B5EF4-FFF2-40B4-BE49-F238E27FC236}">
                    <a16:creationId xmlns:a16="http://schemas.microsoft.com/office/drawing/2014/main" id="{7577E798-66E3-451D-9BFA-3B9A27DF27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91509"/>
                <a:ext cx="8991600" cy="2677656"/>
              </a:xfrm>
              <a:prstGeom prst="rect">
                <a:avLst/>
              </a:prstGeom>
              <a:blipFill>
                <a:blip r:embed="rId4"/>
                <a:stretch>
                  <a:fillRect l="-1017" t="-1822" r="-1017" b="-432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36125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Text Box 3">
            <a:extLst>
              <a:ext uri="{FF2B5EF4-FFF2-40B4-BE49-F238E27FC236}">
                <a16:creationId xmlns:a16="http://schemas.microsoft.com/office/drawing/2014/main" id="{A75BB2D3-0975-45A3-951E-61DABA5D2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0688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Точки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i="1" dirty="0">
                <a:cs typeface="Times New Roman" panose="02020603050405020304" pitchFamily="18" charset="0"/>
              </a:rPr>
              <a:t>’,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i="1" dirty="0">
                <a:cs typeface="Times New Roman" panose="02020603050405020304" pitchFamily="18" charset="0"/>
              </a:rPr>
              <a:t>’ </a:t>
            </a:r>
            <a:r>
              <a:rPr lang="ru-RU" altLang="ru-RU" sz="2800" dirty="0">
                <a:cs typeface="Times New Roman" panose="02020603050405020304" pitchFamily="18" charset="0"/>
              </a:rPr>
              <a:t>являются параллельными проекциями точек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i="1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i="1" dirty="0">
                <a:cs typeface="Times New Roman" panose="02020603050405020304" pitchFamily="18" charset="0"/>
              </a:rPr>
              <a:t>’ =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i="1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BB</a:t>
            </a:r>
            <a:r>
              <a:rPr lang="ru-RU" altLang="ru-RU" sz="2800" i="1" dirty="0">
                <a:cs typeface="Times New Roman" panose="02020603050405020304" pitchFamily="18" charset="0"/>
              </a:rPr>
              <a:t>’ =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i="1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>
                <a:cs typeface="Times New Roman" panose="02020603050405020304" pitchFamily="18" charset="0"/>
              </a:rPr>
              <a:t>Точка </a:t>
            </a:r>
            <a:r>
              <a:rPr lang="en-US" altLang="ru-RU" sz="2800" i="1" dirty="0">
                <a:cs typeface="Times New Roman" panose="02020603050405020304" pitchFamily="18" charset="0"/>
              </a:rPr>
              <a:t>C </a:t>
            </a:r>
            <a:r>
              <a:rPr lang="ru-RU" altLang="ru-RU" sz="2800" i="1" dirty="0">
                <a:cs typeface="Times New Roman" panose="02020603050405020304" pitchFamily="18" charset="0"/>
              </a:rPr>
              <a:t>– </a:t>
            </a:r>
            <a:r>
              <a:rPr lang="ru-RU" altLang="ru-RU" sz="2800" dirty="0">
                <a:cs typeface="Times New Roman" panose="02020603050405020304" pitchFamily="18" charset="0"/>
              </a:rPr>
              <a:t>середина отрезка </a:t>
            </a:r>
            <a:r>
              <a:rPr lang="en-US" altLang="ru-RU" sz="2800" i="1" dirty="0">
                <a:cs typeface="Times New Roman" panose="02020603050405020304" pitchFamily="18" charset="0"/>
              </a:rPr>
              <a:t>AB </a:t>
            </a:r>
            <a:r>
              <a:rPr lang="ru-RU" altLang="ru-RU" sz="2800" dirty="0">
                <a:cs typeface="Times New Roman" panose="02020603050405020304" pitchFamily="18" charset="0"/>
              </a:rPr>
              <a:t>Найдите расстояние между точкой </a:t>
            </a:r>
            <a:r>
              <a:rPr lang="en-US" altLang="ru-RU" sz="2800" i="1" dirty="0">
                <a:cs typeface="Times New Roman" panose="02020603050405020304" pitchFamily="18" charset="0"/>
              </a:rPr>
              <a:t>C </a:t>
            </a:r>
            <a:r>
              <a:rPr lang="ru-RU" altLang="ru-RU" sz="2800" dirty="0">
                <a:cs typeface="Times New Roman" panose="02020603050405020304" pitchFamily="18" charset="0"/>
              </a:rPr>
              <a:t>и её проекцией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i="1">
                <a:cs typeface="Times New Roman" panose="02020603050405020304" pitchFamily="18" charset="0"/>
              </a:rPr>
              <a:t>’.</a:t>
            </a:r>
            <a:r>
              <a:rPr lang="ru-RU" altLang="ru-RU" sz="2800">
                <a:cs typeface="Times New Roman" panose="02020603050405020304" pitchFamily="18" charset="0"/>
              </a:rPr>
              <a:t>  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211" name="Text Box 11">
                <a:extLst>
                  <a:ext uri="{FF2B5EF4-FFF2-40B4-BE49-F238E27FC236}">
                    <a16:creationId xmlns:a16="http://schemas.microsoft.com/office/drawing/2014/main" id="{F89DAF99-2D3C-4E58-BF93-3293E9AE24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725491"/>
                <a:ext cx="9144000" cy="9916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Решение. </a:t>
                </a:r>
                <a:r>
                  <a:rPr lang="ru-RU" altLang="ru-RU" dirty="0">
                    <a:solidFill>
                      <a:schemeClr val="tx1"/>
                    </a:solidFill>
                  </a:rPr>
                  <a:t>Четырёхугольник </a:t>
                </a:r>
                <a:r>
                  <a:rPr lang="en-US" altLang="ru-RU" i="1" dirty="0">
                    <a:solidFill>
                      <a:schemeClr val="tx1"/>
                    </a:solidFill>
                  </a:rPr>
                  <a:t>ABB’A’ </a:t>
                </a:r>
                <a:r>
                  <a:rPr lang="ru-RU" altLang="ru-RU" dirty="0">
                    <a:solidFill>
                      <a:schemeClr val="tx1"/>
                    </a:solidFill>
                  </a:rPr>
                  <a:t>является трапецией. Отрезок </a:t>
                </a:r>
                <a:r>
                  <a:rPr lang="en-US" altLang="ru-RU" i="1" dirty="0">
                    <a:solidFill>
                      <a:schemeClr val="tx1"/>
                    </a:solidFill>
                  </a:rPr>
                  <a:t>CC’ </a:t>
                </a:r>
                <a:r>
                  <a:rPr lang="ru-RU" altLang="ru-RU" dirty="0">
                    <a:solidFill>
                      <a:schemeClr val="tx1"/>
                    </a:solidFill>
                  </a:rPr>
                  <a:t>– её средняя линия. Следовательно, </a:t>
                </a:r>
                <a14:m>
                  <m:oMath xmlns:m="http://schemas.openxmlformats.org/officeDocument/2006/math">
                    <m:r>
                      <a:rPr lang="en-US" altLang="ru-R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altLang="ru-R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alt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ru-R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dirty="0"/>
              </a:p>
            </p:txBody>
          </p:sp>
        </mc:Choice>
        <mc:Fallback>
          <p:sp>
            <p:nvSpPr>
              <p:cNvPr id="51211" name="Text Box 11">
                <a:extLst>
                  <a:ext uri="{FF2B5EF4-FFF2-40B4-BE49-F238E27FC236}">
                    <a16:creationId xmlns:a16="http://schemas.microsoft.com/office/drawing/2014/main" id="{F89DAF99-2D3C-4E58-BF93-3293E9AE24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725491"/>
                <a:ext cx="9144000" cy="991618"/>
              </a:xfrm>
              <a:prstGeom prst="rect">
                <a:avLst/>
              </a:prstGeom>
              <a:blipFill>
                <a:blip r:embed="rId2"/>
                <a:stretch>
                  <a:fillRect l="-1000" t="-4908" r="-1000" b="-49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2">
            <a:extLst>
              <a:ext uri="{FF2B5EF4-FFF2-40B4-BE49-F238E27FC236}">
                <a16:creationId xmlns:a16="http://schemas.microsoft.com/office/drawing/2014/main" id="{247AFD9E-4FFA-4DB9-8C34-A9318084B7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15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DEF5C66-7FD9-4DE7-B903-9A5A7405A3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3445" y="2404919"/>
            <a:ext cx="3477110" cy="204816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>
            <a:extLst>
              <a:ext uri="{FF2B5EF4-FFF2-40B4-BE49-F238E27FC236}">
                <a16:creationId xmlns:a16="http://schemas.microsoft.com/office/drawing/2014/main" id="{4AB8D342-CE50-4542-939D-3E9611BE0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363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Свойство 1. </a:t>
            </a:r>
            <a:r>
              <a:rPr lang="ru-RU" altLang="ru-RU" sz="2800" dirty="0">
                <a:cs typeface="Times New Roman" panose="02020603050405020304" pitchFamily="18" charset="0"/>
              </a:rPr>
              <a:t>Если прямая параллельна или совпадает с прямой </a:t>
            </a:r>
            <a:r>
              <a:rPr lang="en-US" altLang="ru-RU" sz="2800" i="1" dirty="0">
                <a:cs typeface="Times New Roman" panose="02020603050405020304" pitchFamily="18" charset="0"/>
              </a:rPr>
              <a:t>l</a:t>
            </a:r>
            <a:r>
              <a:rPr lang="ru-RU" altLang="ru-RU" sz="2800" dirty="0">
                <a:cs typeface="Times New Roman" panose="02020603050405020304" pitchFamily="18" charset="0"/>
              </a:rPr>
              <a:t>, то её проекцией в направлении этой прямой является точка. Если прямая не параллельна и не совпадает с прямой </a:t>
            </a:r>
            <a:r>
              <a:rPr lang="en-US" altLang="ru-RU" sz="2800" i="1" dirty="0">
                <a:cs typeface="Times New Roman" panose="02020603050405020304" pitchFamily="18" charset="0"/>
              </a:rPr>
              <a:t>l</a:t>
            </a:r>
            <a:r>
              <a:rPr lang="ru-RU" altLang="ru-RU" sz="2800" dirty="0">
                <a:cs typeface="Times New Roman" panose="02020603050405020304" pitchFamily="18" charset="0"/>
              </a:rPr>
              <a:t>, то её проекцией является прямая.</a:t>
            </a:r>
            <a:endParaRPr lang="ru-RU" altLang="ru-RU" sz="2800" dirty="0"/>
          </a:p>
        </p:txBody>
      </p:sp>
      <p:pic>
        <p:nvPicPr>
          <p:cNvPr id="3078" name="Picture 6">
            <a:extLst>
              <a:ext uri="{FF2B5EF4-FFF2-40B4-BE49-F238E27FC236}">
                <a16:creationId xmlns:a16="http://schemas.microsoft.com/office/drawing/2014/main" id="{2595611C-7B55-4BD3-A7E7-A4EB9AE38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833588"/>
            <a:ext cx="4176464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72EF21FE-CE85-4DF1-AE33-DF460D38DB6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005064"/>
                <a:ext cx="9144000" cy="2739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Доказательство.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Пусть прямая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не параллельна и не совпадает с прямой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Возьмем какую-нибудь точку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на прямой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 проведем через неё прямую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параллельную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Её пересечение с плоскостью проектирова­ния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altLang="ru-RU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π</m:t>
                    </m:r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даст точку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', являющуюся проекцией точки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Через прямые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проведем плоскость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i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Её пересечением с плоскостью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altLang="ru-RU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π</m:t>
                    </m:r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будет искомая прямая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', являющаяся проекцией прямой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72EF21FE-CE85-4DF1-AE33-DF460D38DB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005064"/>
                <a:ext cx="9144000" cy="2739211"/>
              </a:xfrm>
              <a:prstGeom prst="rect">
                <a:avLst/>
              </a:prstGeom>
              <a:blipFill>
                <a:blip r:embed="rId3"/>
                <a:stretch>
                  <a:fillRect l="-1000" r="-1000" b="-423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>
            <a:extLst>
              <a:ext uri="{FF2B5EF4-FFF2-40B4-BE49-F238E27FC236}">
                <a16:creationId xmlns:a16="http://schemas.microsoft.com/office/drawing/2014/main" id="{0B45299F-9966-4B53-847F-333B9F786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61912"/>
            <a:ext cx="91440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Свойство 2. </a:t>
            </a:r>
            <a:r>
              <a:rPr lang="ru-RU" altLang="ru-RU" sz="2800" dirty="0">
                <a:cs typeface="Times New Roman" panose="02020603050405020304" pitchFamily="18" charset="0"/>
              </a:rPr>
              <a:t>Параллельное проектирование сохраняет отношение длин отрезков, лежащих на </a:t>
            </a:r>
            <a:r>
              <a:rPr lang="ru-RU" altLang="ru-RU" sz="2800" dirty="0"/>
              <a:t>одной </a:t>
            </a:r>
            <a:r>
              <a:rPr lang="ru-RU" altLang="ru-RU" sz="2800" dirty="0">
                <a:cs typeface="Times New Roman" panose="02020603050405020304" pitchFamily="18" charset="0"/>
              </a:rPr>
              <a:t>прямой</a:t>
            </a:r>
            <a:r>
              <a:rPr lang="ru-RU" altLang="ru-RU" sz="2800" dirty="0"/>
              <a:t>.</a:t>
            </a:r>
            <a:r>
              <a:rPr lang="ru-RU" altLang="ru-RU" sz="2800" dirty="0">
                <a:cs typeface="Times New Roman" panose="02020603050405020304" pitchFamily="18" charset="0"/>
              </a:rPr>
              <a:t> В частности, при параллельном проектировании середина отрезка переходит в середину соответствующего отрезка.</a:t>
            </a:r>
            <a:r>
              <a:rPr lang="ru-RU" altLang="ru-RU" sz="2800" dirty="0"/>
              <a:t> </a:t>
            </a:r>
          </a:p>
        </p:txBody>
      </p:sp>
      <p:pic>
        <p:nvPicPr>
          <p:cNvPr id="4101" name="Picture 5">
            <a:extLst>
              <a:ext uri="{FF2B5EF4-FFF2-40B4-BE49-F238E27FC236}">
                <a16:creationId xmlns:a16="http://schemas.microsoft.com/office/drawing/2014/main" id="{715A282D-3981-4C04-A366-A2E7316E56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772816"/>
            <a:ext cx="4104456" cy="2496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3">
                <a:extLst>
                  <a:ext uri="{FF2B5EF4-FFF2-40B4-BE49-F238E27FC236}">
                    <a16:creationId xmlns:a16="http://schemas.microsoft.com/office/drawing/2014/main" id="{95337643-421E-4F89-BC75-BB2265C9681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180344"/>
                <a:ext cx="9144000" cy="26776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altLang="ru-RU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Доказательство.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Пусть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’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является проекцией прямой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на плоскость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altLang="ru-RU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π</m:t>
                    </m:r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в направлении прямой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точки прямой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;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’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’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’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их проекции;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соответствующие прямые, проходящие через эти точки и параллельные прямой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Поскольку прямые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и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’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лежат в одной плоскости, то из теоремы Фалеса планимет­рии следует равенство отношений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AB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BC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’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’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’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’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В частности, если точка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середина отрезка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AC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то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’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середина отрезка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’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’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9" name="Text Box 3">
                <a:extLst>
                  <a:ext uri="{FF2B5EF4-FFF2-40B4-BE49-F238E27FC236}">
                    <a16:creationId xmlns:a16="http://schemas.microsoft.com/office/drawing/2014/main" id="{95337643-421E-4F89-BC75-BB2265C968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180344"/>
                <a:ext cx="9144000" cy="2677656"/>
              </a:xfrm>
              <a:prstGeom prst="rect">
                <a:avLst/>
              </a:prstGeom>
              <a:blipFill>
                <a:blip r:embed="rId3"/>
                <a:stretch>
                  <a:fillRect l="-1000" t="-1822" r="-1000" b="-432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>
            <a:extLst>
              <a:ext uri="{FF2B5EF4-FFF2-40B4-BE49-F238E27FC236}">
                <a16:creationId xmlns:a16="http://schemas.microsoft.com/office/drawing/2014/main" id="{0D38EFFC-D57D-45D1-AFCE-52FE84355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Свойство 3. </a:t>
            </a:r>
            <a:r>
              <a:rPr lang="ru-RU" altLang="ru-RU" sz="2800" dirty="0">
                <a:cs typeface="Times New Roman" panose="02020603050405020304" pitchFamily="18" charset="0"/>
              </a:rPr>
              <a:t>Если две параллельные прямые не параллельны прямой </a:t>
            </a:r>
            <a:r>
              <a:rPr lang="en-US" altLang="ru-RU" sz="2800" i="1" dirty="0">
                <a:cs typeface="Times New Roman" panose="02020603050405020304" pitchFamily="18" charset="0"/>
              </a:rPr>
              <a:t>l</a:t>
            </a:r>
            <a:r>
              <a:rPr lang="ru-RU" altLang="ru-RU" sz="2800" dirty="0">
                <a:cs typeface="Times New Roman" panose="02020603050405020304" pitchFamily="18" charset="0"/>
              </a:rPr>
              <a:t>, то их проекци</a:t>
            </a:r>
            <a:r>
              <a:rPr lang="ru-RU" altLang="ru-RU" sz="2800" dirty="0"/>
              <a:t>ями</a:t>
            </a:r>
            <a:r>
              <a:rPr lang="ru-RU" altLang="ru-RU" sz="2800" dirty="0">
                <a:cs typeface="Times New Roman" panose="02020603050405020304" pitchFamily="18" charset="0"/>
              </a:rPr>
              <a:t> в направлении </a:t>
            </a:r>
            <a:r>
              <a:rPr lang="en-US" altLang="ru-RU" sz="2800" i="1" dirty="0">
                <a:cs typeface="Times New Roman" panose="02020603050405020304" pitchFamily="18" charset="0"/>
              </a:rPr>
              <a:t>l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являются две </a:t>
            </a:r>
            <a:r>
              <a:rPr lang="ru-RU" altLang="ru-RU" sz="2800" dirty="0">
                <a:cs typeface="Times New Roman" panose="02020603050405020304" pitchFamily="18" charset="0"/>
              </a:rPr>
              <a:t>параллельны</a:t>
            </a:r>
            <a:r>
              <a:rPr lang="ru-RU" altLang="ru-RU" sz="2800" dirty="0"/>
              <a:t>е</a:t>
            </a:r>
            <a:r>
              <a:rPr lang="ru-RU" altLang="ru-RU" sz="2800" dirty="0">
                <a:cs typeface="Times New Roman" panose="02020603050405020304" pitchFamily="18" charset="0"/>
              </a:rPr>
              <a:t> прямы</a:t>
            </a:r>
            <a:r>
              <a:rPr lang="ru-RU" altLang="ru-RU" sz="2800" dirty="0"/>
              <a:t>е</a:t>
            </a:r>
            <a:r>
              <a:rPr lang="ru-RU" altLang="ru-RU" sz="2800" dirty="0">
                <a:cs typeface="Times New Roman" panose="02020603050405020304" pitchFamily="18" charset="0"/>
              </a:rPr>
              <a:t> или одн</a:t>
            </a:r>
            <a:r>
              <a:rPr lang="ru-RU" altLang="ru-RU" sz="2800" dirty="0"/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прям</a:t>
            </a:r>
            <a:r>
              <a:rPr lang="ru-RU" altLang="ru-RU" sz="2800" dirty="0"/>
              <a:t>ая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dirty="0"/>
          </a:p>
        </p:txBody>
      </p:sp>
      <p:pic>
        <p:nvPicPr>
          <p:cNvPr id="5127" name="Picture 7">
            <a:extLst>
              <a:ext uri="{FF2B5EF4-FFF2-40B4-BE49-F238E27FC236}">
                <a16:creationId xmlns:a16="http://schemas.microsoft.com/office/drawing/2014/main" id="{CF0A9A59-8E47-4F37-B32C-995A7F03B9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20" y="1631699"/>
            <a:ext cx="3417656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3">
                <a:extLst>
                  <a:ext uri="{FF2B5EF4-FFF2-40B4-BE49-F238E27FC236}">
                    <a16:creationId xmlns:a16="http://schemas.microsoft.com/office/drawing/2014/main" id="{B9A1771B-FF58-4E98-9265-6A37FEDE81A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443917"/>
                <a:ext cx="9144000" cy="23698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Если плос­кости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ru-RU" i="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α</m:t>
                        </m:r>
                      </m:e>
                      <m:sub>
                        <m:r>
                          <a:rPr lang="ru-RU" b="0" i="1" smtClean="0">
                            <a:effectLst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ru-RU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α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совпадают, то проекции прямых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также совпадают. Если эти плоскости различны, то они параллельны между собой, по приз­наку параллельности плоскостей (прямая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параллельна прямой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пря­мая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’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параллельна прямой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’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). В силу свойства параллельных плоскос­тей, линии пересечения этих плоскостей с плоскостью 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π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параллельны. 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6" name="Text Box 3">
                <a:extLst>
                  <a:ext uri="{FF2B5EF4-FFF2-40B4-BE49-F238E27FC236}">
                    <a16:creationId xmlns:a16="http://schemas.microsoft.com/office/drawing/2014/main" id="{B9A1771B-FF58-4E98-9265-6A37FEDE81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443917"/>
                <a:ext cx="9144000" cy="2369880"/>
              </a:xfrm>
              <a:prstGeom prst="rect">
                <a:avLst/>
              </a:prstGeom>
              <a:blipFill>
                <a:blip r:embed="rId3"/>
                <a:stretch>
                  <a:fillRect l="-1000" r="-1000" b="-488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3">
                <a:extLst>
                  <a:ext uri="{FF2B5EF4-FFF2-40B4-BE49-F238E27FC236}">
                    <a16:creationId xmlns:a16="http://schemas.microsoft.com/office/drawing/2014/main" id="{ABD19936-728E-46C0-89F0-34251E8608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35896" y="1378315"/>
                <a:ext cx="5508104" cy="31085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 Доказательство.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Пусть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параллельные прямые, не параллель­ные прямой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Так же как и при доказательстве первого свойства, рассмотрим плоскости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ru-RU" i="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α</m:t>
                        </m:r>
                      </m:e>
                      <m:sub>
                        <m:r>
                          <a:rPr lang="ru-RU" b="0" i="1" smtClean="0">
                            <a:effectLst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ru-RU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α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линии пересечения которых с плоскостью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i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дают проекции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’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’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прямых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соответственно. 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10" name="Text Box 3">
                <a:extLst>
                  <a:ext uri="{FF2B5EF4-FFF2-40B4-BE49-F238E27FC236}">
                    <a16:creationId xmlns:a16="http://schemas.microsoft.com/office/drawing/2014/main" id="{ABD19936-728E-46C0-89F0-34251E860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35896" y="1378315"/>
                <a:ext cx="5508104" cy="3108543"/>
              </a:xfrm>
              <a:prstGeom prst="rect">
                <a:avLst/>
              </a:prstGeom>
              <a:blipFill>
                <a:blip r:embed="rId4"/>
                <a:stretch>
                  <a:fillRect l="-1659" r="-1659" b="-35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2083969C-4C33-4031-9B21-D693FA79A7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36867" name="Text Box 3">
            <a:extLst>
              <a:ext uri="{FF2B5EF4-FFF2-40B4-BE49-F238E27FC236}">
                <a16:creationId xmlns:a16="http://schemas.microsoft.com/office/drawing/2014/main" id="{1575F748-DCD8-4CFE-B010-1EAD50F94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каком случае параллельной проекцией прямой будет точка? </a:t>
            </a:r>
          </a:p>
        </p:txBody>
      </p:sp>
      <p:sp>
        <p:nvSpPr>
          <p:cNvPr id="36868" name="Text Box 4">
            <a:extLst>
              <a:ext uri="{FF2B5EF4-FFF2-40B4-BE49-F238E27FC236}">
                <a16:creationId xmlns:a16="http://schemas.microsoft.com/office/drawing/2014/main" id="{559A31AC-273D-4260-B45C-B9DBB4557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7696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ru-RU" altLang="ru-RU" sz="2800" dirty="0">
                <a:cs typeface="Times New Roman" panose="02020603050405020304" pitchFamily="18" charset="0"/>
              </a:rPr>
              <a:t>Если прямая параллельна направлению проектирования.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1027">
            <a:extLst>
              <a:ext uri="{FF2B5EF4-FFF2-40B4-BE49-F238E27FC236}">
                <a16:creationId xmlns:a16="http://schemas.microsoft.com/office/drawing/2014/main" id="{49DFA898-1A8F-4878-933A-370F5E91F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Сколько точек может получиться при параллельном проектировании трёх различных точек пространства? </a:t>
            </a:r>
          </a:p>
        </p:txBody>
      </p:sp>
      <p:sp>
        <p:nvSpPr>
          <p:cNvPr id="37892" name="Text Box 1028">
            <a:extLst>
              <a:ext uri="{FF2B5EF4-FFF2-40B4-BE49-F238E27FC236}">
                <a16:creationId xmlns:a16="http://schemas.microsoft.com/office/drawing/2014/main" id="{A8E1A184-8FEF-4735-B415-584800666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7696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Три, или две, или одна.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944EB3A8-0180-436E-9CE0-8D56E25887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>
            <a:extLst>
              <a:ext uri="{FF2B5EF4-FFF2-40B4-BE49-F238E27FC236}">
                <a16:creationId xmlns:a16="http://schemas.microsoft.com/office/drawing/2014/main" id="{3D562182-2D69-4D5E-A362-FC7EDDAE3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Какие фигуры могут служить параллельными проекциями двух пересекающихся прямых? </a:t>
            </a:r>
          </a:p>
        </p:txBody>
      </p:sp>
      <p:sp>
        <p:nvSpPr>
          <p:cNvPr id="38916" name="Text Box 4">
            <a:extLst>
              <a:ext uri="{FF2B5EF4-FFF2-40B4-BE49-F238E27FC236}">
                <a16:creationId xmlns:a16="http://schemas.microsoft.com/office/drawing/2014/main" id="{24D532BD-6864-4B3E-B9C6-4AD0DD475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853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ru-RU" altLang="ru-RU" sz="2800" dirty="0">
                <a:cs typeface="Times New Roman" panose="02020603050405020304" pitchFamily="18" charset="0"/>
              </a:rPr>
              <a:t>Две пересекающиеся прямые или одна прямая.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3251A21-4DA8-479C-95B7-2F6DBC2E19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3">
            <a:extLst>
              <a:ext uri="{FF2B5EF4-FFF2-40B4-BE49-F238E27FC236}">
                <a16:creationId xmlns:a16="http://schemas.microsoft.com/office/drawing/2014/main" id="{377A415B-D709-4211-8D15-FCBB63CC5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08504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каком случае параллельной проекцией двух параллельных прямых является одна прямая? </a:t>
            </a:r>
          </a:p>
        </p:txBody>
      </p:sp>
      <p:sp>
        <p:nvSpPr>
          <p:cNvPr id="39940" name="Text Box 4">
            <a:extLst>
              <a:ext uri="{FF2B5EF4-FFF2-40B4-BE49-F238E27FC236}">
                <a16:creationId xmlns:a16="http://schemas.microsoft.com/office/drawing/2014/main" id="{A8827205-D0EC-4292-A32D-2FD2C56E9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8153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Если они лежат в плоскости, параллельной направлению проектирования, но не параллельн</a:t>
            </a:r>
            <a:r>
              <a:rPr lang="ru-RU" altLang="ru-RU" sz="2800"/>
              <a:t>ы</a:t>
            </a:r>
            <a:r>
              <a:rPr lang="ru-RU" altLang="ru-RU" sz="2800">
                <a:cs typeface="Times New Roman" panose="02020603050405020304" pitchFamily="18" charset="0"/>
              </a:rPr>
              <a:t> ему.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3EE33DA-1A75-4680-8E1D-DBEC109A9E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963</Words>
  <Application>Microsoft Office PowerPoint</Application>
  <PresentationFormat>Экран (4:3)</PresentationFormat>
  <Paragraphs>55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Cambria Math</vt:lpstr>
      <vt:lpstr>Times New Roman</vt:lpstr>
      <vt:lpstr>Оформление по умолчанию</vt:lpstr>
      <vt:lpstr>12. Параллельное проектирование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Параллельное проектирование</dc:title>
  <dc:creator>*</dc:creator>
  <cp:lastModifiedBy>Vladimir Smirnov</cp:lastModifiedBy>
  <cp:revision>21</cp:revision>
  <dcterms:created xsi:type="dcterms:W3CDTF">2007-12-08T05:20:58Z</dcterms:created>
  <dcterms:modified xsi:type="dcterms:W3CDTF">2022-04-05T04:40:30Z</dcterms:modified>
</cp:coreProperties>
</file>