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0" r:id="rId2"/>
    <p:sldId id="314" r:id="rId3"/>
    <p:sldId id="261" r:id="rId4"/>
    <p:sldId id="262" r:id="rId5"/>
    <p:sldId id="264" r:id="rId6"/>
    <p:sldId id="265" r:id="rId7"/>
    <p:sldId id="273" r:id="rId8"/>
    <p:sldId id="266" r:id="rId9"/>
    <p:sldId id="267" r:id="rId10"/>
    <p:sldId id="268" r:id="rId11"/>
    <p:sldId id="269" r:id="rId12"/>
    <p:sldId id="315" r:id="rId13"/>
    <p:sldId id="270" r:id="rId14"/>
    <p:sldId id="271" r:id="rId15"/>
    <p:sldId id="316" r:id="rId16"/>
    <p:sldId id="272" r:id="rId17"/>
    <p:sldId id="312" r:id="rId18"/>
    <p:sldId id="313" r:id="rId19"/>
    <p:sldId id="308" r:id="rId20"/>
    <p:sldId id="286" r:id="rId2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0929"/>
  </p:normalViewPr>
  <p:slideViewPr>
    <p:cSldViewPr>
      <p:cViewPr varScale="1">
        <p:scale>
          <a:sx n="97" d="100"/>
          <a:sy n="97" d="100"/>
        </p:scale>
        <p:origin x="2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AD527-9A28-4ECA-9AC9-2F07101ACEE2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26F3B-9F90-400F-82E3-6B3DF0E1E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67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72809-D527-486B-989F-A7C51F120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C65FB0-1B85-45B1-9937-2D58BC618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2A6028-E9DE-41F4-9195-CF8689E3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DD7284-B7A0-45FE-A03C-F17370DC3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D2B935-DB03-4EE1-9D02-2687A5BCC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9CF49-DB98-4D54-9465-809BC1AA7C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530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48567-4447-46B5-B79F-73C80369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9D1A80-69E8-4701-9EE6-EA5432CF0F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DB525E-9911-44D9-B9DB-F80F72FB1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44F644-DEEB-4BA6-9FDE-010B672F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8A4DE4-022C-4EC6-B41F-8A660A683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23EC3-D7C9-4B68-87BB-F01646BBD6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92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7253147-444F-4D1B-BB29-03D6412FC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D0D5E5-75CD-46E8-B2E9-6BB74D0A2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B225A0-0F3F-4731-9673-782C8A254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053FE4-C92D-433B-99F5-9C2632ED5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AA23BA-539D-40EB-BD6A-B4E4E68B4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B2811-7757-48EB-B7EC-D999086776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466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04847-A3E0-4011-80E9-6B06EBBDF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69BCFD-3950-4735-AED6-A280D7711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901453-6096-41FB-82EF-A4997A635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804BA1-3BA3-4BAB-B5C4-D5550B413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B4A08A-CF9E-4549-8195-A39921CB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9F604-B9A7-4F4E-9C1B-BF5B36CDD7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765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286F8-5BEF-4BFE-89E4-F7B2CF3A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ADA64B-1294-4BCE-9735-D7A83AED5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52C584-CBFB-4213-B6DE-14E68AEAC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4D5954-ED55-43A3-A548-80A98859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D89978-10C4-471F-8915-3DDED017C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0A10A-2728-4FF3-9E2B-B56B919F2E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602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4B998B-FC82-47C0-BACB-3A11695C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0B282B-1DDC-4086-9769-16829EA79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8B9D8A0-B655-4808-A97A-643BCC8B1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01FEF6-26BA-44E8-9B61-59E10B23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6A582D-C33C-4E65-B4E1-D5D393425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15897D-9004-4FDD-BAB1-91651FC65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DF427-73D3-4B83-917E-022BEA2FBF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212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ED80E-9C49-4CEF-A478-3E7E0D108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2D6E40-F627-4362-846C-85082AD47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FEF4D1-A6E7-4960-8269-C69DB603E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C42AFD-3616-438A-847D-8EE7EC5FD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ED058DA-2CC7-42A6-B4D5-E963F317A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8379D9-06EA-4714-A5CF-27E86179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61BA24-6439-4302-A8F2-7F936180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AA8C7F7-A20C-44F5-9309-D0F69831E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C51F0-50A9-4E69-9A18-0227E9B13F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221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63C00-8196-4BD6-8E27-F6211F148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C14BAEC-C2FB-4DE9-AA03-7D59FD49F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C42975B-F040-4836-B420-9156E5FE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167298-A3A7-4A0C-B2F6-80A9B7FC2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4A85D-9BB9-4C24-81C4-821B91BA2E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494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C224B6-4FB4-4C65-B10D-DF1BBDAF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915BD18-4593-4C62-BE58-26E4E572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E7770D-0872-4B06-8003-909A0758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2FB7A-7B79-4BD6-8CD6-AA91A752B7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215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5621AA-2954-4A28-97A2-01F549F54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7DC83E-3F46-4730-A2FA-D58B70216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D1BFF77-6247-4985-902E-4ACB27512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8CB715-52F6-4F82-9BA4-7AB5E5BE6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2BD519-B635-42E1-80CB-0B9BCEF2E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5CD255-6DF0-4608-BB05-E0A4C3007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1FA0E-EDAD-4BB4-B504-D65FDCEC91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500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B881C5-A2E0-4654-861A-4B9E84E6A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ABC5E76-EA12-4C51-B8DC-117ACACD7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57267E-7714-4481-B955-B8115587F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C9E4B2-8276-4F83-8202-F3431BDD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32AA5E-0E0C-47D4-8023-E20DF7E2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4B2CD6-EDB9-410F-92EE-5A384F449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F7742-3D37-402D-BEAD-C04AB4E0B8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627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18EB681-8B3F-4CD3-820D-AE30C8037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DBF8DF-AB39-4AA8-AEB0-5D6679E7E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A566FD7-7D33-422D-ACC2-06339C7A23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2682A91-D843-45CD-9D1B-C0E9CE1D53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C79E78-833F-4984-AC98-971C47BA84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7D4FA2-EA6B-4F53-887F-83B8708EA15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6A9AECF-FC1E-4B90-BB70-95F9A9C50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00808"/>
            <a:ext cx="7772400" cy="2340496"/>
          </a:xfrm>
        </p:spPr>
        <p:txBody>
          <a:bodyPr/>
          <a:lstStyle/>
          <a:p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 </a:t>
            </a: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ПАРАЛЛЕЛЬНЫЕ ПРОЕКЦИИ ПЛОСКИХ ФИГУР</a:t>
            </a:r>
            <a:endParaRPr lang="ru-RU" alt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F97A544B-4726-4B9E-B0C8-99B58A01B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Верно ли, что проекцией ромба, если он не проектируется в отрезок, будет ромб?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9E7BED5B-18C0-42D3-BFD4-C3FD20D11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Нет.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AD9790A-1FC1-410B-980C-927CA32A0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>
            <a:extLst>
              <a:ext uri="{FF2B5EF4-FFF2-40B4-BE49-F238E27FC236}">
                <a16:creationId xmlns:a16="http://schemas.microsoft.com/office/drawing/2014/main" id="{47D2D951-C4E6-454E-A24D-2BCB4F7B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Параллельной проекцией каких фигур может быть квадрат?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39578B08-66A7-404F-A6DB-3E5283F1C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Параллелограммов.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866ECCF-1E16-46C0-A535-7C32E34D47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2A7418EC-6957-4F7E-9A17-D2712ACCD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/>
              <a:t>	</a:t>
            </a:r>
            <a:r>
              <a:rPr lang="ru-RU" altLang="ru-RU" dirty="0"/>
              <a:t>Докажите, что параллельной проекцией квадрата может быть параллелограмм произвольной формы.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1C6BBC-6E57-4651-89FA-ECB65B6D9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E84BE639-4385-47D2-827F-5C84F7B47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0899"/>
            <a:ext cx="9251504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Обозначим через </a:t>
            </a:r>
            <a:r>
              <a:rPr lang="en-US" altLang="ru-RU" sz="2200" i="1" dirty="0">
                <a:cs typeface="Times New Roman" panose="02020603050405020304" pitchFamily="18" charset="0"/>
              </a:rPr>
              <a:t>l</a:t>
            </a:r>
            <a:r>
              <a:rPr lang="ru-RU" altLang="ru-RU" sz="2200" dirty="0">
                <a:cs typeface="Times New Roman" panose="02020603050405020304" pitchFamily="18" charset="0"/>
              </a:rPr>
              <a:t> прямую, проходящую через точки </a:t>
            </a:r>
            <a:r>
              <a:rPr lang="en-US" altLang="ru-RU" sz="2200" i="1" dirty="0">
                <a:cs typeface="Times New Roman" panose="02020603050405020304" pitchFamily="18" charset="0"/>
              </a:rPr>
              <a:t>C</a:t>
            </a:r>
            <a:r>
              <a:rPr lang="ru-RU" altLang="ru-RU" sz="2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200" dirty="0">
                <a:cs typeface="Times New Roman" panose="02020603050405020304" pitchFamily="18" charset="0"/>
              </a:rPr>
              <a:t> и </a:t>
            </a:r>
            <a:r>
              <a:rPr lang="en-US" altLang="ru-RU" sz="2200" i="1" dirty="0">
                <a:cs typeface="Times New Roman" panose="02020603050405020304" pitchFamily="18" charset="0"/>
              </a:rPr>
              <a:t>C</a:t>
            </a:r>
            <a:r>
              <a:rPr lang="ru-RU" altLang="ru-RU" sz="2200" dirty="0">
                <a:cs typeface="Times New Roman" panose="02020603050405020304" pitchFamily="18" charset="0"/>
              </a:rPr>
              <a:t>. Треугольник </a:t>
            </a:r>
            <a:r>
              <a:rPr lang="en-US" altLang="ru-RU" sz="2200" i="1" dirty="0">
                <a:cs typeface="Times New Roman" panose="02020603050405020304" pitchFamily="18" charset="0"/>
              </a:rPr>
              <a:t>ABC</a:t>
            </a:r>
            <a:r>
              <a:rPr lang="ru-RU" altLang="ru-RU" sz="2200" dirty="0">
                <a:cs typeface="Times New Roman" panose="02020603050405020304" pitchFamily="18" charset="0"/>
              </a:rPr>
              <a:t> будет параллельной проекцией треугольника </a:t>
            </a:r>
            <a:r>
              <a:rPr lang="en-US" altLang="ru-RU" sz="2200" i="1" dirty="0">
                <a:cs typeface="Times New Roman" panose="02020603050405020304" pitchFamily="18" charset="0"/>
              </a:rPr>
              <a:t>AB</a:t>
            </a:r>
            <a:r>
              <a:rPr lang="ru-RU" altLang="ru-RU" sz="22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200" i="1" dirty="0">
                <a:cs typeface="Times New Roman" panose="02020603050405020304" pitchFamily="18" charset="0"/>
              </a:rPr>
              <a:t>C</a:t>
            </a:r>
            <a:r>
              <a:rPr lang="ru-RU" altLang="ru-RU" sz="2200" dirty="0">
                <a:cs typeface="Times New Roman" panose="02020603050405020304" pitchFamily="18" charset="0"/>
              </a:rPr>
              <a:t> на плоскость </a:t>
            </a:r>
            <a:r>
              <a:rPr lang="en-US" altLang="ru-RU" sz="2200" dirty="0">
                <a:cs typeface="Times New Roman" panose="02020603050405020304" pitchFamily="18" charset="0"/>
              </a:rPr>
              <a:t>π</a:t>
            </a:r>
            <a:r>
              <a:rPr lang="ru-RU" altLang="ru-RU" sz="2200" dirty="0">
                <a:cs typeface="Times New Roman" panose="02020603050405020304" pitchFamily="18" charset="0"/>
              </a:rPr>
              <a:t> в направлении прямой </a:t>
            </a:r>
            <a:r>
              <a:rPr lang="en-US" altLang="ru-RU" sz="2200" i="1" dirty="0">
                <a:cs typeface="Times New Roman" panose="02020603050405020304" pitchFamily="18" charset="0"/>
              </a:rPr>
              <a:t>l</a:t>
            </a:r>
            <a:r>
              <a:rPr lang="ru-RU" altLang="ru-RU" sz="2200" dirty="0">
                <a:cs typeface="Times New Roman" panose="02020603050405020304" pitchFamily="18" charset="0"/>
              </a:rPr>
              <a:t>.</a:t>
            </a:r>
            <a:r>
              <a:rPr lang="en-US" altLang="ru-RU" sz="2200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Достроим треугольник </a:t>
            </a:r>
            <a:r>
              <a:rPr lang="en-US" altLang="ru-RU" sz="2200" i="1" dirty="0">
                <a:cs typeface="Times New Roman" panose="02020603050405020304" pitchFamily="18" charset="0"/>
              </a:rPr>
              <a:t>ABC</a:t>
            </a:r>
            <a:r>
              <a:rPr lang="en-US" altLang="ru-RU" sz="2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200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до квадрата </a:t>
            </a:r>
            <a:r>
              <a:rPr lang="en-US" altLang="ru-RU" sz="2200" i="1" dirty="0">
                <a:cs typeface="Times New Roman" panose="02020603050405020304" pitchFamily="18" charset="0"/>
              </a:rPr>
              <a:t>ABC</a:t>
            </a:r>
            <a:r>
              <a:rPr lang="en-US" altLang="ru-RU" sz="2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200" i="1" dirty="0">
                <a:cs typeface="Times New Roman" panose="02020603050405020304" pitchFamily="18" charset="0"/>
              </a:rPr>
              <a:t>D</a:t>
            </a:r>
            <a:r>
              <a:rPr lang="en-US" altLang="ru-RU" sz="2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200" dirty="0">
                <a:cs typeface="Times New Roman" panose="02020603050405020304" pitchFamily="18" charset="0"/>
              </a:rPr>
              <a:t>. </a:t>
            </a:r>
            <a:r>
              <a:rPr lang="ru-RU" altLang="ru-RU" sz="2200" dirty="0">
                <a:cs typeface="Times New Roman" panose="02020603050405020304" pitchFamily="18" charset="0"/>
              </a:rPr>
              <a:t>Так как отрезок </a:t>
            </a:r>
            <a:r>
              <a:rPr lang="en-US" altLang="ru-RU" sz="2200" i="1" dirty="0">
                <a:cs typeface="Times New Roman" panose="02020603050405020304" pitchFamily="18" charset="0"/>
              </a:rPr>
              <a:t>C</a:t>
            </a:r>
            <a:r>
              <a:rPr lang="en-US" altLang="ru-RU" sz="2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200" i="1" dirty="0">
                <a:cs typeface="Times New Roman" panose="02020603050405020304" pitchFamily="18" charset="0"/>
              </a:rPr>
              <a:t>D</a:t>
            </a:r>
            <a:r>
              <a:rPr lang="en-US" altLang="ru-RU" sz="2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200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параллелен прямой </a:t>
            </a:r>
            <a:r>
              <a:rPr lang="en-US" altLang="ru-RU" sz="2200" i="1" dirty="0">
                <a:cs typeface="Times New Roman" panose="02020603050405020304" pitchFamily="18" charset="0"/>
              </a:rPr>
              <a:t>AB</a:t>
            </a:r>
            <a:r>
              <a:rPr lang="ru-RU" altLang="ru-RU" sz="2200" dirty="0">
                <a:cs typeface="Times New Roman" panose="02020603050405020304" pitchFamily="18" charset="0"/>
              </a:rPr>
              <a:t>, то он будет параллелен плоскости </a:t>
            </a:r>
            <a:r>
              <a:rPr lang="en-US" altLang="ru-RU" sz="2200" dirty="0">
                <a:cs typeface="Times New Roman" panose="02020603050405020304" pitchFamily="18" charset="0"/>
              </a:rPr>
              <a:t>π</a:t>
            </a:r>
            <a:r>
              <a:rPr lang="ru-RU" altLang="ru-RU" sz="2200" i="1" dirty="0">
                <a:cs typeface="Times New Roman" panose="02020603050405020304" pitchFamily="18" charset="0"/>
              </a:rPr>
              <a:t>. </a:t>
            </a:r>
            <a:r>
              <a:rPr lang="ru-RU" altLang="ru-RU" sz="2200" dirty="0">
                <a:cs typeface="Times New Roman" panose="02020603050405020304" pitchFamily="18" charset="0"/>
              </a:rPr>
              <a:t>Его проекция будет отрезком, равным и параллельным отрезку </a:t>
            </a:r>
            <a:r>
              <a:rPr lang="en-US" altLang="ru-RU" sz="2200" i="1" dirty="0">
                <a:cs typeface="Times New Roman" panose="02020603050405020304" pitchFamily="18" charset="0"/>
              </a:rPr>
              <a:t>AB</a:t>
            </a:r>
            <a:r>
              <a:rPr lang="ru-RU" altLang="ru-RU" sz="2200" dirty="0">
                <a:cs typeface="Times New Roman" panose="02020603050405020304" pitchFamily="18" charset="0"/>
              </a:rPr>
              <a:t>. Следовательно, она будет совпадать с отрезком </a:t>
            </a:r>
            <a:r>
              <a:rPr lang="en-US" altLang="ru-RU" sz="2200" i="1" dirty="0">
                <a:cs typeface="Times New Roman" panose="02020603050405020304" pitchFamily="18" charset="0"/>
              </a:rPr>
              <a:t>CD</a:t>
            </a:r>
            <a:r>
              <a:rPr lang="en-US" altLang="ru-RU" sz="2200" dirty="0">
                <a:cs typeface="Times New Roman" panose="02020603050405020304" pitchFamily="18" charset="0"/>
              </a:rPr>
              <a:t>, </a:t>
            </a:r>
            <a:r>
              <a:rPr lang="ru-RU" altLang="ru-RU" sz="2200" dirty="0">
                <a:cs typeface="Times New Roman" panose="02020603050405020304" pitchFamily="18" charset="0"/>
              </a:rPr>
              <a:t>Значит, проекцией квадрата </a:t>
            </a:r>
            <a:r>
              <a:rPr lang="en-US" altLang="ru-RU" sz="2200" i="1" dirty="0">
                <a:cs typeface="Times New Roman" panose="02020603050405020304" pitchFamily="18" charset="0"/>
              </a:rPr>
              <a:t>ABC</a:t>
            </a:r>
            <a:r>
              <a:rPr lang="en-US" altLang="ru-RU" sz="2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200" i="1" dirty="0">
                <a:cs typeface="Times New Roman" panose="02020603050405020304" pitchFamily="18" charset="0"/>
              </a:rPr>
              <a:t>D</a:t>
            </a:r>
            <a:r>
              <a:rPr lang="en-US" altLang="ru-RU" sz="2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200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будет параллелограмм </a:t>
            </a:r>
            <a:r>
              <a:rPr lang="en-US" altLang="ru-RU" sz="2200" i="1" dirty="0">
                <a:cs typeface="Times New Roman" panose="02020603050405020304" pitchFamily="18" charset="0"/>
              </a:rPr>
              <a:t>ABCD</a:t>
            </a:r>
            <a:r>
              <a:rPr lang="ru-RU" altLang="ru-RU" sz="2200" dirty="0">
                <a:cs typeface="Times New Roman" panose="02020603050405020304" pitchFamily="18" charset="0"/>
              </a:rPr>
              <a:t>.</a:t>
            </a:r>
            <a:endParaRPr lang="ru-RU" altLang="ru-RU" sz="2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6">
                <a:extLst>
                  <a:ext uri="{FF2B5EF4-FFF2-40B4-BE49-F238E27FC236}">
                    <a16:creationId xmlns:a16="http://schemas.microsoft.com/office/drawing/2014/main" id="{F240AF3B-022C-4CF6-A4D7-FD7EA99EE4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6271" y="1660369"/>
                <a:ext cx="5148064" cy="2462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2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	Решение.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 Пусть дан произвольный параллелограмм 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ABCD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 в плоскости </a:t>
                </a:r>
                <a:r>
                  <a:rPr lang="en-US" altLang="ru-RU" sz="2200" dirty="0">
                    <a:cs typeface="Times New Roman" panose="02020603050405020304" pitchFamily="18" charset="0"/>
                  </a:rPr>
                  <a:t>π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. Проведём его диагональ 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AC</a:t>
                </a:r>
                <a:r>
                  <a:rPr lang="en-US" altLang="ru-RU" sz="2200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Построим на стороне 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AB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 прямоугольный равнобедренный треугольник 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sz="2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200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ru-RU" altLang="ru-RU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altLang="ru-RU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ru-RU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  <m:sub>
                        <m:r>
                          <a:rPr lang="en-US" altLang="ru-RU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ru-RU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=90°, </m:t>
                    </m:r>
                    <m:r>
                      <a:rPr lang="en-US" altLang="ru-RU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  <m:r>
                      <a:rPr lang="en-US" altLang="ru-RU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ru-RU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  <m:sub>
                        <m:r>
                          <a:rPr lang="en-US" altLang="ru-RU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altLang="ru-RU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ru-RU" altLang="ru-RU" sz="2200" dirty="0">
                    <a:cs typeface="Times New Roman" panose="02020603050405020304" pitchFamily="18" charset="0"/>
                  </a:rPr>
                  <a:t> так, чтобы точка </a:t>
                </a:r>
                <a:r>
                  <a:rPr lang="en-US" altLang="ru-RU" sz="2200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sz="2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 не принадлежала плоскости </a:t>
                </a:r>
                <a:r>
                  <a:rPr lang="en-US" altLang="ru-RU" sz="2200" dirty="0">
                    <a:cs typeface="Times New Roman" panose="02020603050405020304" pitchFamily="18" charset="0"/>
                  </a:rPr>
                  <a:t>π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. </a:t>
                </a:r>
                <a:endParaRPr lang="ru-RU" altLang="ru-RU" sz="2200" dirty="0"/>
              </a:p>
            </p:txBody>
          </p:sp>
        </mc:Choice>
        <mc:Fallback>
          <p:sp>
            <p:nvSpPr>
              <p:cNvPr id="6" name="Text Box 6">
                <a:extLst>
                  <a:ext uri="{FF2B5EF4-FFF2-40B4-BE49-F238E27FC236}">
                    <a16:creationId xmlns:a16="http://schemas.microsoft.com/office/drawing/2014/main" id="{F240AF3B-022C-4CF6-A4D7-FD7EA99EE4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76271" y="1660369"/>
                <a:ext cx="5148064" cy="2462213"/>
              </a:xfrm>
              <a:prstGeom prst="rect">
                <a:avLst/>
              </a:prstGeom>
              <a:blipFill>
                <a:blip r:embed="rId2"/>
                <a:stretch>
                  <a:fillRect l="-1538" t="-1485" r="-1420" b="-42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1CABA73-F95C-47B9-9571-94697A7E8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939348"/>
            <a:ext cx="3626634" cy="225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23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>
            <a:extLst>
              <a:ext uri="{FF2B5EF4-FFF2-40B4-BE49-F238E27FC236}">
                <a16:creationId xmlns:a16="http://schemas.microsoft.com/office/drawing/2014/main" id="{4A1AE739-9666-4DC7-A3DA-6F4358A5A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какую фигуру может проектироваться трапеция?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FD481AC0-15F8-4F33-A79D-44276190C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Трапецию или отрезок.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C4413A4-6C33-4884-BD2C-E92E6C345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>
            <a:extLst>
              <a:ext uri="{FF2B5EF4-FFF2-40B4-BE49-F238E27FC236}">
                <a16:creationId xmlns:a16="http://schemas.microsoft.com/office/drawing/2014/main" id="{1415D918-86BC-4A54-A989-6E4CC03EB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Верно ли, что при параллельном проектировании треугольника: а) медианы проектируются в медианы; б) высоты проектируются в высоты; в) биссектрисы проектируются в биссектрисы? 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3B4207C2-B51B-45C7-9572-35ECA51C4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а) Да; б), в) нет.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7355D8-C16F-4DE5-B3CA-6BDDB2449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A75BB2D3-0975-45A3-951E-61DABA5D2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’,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’ </a:t>
            </a:r>
            <a:r>
              <a:rPr lang="ru-RU" altLang="ru-RU" sz="2800" dirty="0">
                <a:cs typeface="Times New Roman" panose="02020603050405020304" pitchFamily="18" charset="0"/>
              </a:rPr>
              <a:t>являются параллельными проекциями точек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i="1" dirty="0">
                <a:cs typeface="Times New Roman" panose="02020603050405020304" pitchFamily="18" charset="0"/>
              </a:rPr>
              <a:t>’ =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i="1" dirty="0">
                <a:cs typeface="Times New Roman" panose="02020603050405020304" pitchFamily="18" charset="0"/>
              </a:rPr>
              <a:t>’ =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делит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в отношении </a:t>
            </a:r>
            <a:r>
              <a:rPr lang="en-US" altLang="ru-RU" sz="2800" i="1" dirty="0">
                <a:cs typeface="Times New Roman" panose="02020603050405020304" pitchFamily="18" charset="0"/>
              </a:rPr>
              <a:t>m </a:t>
            </a:r>
            <a:r>
              <a:rPr lang="ru-RU" altLang="ru-RU" sz="2800" dirty="0">
                <a:cs typeface="Times New Roman" panose="02020603050405020304" pitchFamily="18" charset="0"/>
              </a:rPr>
              <a:t>: 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расстояние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между точкой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и её проекцией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>
                <a:cs typeface="Times New Roman" panose="02020603050405020304" pitchFamily="18" charset="0"/>
              </a:rPr>
              <a:t>’.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1209" name="Picture 9">
            <a:extLst>
              <a:ext uri="{FF2B5EF4-FFF2-40B4-BE49-F238E27FC236}">
                <a16:creationId xmlns:a16="http://schemas.microsoft.com/office/drawing/2014/main" id="{C0C1DB07-853F-4559-BBDD-CEA89769F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64904"/>
            <a:ext cx="3462338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212" name="Group 12">
            <a:extLst>
              <a:ext uri="{FF2B5EF4-FFF2-40B4-BE49-F238E27FC236}">
                <a16:creationId xmlns:a16="http://schemas.microsoft.com/office/drawing/2014/main" id="{2BA3690B-7317-4025-8719-E8E5DF164C4B}"/>
              </a:ext>
            </a:extLst>
          </p:cNvPr>
          <p:cNvGrpSpPr>
            <a:grpSpLocks/>
          </p:cNvGrpSpPr>
          <p:nvPr/>
        </p:nvGrpSpPr>
        <p:grpSpPr bwMode="auto">
          <a:xfrm>
            <a:off x="0" y="2564904"/>
            <a:ext cx="9144000" cy="3916363"/>
            <a:chOff x="0" y="1536"/>
            <a:chExt cx="5760" cy="2467"/>
          </a:xfrm>
        </p:grpSpPr>
        <p:pic>
          <p:nvPicPr>
            <p:cNvPr id="51210" name="Picture 10">
              <a:extLst>
                <a:ext uri="{FF2B5EF4-FFF2-40B4-BE49-F238E27FC236}">
                  <a16:creationId xmlns:a16="http://schemas.microsoft.com/office/drawing/2014/main" id="{8B7055B9-C3EC-448F-8D04-F4AB22614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536"/>
              <a:ext cx="2181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211" name="Text Box 11">
                  <a:extLst>
                    <a:ext uri="{FF2B5EF4-FFF2-40B4-BE49-F238E27FC236}">
                      <a16:creationId xmlns:a16="http://schemas.microsoft.com/office/drawing/2014/main" id="{F89DAF99-2D3C-4E58-BF93-3293E9AE249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897"/>
                  <a:ext cx="5760" cy="11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Через точку </a:t>
                  </a:r>
                  <a:r>
                    <a:rPr lang="en-US" altLang="ru-RU" i="1" dirty="0"/>
                    <a:t>A </a:t>
                  </a:r>
                  <a:r>
                    <a:rPr lang="ru-RU" altLang="ru-RU" dirty="0"/>
                    <a:t>проведем прямую </a:t>
                  </a:r>
                  <a:r>
                    <a:rPr lang="en-US" altLang="ru-RU" i="1" dirty="0"/>
                    <a:t>AB”</a:t>
                  </a:r>
                  <a:r>
                    <a:rPr lang="ru-RU" altLang="ru-RU" dirty="0"/>
                    <a:t>, параллельную </a:t>
                  </a:r>
                  <a:r>
                    <a:rPr lang="en-US" altLang="ru-RU" i="1" dirty="0"/>
                    <a:t>A’B’</a:t>
                  </a:r>
                  <a:r>
                    <a:rPr lang="ru-RU" altLang="ru-RU" i="1" dirty="0"/>
                    <a:t>. </a:t>
                  </a:r>
                  <a:r>
                    <a:rPr lang="ru-RU" altLang="ru-RU" dirty="0"/>
                    <a:t>Треугольник </a:t>
                  </a:r>
                  <a:r>
                    <a:rPr lang="en-US" altLang="ru-RU" i="1" dirty="0"/>
                    <a:t>ACC”</a:t>
                  </a:r>
                  <a:r>
                    <a:rPr lang="ru-RU" altLang="ru-RU" i="1" dirty="0"/>
                    <a:t> </a:t>
                  </a:r>
                  <a:r>
                    <a:rPr lang="ru-RU" altLang="ru-RU" dirty="0"/>
                    <a:t>подобен треугольнику </a:t>
                  </a:r>
                  <a:r>
                    <a:rPr lang="en-US" altLang="ru-RU" i="1" dirty="0"/>
                    <a:t>ABB”.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Коэффициент подобия равен </a:t>
                  </a:r>
                  <a:r>
                    <a:rPr lang="en-US" altLang="ru-RU" i="1" dirty="0"/>
                    <a:t>m</a:t>
                  </a:r>
                  <a:r>
                    <a:rPr lang="en-US" altLang="ru-RU" dirty="0"/>
                    <a:t>:(</a:t>
                  </a:r>
                  <a:r>
                    <a:rPr lang="en-US" altLang="ru-RU" i="1" dirty="0"/>
                    <a:t>n+m</a:t>
                  </a:r>
                  <a:r>
                    <a:rPr lang="en-US" altLang="ru-RU" dirty="0"/>
                    <a:t>). </a:t>
                  </a:r>
                  <a:r>
                    <a:rPr lang="ru-RU" altLang="ru-RU" dirty="0"/>
                    <a:t>Так как </a:t>
                  </a:r>
                  <a:r>
                    <a:rPr lang="en-US" altLang="ru-RU" i="1" dirty="0"/>
                    <a:t>BB” = b</a:t>
                  </a:r>
                  <a:r>
                    <a:rPr lang="ru-RU" altLang="ru-RU" i="1" dirty="0"/>
                    <a:t> – </a:t>
                  </a:r>
                  <a:r>
                    <a:rPr lang="en-US" altLang="ru-RU" i="1" dirty="0"/>
                    <a:t>a</a:t>
                  </a:r>
                  <a:r>
                    <a:rPr lang="ru-RU" altLang="ru-RU" dirty="0"/>
                    <a:t>, то </a:t>
                  </a:r>
                  <a:r>
                    <a:rPr lang="en-US" altLang="ru-RU" i="1" dirty="0"/>
                    <a:t>CC”=</a:t>
                  </a:r>
                  <a:r>
                    <a:rPr lang="en-US" altLang="ru-RU" dirty="0"/>
                    <a:t> (</a:t>
                  </a:r>
                  <a:r>
                    <a:rPr lang="en-US" altLang="ru-RU" i="1" dirty="0"/>
                    <a:t>b-a</a:t>
                  </a:r>
                  <a:r>
                    <a:rPr lang="en-US" altLang="ru-RU" dirty="0"/>
                    <a:t>)</a:t>
                  </a:r>
                  <a:r>
                    <a:rPr lang="en-US" altLang="ru-RU" i="1" dirty="0"/>
                    <a:t>m</a:t>
                  </a:r>
                  <a:r>
                    <a:rPr lang="en-US" altLang="ru-RU" dirty="0"/>
                    <a:t>:(</a:t>
                  </a:r>
                  <a:r>
                    <a:rPr lang="en-US" altLang="ru-RU" i="1" dirty="0" err="1"/>
                    <a:t>n+m</a:t>
                  </a:r>
                  <a:r>
                    <a:rPr lang="en-US" altLang="ru-RU" dirty="0"/>
                    <a:t>).</a:t>
                  </a:r>
                  <a:r>
                    <a:rPr lang="ru-RU" altLang="ru-RU" dirty="0"/>
                    <a:t> 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Следовательно, </a:t>
                  </a:r>
                  <a:r>
                    <a:rPr lang="ru-RU" altLang="ru-RU" i="1" dirty="0"/>
                    <a:t>СС</a:t>
                  </a:r>
                  <a:r>
                    <a:rPr lang="en-US" altLang="ru-RU" i="1" dirty="0"/>
                    <a:t>”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𝑛𝑎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𝑚𝑏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</a:t>
                  </a:r>
                  <a:endParaRPr lang="ru-RU" altLang="ru-RU" dirty="0"/>
                </a:p>
              </p:txBody>
            </p:sp>
          </mc:Choice>
          <mc:Fallback xmlns="">
            <p:sp>
              <p:nvSpPr>
                <p:cNvPr id="51211" name="Text Box 11">
                  <a:extLst>
                    <a:ext uri="{FF2B5EF4-FFF2-40B4-BE49-F238E27FC236}">
                      <a16:creationId xmlns:a16="http://schemas.microsoft.com/office/drawing/2014/main" id="{F89DAF99-2D3C-4E58-BF93-3293E9AE24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897"/>
                  <a:ext cx="5760" cy="1106"/>
                </a:xfrm>
                <a:prstGeom prst="rect">
                  <a:avLst/>
                </a:prstGeom>
                <a:blipFill>
                  <a:blip r:embed="rId4"/>
                  <a:stretch>
                    <a:fillRect l="-1000" t="-2768" r="-1000" b="-69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247AFD9E-4FFA-4DB9-8C34-A9318084B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>
            <a:extLst>
              <a:ext uri="{FF2B5EF4-FFF2-40B4-BE49-F238E27FC236}">
                <a16:creationId xmlns:a16="http://schemas.microsoft.com/office/drawing/2014/main" id="{05C4A904-B100-4740-8800-CE5F80A25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1363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’ </a:t>
            </a:r>
            <a:r>
              <a:rPr lang="ru-RU" altLang="ru-RU" dirty="0">
                <a:cs typeface="Times New Roman" panose="02020603050405020304" pitchFamily="18" charset="0"/>
              </a:rPr>
              <a:t>является параллельной проекцией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. Расстояния между соответствующими вершинами этих треугольников равны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 Найдите расстояние между точками пересечения медиан треугольников.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9F085BCB-115D-4386-88D3-14DDDBBDB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846" name="Text Box 6">
                <a:extLst>
                  <a:ext uri="{FF2B5EF4-FFF2-40B4-BE49-F238E27FC236}">
                    <a16:creationId xmlns:a16="http://schemas.microsoft.com/office/drawing/2014/main" id="{C6B2285F-7962-411E-B9CA-AECC7F672A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36977"/>
                <a:ext cx="8991600" cy="15234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Расстояние </a:t>
                </a:r>
                <a:r>
                  <a:rPr lang="en-US" altLang="ru-RU" i="1" dirty="0">
                    <a:solidFill>
                      <a:schemeClr val="tx1"/>
                    </a:solidFill>
                  </a:rPr>
                  <a:t>DD’ 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равно</a:t>
                </a:r>
                <a:r>
                  <a:rPr lang="en-US" altLang="ru-RU" i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i="1" dirty="0">
                    <a:solidFill>
                      <a:schemeClr val="tx1"/>
                    </a:solidFill>
                  </a:rPr>
                  <a:t> </a:t>
                </a:r>
                <a:r>
                  <a:rPr lang="ru-RU" altLang="ru-RU" dirty="0"/>
                  <a:t>Так как точка пересечения медиан делит медиану в отношении 2:1, считая от вершины, то, в силу предыдущей задачи, расстояние </a:t>
                </a:r>
                <a:r>
                  <a:rPr lang="en-US" altLang="ru-RU" i="1" dirty="0"/>
                  <a:t>MM’ </a:t>
                </a:r>
                <a:r>
                  <a:rPr lang="ru-RU" altLang="ru-RU" dirty="0"/>
                  <a:t>будет равно </a:t>
                </a:r>
                <a:r>
                  <a:rPr lang="en-US" altLang="ru-RU" i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ru-RU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5846" name="Text Box 6">
                <a:extLst>
                  <a:ext uri="{FF2B5EF4-FFF2-40B4-BE49-F238E27FC236}">
                    <a16:creationId xmlns:a16="http://schemas.microsoft.com/office/drawing/2014/main" id="{C6B2285F-7962-411E-B9CA-AECC7F672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36977"/>
                <a:ext cx="8991600" cy="1523430"/>
              </a:xfrm>
              <a:prstGeom prst="rect">
                <a:avLst/>
              </a:prstGeom>
              <a:blipFill>
                <a:blip r:embed="rId2"/>
                <a:stretch>
                  <a:fillRect l="-1017" r="-1017" b="-28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>
            <a:extLst>
              <a:ext uri="{FF2B5EF4-FFF2-40B4-BE49-F238E27FC236}">
                <a16:creationId xmlns:a16="http://schemas.microsoft.com/office/drawing/2014/main" id="{683F166F-E2C7-43C3-AB5E-4EBDFE310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363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946848C-F816-47E6-A535-C314D3843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77" y="2128656"/>
            <a:ext cx="4420217" cy="2600688"/>
          </a:xfrm>
          <a:prstGeom prst="rect">
            <a:avLst/>
          </a:prstGeom>
        </p:spPr>
      </p:pic>
      <p:sp>
        <p:nvSpPr>
          <p:cNvPr id="10" name="Text Box 3">
            <a:extLst>
              <a:ext uri="{FF2B5EF4-FFF2-40B4-BE49-F238E27FC236}">
                <a16:creationId xmlns:a16="http://schemas.microsoft.com/office/drawing/2014/main" id="{0E4C79D2-1ABD-4245-AEFC-19F8F49A4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24" y="2259937"/>
            <a:ext cx="405117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 Решение.</a:t>
            </a:r>
            <a:r>
              <a:rPr lang="ru-RU" altLang="ru-RU" dirty="0">
                <a:solidFill>
                  <a:schemeClr val="tx1"/>
                </a:solidFill>
              </a:rPr>
              <a:t> Обозначим </a:t>
            </a:r>
            <a:r>
              <a:rPr lang="en-US" altLang="ru-RU" i="1" dirty="0">
                <a:solidFill>
                  <a:schemeClr val="tx1"/>
                </a:solidFill>
              </a:rPr>
              <a:t>D </a:t>
            </a:r>
            <a:r>
              <a:rPr lang="ru-RU" altLang="ru-RU" dirty="0">
                <a:solidFill>
                  <a:schemeClr val="tx1"/>
                </a:solidFill>
              </a:rPr>
              <a:t>середину отрезка </a:t>
            </a:r>
            <a:r>
              <a:rPr lang="en-US" altLang="ru-RU" i="1" dirty="0">
                <a:solidFill>
                  <a:schemeClr val="tx1"/>
                </a:solidFill>
              </a:rPr>
              <a:t>BC </a:t>
            </a:r>
            <a:r>
              <a:rPr lang="ru-RU" altLang="ru-RU" dirty="0">
                <a:solidFill>
                  <a:schemeClr val="tx1"/>
                </a:solidFill>
              </a:rPr>
              <a:t>и </a:t>
            </a:r>
            <a:r>
              <a:rPr lang="en-US" altLang="ru-RU" i="1" dirty="0">
                <a:solidFill>
                  <a:schemeClr val="tx1"/>
                </a:solidFill>
              </a:rPr>
              <a:t>D’ </a:t>
            </a:r>
            <a:r>
              <a:rPr lang="ru-RU" altLang="ru-RU" dirty="0">
                <a:solidFill>
                  <a:schemeClr val="tx1"/>
                </a:solidFill>
              </a:rPr>
              <a:t>– её проекцию. Обозначим </a:t>
            </a:r>
            <a:r>
              <a:rPr lang="en-US" altLang="ru-RU" i="1" dirty="0">
                <a:solidFill>
                  <a:schemeClr val="tx1"/>
                </a:solidFill>
              </a:rPr>
              <a:t>M </a:t>
            </a:r>
            <a:r>
              <a:rPr lang="ru-RU" altLang="ru-RU" dirty="0">
                <a:solidFill>
                  <a:schemeClr val="tx1"/>
                </a:solidFill>
              </a:rPr>
              <a:t>точку пересечения медиан треугольника </a:t>
            </a:r>
            <a:r>
              <a:rPr lang="en-US" altLang="ru-RU" i="1" dirty="0">
                <a:solidFill>
                  <a:schemeClr val="tx1"/>
                </a:solidFill>
              </a:rPr>
              <a:t>ABC </a:t>
            </a:r>
            <a:r>
              <a:rPr lang="ru-RU" altLang="ru-RU" dirty="0">
                <a:solidFill>
                  <a:schemeClr val="tx1"/>
                </a:solidFill>
              </a:rPr>
              <a:t>и </a:t>
            </a:r>
            <a:r>
              <a:rPr lang="en-US" altLang="ru-RU" i="1" dirty="0">
                <a:solidFill>
                  <a:schemeClr val="tx1"/>
                </a:solidFill>
              </a:rPr>
              <a:t>M’ </a:t>
            </a:r>
            <a:r>
              <a:rPr lang="ru-RU" altLang="ru-RU" dirty="0">
                <a:solidFill>
                  <a:schemeClr val="tx1"/>
                </a:solidFill>
              </a:rPr>
              <a:t>– её проекцию.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2A7BA983-441B-471C-AA5B-474623035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95632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 рисунке даны параллельные проекции </a:t>
            </a:r>
            <a:r>
              <a:rPr lang="en-US" altLang="ru-RU" i="1" dirty="0"/>
              <a:t>A’</a:t>
            </a:r>
            <a:r>
              <a:rPr lang="en-US" altLang="ru-RU" dirty="0"/>
              <a:t>, </a:t>
            </a:r>
            <a:r>
              <a:rPr lang="en-US" altLang="ru-RU" i="1" dirty="0"/>
              <a:t>B’</a:t>
            </a:r>
            <a:r>
              <a:rPr lang="en-US" altLang="ru-RU" dirty="0"/>
              <a:t>, </a:t>
            </a:r>
            <a:r>
              <a:rPr lang="en-US" altLang="ru-RU" i="1" dirty="0"/>
              <a:t>O’</a:t>
            </a:r>
            <a:r>
              <a:rPr lang="en-US" altLang="ru-RU" dirty="0"/>
              <a:t> </a:t>
            </a:r>
            <a:r>
              <a:rPr lang="ru-RU" altLang="ru-RU" dirty="0"/>
              <a:t>вершин </a:t>
            </a:r>
            <a:r>
              <a:rPr lang="en-US" altLang="ru-RU" i="1" dirty="0"/>
              <a:t>A</a:t>
            </a:r>
            <a:r>
              <a:rPr lang="en-US" altLang="ru-RU" dirty="0"/>
              <a:t>, </a:t>
            </a:r>
            <a:r>
              <a:rPr lang="en-US" altLang="ru-RU" i="1" dirty="0"/>
              <a:t>B </a:t>
            </a:r>
            <a:r>
              <a:rPr lang="ru-RU" altLang="ru-RU" dirty="0"/>
              <a:t>правильного шестиугольника </a:t>
            </a:r>
            <a:r>
              <a:rPr lang="en-US" altLang="ru-RU" i="1" dirty="0"/>
              <a:t>ABCDEF</a:t>
            </a:r>
            <a:r>
              <a:rPr lang="en-US" altLang="ru-RU" dirty="0"/>
              <a:t> </a:t>
            </a:r>
            <a:r>
              <a:rPr lang="ru-RU" altLang="ru-RU" dirty="0"/>
              <a:t>и его центра </a:t>
            </a:r>
            <a:r>
              <a:rPr lang="en-US" altLang="ru-RU" i="1" dirty="0"/>
              <a:t>O</a:t>
            </a:r>
            <a:r>
              <a:rPr lang="en-US" altLang="ru-RU" dirty="0"/>
              <a:t> </a:t>
            </a:r>
            <a:r>
              <a:rPr lang="ru-RU" altLang="ru-RU" dirty="0"/>
              <a:t>Изобразите всю параллельную проекцию этого шестиугольника.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A29579E-A30E-456E-A3D7-EC71C4D59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281" y="2332038"/>
            <a:ext cx="4997983" cy="2985543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14EE1CA-5B66-44A5-A82C-26DDC3268D7F}"/>
              </a:ext>
            </a:extLst>
          </p:cNvPr>
          <p:cNvGrpSpPr/>
          <p:nvPr/>
        </p:nvGrpSpPr>
        <p:grpSpPr>
          <a:xfrm>
            <a:off x="107504" y="2281592"/>
            <a:ext cx="9077325" cy="3523547"/>
            <a:chOff x="93663" y="2280353"/>
            <a:chExt cx="9077325" cy="3523547"/>
          </a:xfrm>
        </p:grpSpPr>
        <p:sp>
          <p:nvSpPr>
            <p:cNvPr id="5126" name="Text Box 5">
              <a:extLst>
                <a:ext uri="{FF2B5EF4-FFF2-40B4-BE49-F238E27FC236}">
                  <a16:creationId xmlns:a16="http://schemas.microsoft.com/office/drawing/2014/main" id="{2A70FAA0-FF81-4FD9-8B7A-271B7DAB1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663" y="5373013"/>
              <a:ext cx="9077325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200" dirty="0">
                  <a:solidFill>
                    <a:srgbClr val="FF0000"/>
                  </a:solidFill>
                </a:rPr>
                <a:t>Ответ. 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DBFF92CD-241A-4BB5-A206-F2950029EA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76114" y="2280353"/>
              <a:ext cx="5118633" cy="3102359"/>
            </a:xfrm>
            <a:prstGeom prst="rect">
              <a:avLst/>
            </a:prstGeom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F6B3317D-70AD-4E71-86C2-6E1B5E216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363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118833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2A7BA983-441B-471C-AA5B-474623035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7131"/>
            <a:ext cx="8458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 рисунке даны параллельные проекции </a:t>
            </a:r>
            <a:r>
              <a:rPr lang="en-US" altLang="ru-RU" i="1" dirty="0"/>
              <a:t>A’</a:t>
            </a:r>
            <a:r>
              <a:rPr lang="en-US" altLang="ru-RU" dirty="0"/>
              <a:t>, </a:t>
            </a:r>
            <a:r>
              <a:rPr lang="en-US" altLang="ru-RU" i="1" dirty="0"/>
              <a:t>B’</a:t>
            </a:r>
            <a:r>
              <a:rPr lang="en-US" altLang="ru-RU" dirty="0"/>
              <a:t>, </a:t>
            </a:r>
            <a:r>
              <a:rPr lang="en-US" altLang="ru-RU" i="1" dirty="0"/>
              <a:t>C’ </a:t>
            </a:r>
            <a:r>
              <a:rPr lang="ru-RU" altLang="ru-RU" dirty="0"/>
              <a:t>вершин </a:t>
            </a:r>
            <a:r>
              <a:rPr lang="en-US" altLang="ru-RU" i="1" dirty="0"/>
              <a:t>A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dirty="0"/>
              <a:t>, </a:t>
            </a:r>
            <a:r>
              <a:rPr lang="en-US" altLang="ru-RU" i="1" dirty="0"/>
              <a:t>C </a:t>
            </a:r>
            <a:r>
              <a:rPr lang="ru-RU" altLang="ru-RU" dirty="0"/>
              <a:t>правильного шестиугольника </a:t>
            </a:r>
            <a:r>
              <a:rPr lang="en-US" altLang="ru-RU" i="1" dirty="0"/>
              <a:t>ABCDEF</a:t>
            </a:r>
            <a:r>
              <a:rPr lang="en-US" altLang="ru-RU" dirty="0"/>
              <a:t>. </a:t>
            </a:r>
            <a:r>
              <a:rPr lang="ru-RU" altLang="ru-RU" dirty="0"/>
              <a:t>Изобразите всю параллельную проекцию этого шестиугольника.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5124" name="Picture 5">
            <a:extLst>
              <a:ext uri="{FF2B5EF4-FFF2-40B4-BE49-F238E27FC236}">
                <a16:creationId xmlns:a16="http://schemas.microsoft.com/office/drawing/2014/main" id="{AE670BE0-C68E-485B-8706-DDBF874AD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2270125"/>
            <a:ext cx="427672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17651200-237C-48AA-86E6-44D5A97C89F8}"/>
              </a:ext>
            </a:extLst>
          </p:cNvPr>
          <p:cNvGrpSpPr>
            <a:grpSpLocks/>
          </p:cNvGrpSpPr>
          <p:nvPr/>
        </p:nvGrpSpPr>
        <p:grpSpPr bwMode="auto">
          <a:xfrm>
            <a:off x="93663" y="2270125"/>
            <a:ext cx="9077325" cy="3533775"/>
            <a:chOff x="93480" y="2270327"/>
            <a:chExt cx="9078009" cy="3533776"/>
          </a:xfrm>
        </p:grpSpPr>
        <p:sp>
          <p:nvSpPr>
            <p:cNvPr id="5126" name="Text Box 5">
              <a:extLst>
                <a:ext uri="{FF2B5EF4-FFF2-40B4-BE49-F238E27FC236}">
                  <a16:creationId xmlns:a16="http://schemas.microsoft.com/office/drawing/2014/main" id="{2A70FAA0-FF81-4FD9-8B7A-271B7DAB1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480" y="5373216"/>
              <a:ext cx="9078009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200" dirty="0">
                  <a:solidFill>
                    <a:srgbClr val="FF0000"/>
                  </a:solidFill>
                </a:rPr>
                <a:t>Ответ. </a:t>
              </a:r>
            </a:p>
          </p:txBody>
        </p:sp>
        <p:pic>
          <p:nvPicPr>
            <p:cNvPr id="5127" name="Picture 6">
              <a:extLst>
                <a:ext uri="{FF2B5EF4-FFF2-40B4-BE49-F238E27FC236}">
                  <a16:creationId xmlns:a16="http://schemas.microsoft.com/office/drawing/2014/main" id="{6AA6D01B-9267-48AD-8F3D-1A5C5FE0F0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3638" y="2270327"/>
              <a:ext cx="4276725" cy="3533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4BF2303A-3B21-467C-AB11-14E7873463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363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408156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2A7BA983-441B-471C-AA5B-474623035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4777"/>
            <a:ext cx="8458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 рисунке даны параллельные проекции </a:t>
            </a:r>
            <a:r>
              <a:rPr lang="en-US" altLang="ru-RU" i="1" dirty="0"/>
              <a:t>A’</a:t>
            </a:r>
            <a:r>
              <a:rPr lang="en-US" altLang="ru-RU" dirty="0"/>
              <a:t>, </a:t>
            </a:r>
            <a:r>
              <a:rPr lang="en-US" altLang="ru-RU" i="1" dirty="0"/>
              <a:t>C’</a:t>
            </a:r>
            <a:r>
              <a:rPr lang="en-US" altLang="ru-RU" dirty="0"/>
              <a:t>, </a:t>
            </a:r>
            <a:r>
              <a:rPr lang="en-US" altLang="ru-RU" i="1" dirty="0"/>
              <a:t>E’ </a:t>
            </a:r>
            <a:r>
              <a:rPr lang="ru-RU" altLang="ru-RU" dirty="0"/>
              <a:t>вершин </a:t>
            </a:r>
            <a:r>
              <a:rPr lang="en-US" altLang="ru-RU" i="1" dirty="0"/>
              <a:t>A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dirty="0"/>
              <a:t>, </a:t>
            </a:r>
            <a:r>
              <a:rPr lang="en-US" altLang="ru-RU" i="1" dirty="0"/>
              <a:t>E </a:t>
            </a:r>
            <a:r>
              <a:rPr lang="ru-RU" altLang="ru-RU" dirty="0"/>
              <a:t>правильного шестиугольника </a:t>
            </a:r>
            <a:r>
              <a:rPr lang="en-US" altLang="ru-RU" i="1" dirty="0"/>
              <a:t>ABCDEF</a:t>
            </a:r>
            <a:r>
              <a:rPr lang="en-US" altLang="ru-RU" dirty="0"/>
              <a:t>. </a:t>
            </a:r>
            <a:r>
              <a:rPr lang="ru-RU" altLang="ru-RU" dirty="0"/>
              <a:t>Изобразите всю параллельную проекцию этого шестиугольника.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DC8325D-2D41-447F-819A-5D455CD78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763" y="2228229"/>
            <a:ext cx="4777873" cy="3645024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18A0E949-68B4-4792-8F25-155BBCAF104C}"/>
              </a:ext>
            </a:extLst>
          </p:cNvPr>
          <p:cNvGrpSpPr/>
          <p:nvPr/>
        </p:nvGrpSpPr>
        <p:grpSpPr>
          <a:xfrm>
            <a:off x="93663" y="2228229"/>
            <a:ext cx="9077325" cy="4191307"/>
            <a:chOff x="93663" y="2228229"/>
            <a:chExt cx="9077325" cy="4191307"/>
          </a:xfrm>
        </p:grpSpPr>
        <p:sp>
          <p:nvSpPr>
            <p:cNvPr id="5126" name="Text Box 5">
              <a:extLst>
                <a:ext uri="{FF2B5EF4-FFF2-40B4-BE49-F238E27FC236}">
                  <a16:creationId xmlns:a16="http://schemas.microsoft.com/office/drawing/2014/main" id="{2A70FAA0-FF81-4FD9-8B7A-271B7DAB1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663" y="5373013"/>
              <a:ext cx="907732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0000"/>
                  </a:solidFill>
                </a:rPr>
                <a:t>Ответ. </a:t>
              </a:r>
            </a:p>
          </p:txBody>
        </p:sp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162A289C-18E9-4A88-852E-359239A6CE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07704" y="2228229"/>
              <a:ext cx="5542790" cy="4191307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2E2B6313-54E3-4108-9DCB-1A1C7DCB3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363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40821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>
            <a:extLst>
              <a:ext uri="{FF2B5EF4-FFF2-40B4-BE49-F238E27FC236}">
                <a16:creationId xmlns:a16="http://schemas.microsoft.com/office/drawing/2014/main" id="{96EEB69A-A810-451F-A0C5-F097F6B06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плоская фигура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лежит в плоскости, параллельной плоскости проектирования </a:t>
            </a:r>
            <a:r>
              <a:rPr lang="en-US" altLang="ru-RU" sz="2800" dirty="0">
                <a:cs typeface="Times New Roman" panose="02020603050405020304" pitchFamily="18" charset="0"/>
              </a:rPr>
              <a:t>π</a:t>
            </a:r>
            <a:r>
              <a:rPr lang="ru-RU" altLang="ru-RU" sz="2800" dirty="0">
                <a:cs typeface="Times New Roman" panose="02020603050405020304" pitchFamily="18" charset="0"/>
              </a:rPr>
              <a:t>, то её проекция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’</a:t>
            </a:r>
            <a:r>
              <a:rPr lang="ru-RU" altLang="ru-RU" sz="2800" dirty="0">
                <a:cs typeface="Times New Roman" panose="02020603050405020304" pitchFamily="18" charset="0"/>
              </a:rPr>
              <a:t> на эту плоскость будет равна фигуре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EE0CBE0A-5045-4BC9-9141-74F0B11FE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1743216"/>
            <a:ext cx="3308895" cy="247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7A9E5597-843D-4613-932A-55DACD6FA3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365104"/>
                <a:ext cx="9144000" cy="2383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Пусть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– точки фигуры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F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– их параллельные проекции. Тогда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’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’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– параллелограмм. Поэтому параллельный перенос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𝐴𝐴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переводит точку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в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 Поскольку точку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фигуры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F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можно выбирать произвольно, то этот параллельный перенос переводит фигуру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F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в фигуру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F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’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 Значит фигуры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F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F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’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равны.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7A9E5597-843D-4613-932A-55DACD6FA3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365104"/>
                <a:ext cx="9144000" cy="2383601"/>
              </a:xfrm>
              <a:prstGeom prst="rect">
                <a:avLst/>
              </a:prstGeom>
              <a:blipFill>
                <a:blip r:embed="rId3"/>
                <a:stretch>
                  <a:fillRect l="-1000" t="-2046" r="-1000" b="-51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5253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2A7BA983-441B-471C-AA5B-474623035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22362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Является ли шестиугольник, изображённый на рисунке, параллельной проекцией правильного шестиугольника?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256F883-1219-4A68-B68B-27EC7B911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885" y="1809275"/>
            <a:ext cx="4337268" cy="2947229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B737446-6D0E-4ABC-BEDC-2A8CADE144FC}"/>
              </a:ext>
            </a:extLst>
          </p:cNvPr>
          <p:cNvGrpSpPr/>
          <p:nvPr/>
        </p:nvGrpSpPr>
        <p:grpSpPr>
          <a:xfrm>
            <a:off x="228601" y="1809275"/>
            <a:ext cx="8807896" cy="4549640"/>
            <a:chOff x="93663" y="1654370"/>
            <a:chExt cx="9077325" cy="4549640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C4157975-159D-44CD-A901-A541FB6F91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6778" y="1654370"/>
              <a:ext cx="4453149" cy="2947229"/>
            </a:xfrm>
            <a:prstGeom prst="rect">
              <a:avLst/>
            </a:prstGeom>
          </p:spPr>
        </p:pic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60EF463A-276C-45DD-A29F-90C8295D1D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663" y="5373013"/>
              <a:ext cx="9077325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dirty="0">
                  <a:solidFill>
                    <a:srgbClr val="FF0000"/>
                  </a:solidFill>
                </a:rPr>
                <a:t>	</a:t>
              </a:r>
              <a:r>
                <a:rPr lang="ru-RU" altLang="ru-RU" dirty="0">
                  <a:solidFill>
                    <a:srgbClr val="FF0000"/>
                  </a:solidFill>
                </a:rPr>
                <a:t>Ответ.</a:t>
              </a:r>
              <a:r>
                <a:rPr lang="en-US" altLang="ru-RU" dirty="0"/>
                <a:t> </a:t>
              </a:r>
              <a:r>
                <a:rPr lang="ru-RU" altLang="ru-RU" dirty="0"/>
                <a:t>Нет. Диагональ </a:t>
              </a:r>
              <a:r>
                <a:rPr lang="en-US" altLang="ru-RU" i="1" dirty="0"/>
                <a:t>A’D’ </a:t>
              </a:r>
              <a:r>
                <a:rPr lang="ru-RU" altLang="ru-RU" dirty="0"/>
                <a:t>должна быть параллельна стороне </a:t>
              </a:r>
              <a:r>
                <a:rPr lang="en-US" altLang="ru-RU" i="1" dirty="0"/>
                <a:t>B’C’</a:t>
              </a:r>
              <a:r>
                <a:rPr lang="en-US" altLang="ru-RU" dirty="0"/>
                <a:t>.</a:t>
              </a:r>
              <a:r>
                <a:rPr lang="ru-RU" altLang="ru-RU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B9052B17-4243-4F40-BA58-6193B0217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8085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98891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E91ACB8-645B-4FE8-8AB0-7D3570768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121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Пример 1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834543F4-2D1A-4E73-8F34-CC30939ED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4121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chemeClr val="accent1"/>
                </a:solidFill>
              </a:rPr>
              <a:t>	</a:t>
            </a:r>
            <a:r>
              <a:rPr lang="ru-RU" altLang="ru-RU" sz="2800" dirty="0"/>
              <a:t>Параллельной проекцией равностороннего треугольника может быть треугольник произвольной формы.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A6801AAD-CBFA-4C68-8CEF-C8C564561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7" y="1770205"/>
            <a:ext cx="3799430" cy="2692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Text Box 6">
            <a:extLst>
              <a:ext uri="{FF2B5EF4-FFF2-40B4-BE49-F238E27FC236}">
                <a16:creationId xmlns:a16="http://schemas.microsoft.com/office/drawing/2014/main" id="{AAD2EC9F-61E2-4B1E-B2DF-E2F5C8EDD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9724" y="1788045"/>
            <a:ext cx="51480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Действительно, пусть дан произвольный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в плоскости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. Построим на одной из его сторон. например,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 равносторонний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так, чтобы точка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принадлежала плоскости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0B2BCA29-D671-4C4B-8636-CDB6048F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21282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Обозначим через </a:t>
            </a:r>
            <a:r>
              <a:rPr lang="en-US" altLang="ru-RU" i="1" dirty="0">
                <a:cs typeface="Times New Roman" panose="02020603050405020304" pitchFamily="18" charset="0"/>
              </a:rPr>
              <a:t>l</a:t>
            </a:r>
            <a:r>
              <a:rPr lang="ru-RU" altLang="ru-RU" dirty="0">
                <a:cs typeface="Times New Roman" panose="02020603050405020304" pitchFamily="18" charset="0"/>
              </a:rPr>
              <a:t> прямую, проходящую через точки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Тогда ясно, что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является параллельной проекцией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на плоскость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 в направлении прямой </a:t>
            </a:r>
            <a:r>
              <a:rPr lang="en-US" altLang="ru-RU" i="1" dirty="0">
                <a:cs typeface="Times New Roman" panose="02020603050405020304" pitchFamily="18" charset="0"/>
              </a:rPr>
              <a:t>l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9DA1FDB-8DC8-4D02-B673-E3C76EB33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381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Пример 2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D6857A51-EEDA-4152-9989-6C7A8AE32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dirty="0">
                <a:solidFill>
                  <a:schemeClr val="accent1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параллельную проекцию правильного шестиугольни­ка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 центром в точке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Выберем какой-нибудь треу­гольник, например,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AOB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Его проекцией может быть произвольный треу­гольник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плоскости. Далее отложим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Из точек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проведем прямые, параллельные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i="1" dirty="0">
                <a:ea typeface="Times New Roman" panose="02020603050405020304" pitchFamily="18" charset="0"/>
              </a:rPr>
              <a:t>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точек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проведем прямые, параллельные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Точки пересе­чения соответствующих прямых обозначим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Шестиугольник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будет искомой проекцией правильного шестиугольника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8199" name="Picture 7">
            <a:extLst>
              <a:ext uri="{FF2B5EF4-FFF2-40B4-BE49-F238E27FC236}">
                <a16:creationId xmlns:a16="http://schemas.microsoft.com/office/drawing/2014/main" id="{C698E7BE-05D4-4E22-B05B-5FBED33C6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166652"/>
            <a:ext cx="6659563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120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1E86CAE-ED31-40C9-82E1-05487B37B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05A669C0-01EC-41FC-A9E7-4F49314FE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Какие фигуры могут служить параллельными проекциями треугольника?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C85A347D-65A0-452D-88F1-45C1A5A61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 или отрезок.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id="{2095222A-1C3C-4E9D-83CE-7DCCC6DED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Может ли параллельной проекцией равностороннего треугольника быть: а) прямоугольный треугольник; б) равнобедренный треугольник; в) разносторонний треугольник?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D155A91B-4C02-4E44-8A77-16DED74BE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б), в) Да.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4830A4C-179C-4CC7-B00A-580638159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2A7418EC-6957-4F7E-9A17-D2712ACCD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/>
              <a:t>	</a:t>
            </a:r>
            <a:r>
              <a:rPr lang="ru-RU" altLang="ru-RU" sz="2800" dirty="0"/>
              <a:t>Докажите, что параллельной проекцией прямоугольного треугольника может быть треугольник произвольной формы.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1C6BBC-6E57-4651-89FA-ECB65B6D9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E84BE639-4385-47D2-827F-5C84F7B47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3453" y="542907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Обозначим через </a:t>
            </a:r>
            <a:r>
              <a:rPr lang="en-US" altLang="ru-RU" i="1" dirty="0">
                <a:cs typeface="Times New Roman" panose="02020603050405020304" pitchFamily="18" charset="0"/>
              </a:rPr>
              <a:t>l</a:t>
            </a:r>
            <a:r>
              <a:rPr lang="ru-RU" altLang="ru-RU" dirty="0">
                <a:cs typeface="Times New Roman" panose="02020603050405020304" pitchFamily="18" charset="0"/>
              </a:rPr>
              <a:t> прямую, проходящую через точки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Тогда ясно, что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является параллельной проекцией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на плоскость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 в направлении прямой </a:t>
            </a:r>
            <a:r>
              <a:rPr lang="en-US" altLang="ru-RU" i="1" dirty="0">
                <a:cs typeface="Times New Roman" panose="02020603050405020304" pitchFamily="18" charset="0"/>
              </a:rPr>
              <a:t>l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4BC8B9E-8A6A-45C0-BBF6-B5490905BA8A}"/>
              </a:ext>
            </a:extLst>
          </p:cNvPr>
          <p:cNvGrpSpPr/>
          <p:nvPr/>
        </p:nvGrpSpPr>
        <p:grpSpPr>
          <a:xfrm>
            <a:off x="149915" y="2220376"/>
            <a:ext cx="8974420" cy="2777179"/>
            <a:chOff x="149915" y="2220376"/>
            <a:chExt cx="8974420" cy="277717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 Box 6">
                  <a:extLst>
                    <a:ext uri="{FF2B5EF4-FFF2-40B4-BE49-F238E27FC236}">
                      <a16:creationId xmlns:a16="http://schemas.microsoft.com/office/drawing/2014/main" id="{F240AF3B-022C-4CF6-A4D7-FD7EA99EE4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76271" y="2220376"/>
                  <a:ext cx="5148064" cy="26776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200" dirty="0">
                      <a:solidFill>
                        <a:srgbClr val="FF00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dirty="0">
                      <a:solidFill>
                        <a:srgbClr val="FF0000"/>
                      </a:solidFill>
                      <a:cs typeface="Times New Roman" panose="02020603050405020304" pitchFamily="18" charset="0"/>
                    </a:rPr>
                    <a:t>Решение.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Пусть дан произвольный треугольник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ABC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в плоскости 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π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Построим на одной из его сторон. например,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AC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прямоугольный треугольник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𝐴𝐶</m:t>
                      </m:r>
                      <m:sSub>
                        <m:sSub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=90°</m:t>
                      </m:r>
                      <m:r>
                        <a:rPr lang="ru-RU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 так, чтобы точка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не принадлежала плоскости 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π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  <a:endParaRPr lang="ru-RU" altLang="ru-RU" dirty="0"/>
                </a:p>
              </p:txBody>
            </p:sp>
          </mc:Choice>
          <mc:Fallback>
            <p:sp>
              <p:nvSpPr>
                <p:cNvPr id="6" name="Text Box 6">
                  <a:extLst>
                    <a:ext uri="{FF2B5EF4-FFF2-40B4-BE49-F238E27FC236}">
                      <a16:creationId xmlns:a16="http://schemas.microsoft.com/office/drawing/2014/main" id="{F240AF3B-022C-4CF6-A4D7-FD7EA99EE4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76271" y="2220376"/>
                  <a:ext cx="5148064" cy="2677656"/>
                </a:xfrm>
                <a:prstGeom prst="rect">
                  <a:avLst/>
                </a:prstGeom>
                <a:blipFill>
                  <a:blip r:embed="rId2"/>
                  <a:stretch>
                    <a:fillRect l="-1775" t="-1822" r="-1775" b="-432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5">
              <a:extLst>
                <a:ext uri="{FF2B5EF4-FFF2-40B4-BE49-F238E27FC236}">
                  <a16:creationId xmlns:a16="http://schemas.microsoft.com/office/drawing/2014/main" id="{D1E21896-7ACC-4C45-AD88-1FDA347A9F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915" y="2304803"/>
              <a:ext cx="3799430" cy="26927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2905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>
            <a:extLst>
              <a:ext uri="{FF2B5EF4-FFF2-40B4-BE49-F238E27FC236}">
                <a16:creationId xmlns:a16="http://schemas.microsoft.com/office/drawing/2014/main" id="{2708DDDE-A3A3-4DF1-8859-747B1C338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Какой фигурой может быть параллельная проекция прямоугольника?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CC21BC36-B9E4-4353-8DCB-449C57A3E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Параллелограммом или отрезком.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AF0951-DEDD-4E30-82EB-3D4E3FE42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>
            <a:extLst>
              <a:ext uri="{FF2B5EF4-FFF2-40B4-BE49-F238E27FC236}">
                <a16:creationId xmlns:a16="http://schemas.microsoft.com/office/drawing/2014/main" id="{B50DEA93-31D7-4EC9-81D7-5ECA9D1A6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Может ли параллельной проекцией прямоугольника быть: а) квадрат; б) параллелограмм; в) ромб; г) трапеция?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7CCCEF01-22A5-4335-B2E8-7AD5574B8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б), в) Да; г) нет.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D59E92F-7016-4E00-A061-47DAF8893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1117</Words>
  <Application>Microsoft Office PowerPoint</Application>
  <PresentationFormat>Экран (4:3)</PresentationFormat>
  <Paragraphs>61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Оформление по умолчанию</vt:lpstr>
      <vt:lpstr>13. ПАРАЛЛЕЛЬНЫЕ ПРОЕКЦИИ ПЛОСКИХ ФИГУР</vt:lpstr>
      <vt:lpstr>Презентация PowerPoint</vt:lpstr>
      <vt:lpstr>Пример 1</vt:lpstr>
      <vt:lpstr>Пример 2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Параллельное проектирование</dc:title>
  <dc:creator>*</dc:creator>
  <cp:lastModifiedBy>Vladimir Smirnov</cp:lastModifiedBy>
  <cp:revision>25</cp:revision>
  <dcterms:created xsi:type="dcterms:W3CDTF">2007-12-08T05:20:58Z</dcterms:created>
  <dcterms:modified xsi:type="dcterms:W3CDTF">2022-04-05T04:54:12Z</dcterms:modified>
</cp:coreProperties>
</file>