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300" r:id="rId5"/>
    <p:sldId id="306" r:id="rId6"/>
    <p:sldId id="307" r:id="rId7"/>
    <p:sldId id="308" r:id="rId8"/>
    <p:sldId id="303" r:id="rId9"/>
    <p:sldId id="309" r:id="rId10"/>
    <p:sldId id="310" r:id="rId11"/>
    <p:sldId id="305" r:id="rId12"/>
    <p:sldId id="311" r:id="rId13"/>
    <p:sldId id="312" r:id="rId14"/>
    <p:sldId id="302" r:id="rId15"/>
    <p:sldId id="296" r:id="rId16"/>
    <p:sldId id="313" r:id="rId17"/>
    <p:sldId id="295" r:id="rId18"/>
    <p:sldId id="266" r:id="rId19"/>
    <p:sldId id="267" r:id="rId20"/>
    <p:sldId id="268" r:id="rId21"/>
    <p:sldId id="265" r:id="rId22"/>
    <p:sldId id="257" r:id="rId23"/>
    <p:sldId id="258" r:id="rId24"/>
    <p:sldId id="259" r:id="rId25"/>
    <p:sldId id="260" r:id="rId26"/>
    <p:sldId id="263" r:id="rId27"/>
    <p:sldId id="26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67" autoAdjust="0"/>
    <p:restoredTop sz="90929"/>
  </p:normalViewPr>
  <p:slideViewPr>
    <p:cSldViewPr>
      <p:cViewPr varScale="1">
        <p:scale>
          <a:sx n="105" d="100"/>
          <a:sy n="105" d="100"/>
        </p:scale>
        <p:origin x="10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F3F93-4071-4F3E-B7DB-B9B7C9EA7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9CDB30-A459-4794-AE8A-8449189AB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7E78A5-5A1D-4E6C-B504-0703FD43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09D809-C92F-4E7B-BE41-48CF92EA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4AE04B-7569-4C5B-9C9F-DD606825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F7C14-CD26-470E-8082-0443A26518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657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4B8FE-BE5E-4CE3-985F-1D4E4804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672F57-ED2B-42BA-AC54-D19593FA7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88BC5F-FEE0-42CB-94C7-DFE1F819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1FACF8-9AB2-4598-8EA4-54F1DFC9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631983-04D5-470B-AA08-C2BDAE43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9E5-EDD1-4783-882B-DF2CC2463B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339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36DEB90-A8EC-453E-A49C-9BB834908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FC6ED8-5923-4091-B713-3C6FE2EFC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1636EF-C7D3-47F9-A4D7-A7C390E78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10BE7F-7BAF-48B6-A060-24003360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346383-AD99-4D0F-B847-049B3AD56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BAA71-A37A-4FB4-8AA2-2DAF996CC5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0619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50EBC-C650-48BD-9C78-A6C20076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949AED-3DDC-4F81-AE4D-B9448C2F76A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изображения из Интернета 3">
            <a:extLst>
              <a:ext uri="{FF2B5EF4-FFF2-40B4-BE49-F238E27FC236}">
                <a16:creationId xmlns:a16="http://schemas.microsoft.com/office/drawing/2014/main" id="{DE00A5B9-2820-483D-BE21-D7A14BDA9011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B1FCED-039A-421C-8BAC-143E5955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FFD2B0-6307-480C-A8A2-4CEBAF66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43BA84-9765-4A8A-A985-8450772A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5BD2AD-DF8D-4BBC-B1C4-3853DFC3BB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468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B4CB84-1435-47AD-A74C-46A934A0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61D9C9-E077-4CE3-A742-1FBC3A890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82BA9D-0353-432E-895A-1B510FE5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78325C-1FFC-41E0-91E7-1F5B3678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4D5AAB-B1EB-4801-8A2E-1B82A904A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A7E9-87CF-4A49-8175-49EE78AF4B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319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9AECE7-CAAD-4EB6-925C-2FC5D32EF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F183EC-5DF3-4276-A12F-55972667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C40E80-70A6-49AC-8419-109A84A2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CDE157-2E85-4398-9815-1BF22C0B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F9D67B-CB7F-4879-8F91-9B3AD8DED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0DE2C-6562-4057-A946-5A767A9F18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172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169ED-BDF2-4BFE-A54B-13A29099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76C94-C81E-4E51-B1B2-C59AEE8B1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201179-68C9-49F1-94F5-C27386843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AB08A4-7968-4A66-85D8-B93A2D9A2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531C5D-5B51-43D1-84F2-07366853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22CACB-0B76-4353-B6C5-CB448C09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AE133-78BE-4FE7-8DF8-E2691606A7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341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0751E-C547-4502-B8D5-C7810CFFE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8587F9-1466-4C71-811B-F83110A1C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667F04-EDAF-41AD-AA37-8C870B92B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0D80B82-056D-4224-B8B6-4535C4E49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43BC10-E87A-4085-ADF7-78D590720D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0118ED1-C2F1-4930-BA8F-D4F46A7C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BB48969-D73C-4B8A-B410-1907570B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730E74D-030F-45EE-A012-36AF2B282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E830C-2269-4656-A268-BB83717718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369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B217E-3948-41C8-B252-F0DDD3F9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08A9-BACE-478D-AE13-6EBB6C9A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245874-4D9B-4AA7-81D5-C889A0F65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0B6947-63B3-4267-B606-67E03B65D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DD770-C3DF-4F9D-89BE-D25135A8D6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753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65E21E-C7D7-4976-B640-1EAB7A84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8FF8E59-B825-400B-BB6E-689B77F88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F462AD-D270-4ACE-B1CF-6B783511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587AE-7812-4432-99AF-11EAA88F94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343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8498-7009-4430-A0ED-E8210F43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217EA2-ADDD-4CDB-A9DA-C9808D82D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BC840E-CD6B-462D-8257-52CFCD475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96F3F7-CAC1-4D4B-B075-51D70FC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C02E51-1479-49EC-B06D-EA4D086AE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2D9443-EE27-4717-B010-E973A7DE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1BD85-ECCA-486D-9EA9-4BBB791C84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756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172FC-C557-4904-8EC8-D1B4E461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2F2B47-AC90-4EB4-8294-A4ADD2298F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8DF41D-035E-4E82-818C-8F051359C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058FBE-AC35-4DC4-B9A3-8B697DFE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7D3D88-8E33-4D43-8FF5-2B6349E9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4A37F3-F95D-4CDB-99CD-E2332D285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4C232-46B1-421F-89CA-1757240A3F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229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502DF82-602E-4730-8701-89A696959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7BEEE9-12F5-4D03-A56B-90C946287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74785F-A459-4AEB-9484-F0066ACC6F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15F49A-0730-49EC-8414-06E14A0A44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9A4B6F-8A0F-4B0F-8E57-76E9D169AE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50F71F-8A90-413A-ABF8-ED5DEABFD4C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BC5F2B7-EA45-45C3-8622-CDF9A5F3A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08" y="1700808"/>
            <a:ext cx="8856984" cy="1404392"/>
          </a:xfrm>
        </p:spPr>
        <p:txBody>
          <a:bodyPr/>
          <a:lstStyle/>
          <a:p>
            <a:r>
              <a:rPr lang="ru-RU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14в.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ИЗОБРАЖЕНИЕ ПРОСТРАНСТВЕННЫХ ФИГУР</a:t>
            </a:r>
            <a:b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(Призма, пирамида) </a:t>
            </a:r>
            <a:endParaRPr lang="ru-RU" alt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правильной четырёхугольной пирамиды, проекции трёх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BB6910-C131-4A13-9C1E-D41561082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814" y="2404919"/>
            <a:ext cx="2486372" cy="2048161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2A575C04-2CA3-4FC7-9904-2C1AAFB8204D}"/>
              </a:ext>
            </a:extLst>
          </p:cNvPr>
          <p:cNvGrpSpPr/>
          <p:nvPr/>
        </p:nvGrpSpPr>
        <p:grpSpPr>
          <a:xfrm>
            <a:off x="706432" y="2404919"/>
            <a:ext cx="8186048" cy="2993449"/>
            <a:chOff x="706432" y="2404919"/>
            <a:chExt cx="8186048" cy="2993449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D7E58DEB-65F6-4B49-B43C-B0CE08C85D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28813" y="2404919"/>
              <a:ext cx="2475797" cy="20481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287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параллельную проекцию правильной четырёхугольной пирамиды, основание которой параллельно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525F205-6119-436A-B6B9-8CFACA161A59}"/>
              </a:ext>
            </a:extLst>
          </p:cNvPr>
          <p:cNvGrpSpPr/>
          <p:nvPr/>
        </p:nvGrpSpPr>
        <p:grpSpPr>
          <a:xfrm>
            <a:off x="706432" y="2060848"/>
            <a:ext cx="8186048" cy="3337520"/>
            <a:chOff x="706432" y="2060848"/>
            <a:chExt cx="8186048" cy="3337520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847DB7AF-9CAD-44CD-AF1B-158BA8036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75856" y="2060848"/>
              <a:ext cx="2667222" cy="2448272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30940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правильной шестиугольной пирамиды, проекции четырёх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3165585-4051-4DEB-BEA0-F5A848114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9287" y="2395393"/>
            <a:ext cx="2505425" cy="2067213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BE8A21EB-58A3-4AF4-8857-F782D358F1F0}"/>
              </a:ext>
            </a:extLst>
          </p:cNvPr>
          <p:cNvGrpSpPr/>
          <p:nvPr/>
        </p:nvGrpSpPr>
        <p:grpSpPr>
          <a:xfrm>
            <a:off x="706432" y="2412545"/>
            <a:ext cx="8186048" cy="2985823"/>
            <a:chOff x="706432" y="2412545"/>
            <a:chExt cx="8186048" cy="2985823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DC5DC7C1-C946-47E8-9AD5-5A6A9A596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19287" y="2412545"/>
              <a:ext cx="2505424" cy="20711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210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правильной шестиугольной пирамиды, проекции четырёх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DF14BEB-F214-4C68-9EAB-ED76BF266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761" y="2385867"/>
            <a:ext cx="2524477" cy="2086266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D4E6633E-25F4-46A9-B5BF-879DAAD1EDE6}"/>
              </a:ext>
            </a:extLst>
          </p:cNvPr>
          <p:cNvGrpSpPr/>
          <p:nvPr/>
        </p:nvGrpSpPr>
        <p:grpSpPr>
          <a:xfrm>
            <a:off x="706432" y="2385867"/>
            <a:ext cx="8186048" cy="3012501"/>
            <a:chOff x="706432" y="2385867"/>
            <a:chExt cx="8186048" cy="3012501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D376AB58-C979-4D3F-9A48-C9F6BE70F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3769" y="2385867"/>
              <a:ext cx="2526074" cy="2086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761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параллельную проекцию правильной шестиугольной пирамиды, основание которой параллельно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A99402F-1301-4D4E-8CAD-1BF7DBE4AF51}"/>
              </a:ext>
            </a:extLst>
          </p:cNvPr>
          <p:cNvGrpSpPr/>
          <p:nvPr/>
        </p:nvGrpSpPr>
        <p:grpSpPr>
          <a:xfrm>
            <a:off x="706432" y="2200389"/>
            <a:ext cx="8186048" cy="3197979"/>
            <a:chOff x="706432" y="2200389"/>
            <a:chExt cx="8186048" cy="3197979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10E0C2F1-FF65-4511-A31D-6693C5356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1841" y="2200389"/>
              <a:ext cx="2959480" cy="2524755"/>
            </a:xfrm>
            <a:prstGeom prst="rect">
              <a:avLst/>
            </a:prstGeom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153D1047-B41B-4700-9613-AF3AD397B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245442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Параллельными проекциями каких многогранников являются фигуры, изображенные на рисунке?</a:t>
            </a:r>
          </a:p>
        </p:txBody>
      </p:sp>
      <p:pic>
        <p:nvPicPr>
          <p:cNvPr id="22533" name="Picture 5">
            <a:extLst>
              <a:ext uri="{FF2B5EF4-FFF2-40B4-BE49-F238E27FC236}">
                <a16:creationId xmlns:a16="http://schemas.microsoft.com/office/drawing/2014/main" id="{A3CE9303-FB87-453F-86C8-B82A9F40F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31" y="1994595"/>
            <a:ext cx="4681538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4" name="Text Box 6">
            <a:extLst>
              <a:ext uri="{FF2B5EF4-FFF2-40B4-BE49-F238E27FC236}">
                <a16:creationId xmlns:a16="http://schemas.microsoft.com/office/drawing/2014/main" id="{19CDFFE9-BD48-4314-9E30-65A6D7A2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388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4-я пирамида; 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0182B230-F1B0-4FC7-846A-A6C7AAC07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3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ru-RU" altLang="ru-RU">
                <a:cs typeface="Times New Roman" panose="02020603050405020304" pitchFamily="18" charset="0"/>
              </a:rPr>
              <a:t>) 4-я пирамида; 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2687958E-4BAF-4896-A31F-73CAFCC18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63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тетраэдр; 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6E048271-1030-421D-8520-24CC7D3B8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6096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г) 6-я пирамида; </a:t>
            </a:r>
          </a:p>
        </p:txBody>
      </p:sp>
      <p:sp>
        <p:nvSpPr>
          <p:cNvPr id="22538" name="Text Box 10">
            <a:extLst>
              <a:ext uri="{FF2B5EF4-FFF2-40B4-BE49-F238E27FC236}">
                <a16:creationId xmlns:a16="http://schemas.microsoft.com/office/drawing/2014/main" id="{3251CC9E-E5CF-425A-8865-5E0CF6607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0960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</a:t>
            </a:r>
            <a:r>
              <a:rPr lang="ru-RU" altLang="ru-RU">
                <a:cs typeface="Times New Roman" panose="02020603050405020304" pitchFamily="18" charset="0"/>
              </a:rPr>
              <a:t>) 6-я пирамида; </a:t>
            </a: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0C506F27-1A4E-447F-8D23-16AB4E2A2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96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е) параллелепипед. 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11F697D-953D-4ECA-804B-BEE4E21B7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24670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utoUpdateAnimBg="0"/>
      <p:bldP spid="22535" grpId="0" autoUpdateAnimBg="0"/>
      <p:bldP spid="22536" grpId="0" autoUpdateAnimBg="0"/>
      <p:bldP spid="22537" grpId="0" autoUpdateAnimBg="0"/>
      <p:bldP spid="22538" grpId="0" autoUpdateAnimBg="0"/>
      <p:bldP spid="2253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9202273-AC65-4D8F-82B6-EB1ACC8B0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Невозможные объекты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758E3C77-4F55-48B5-8CA0-72BB12E53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15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</a:t>
            </a:r>
            <a:r>
              <a:rPr lang="ru-RU" altLang="ru-RU" dirty="0">
                <a:cs typeface="Times New Roman" panose="02020603050405020304" pitchFamily="18" charset="0"/>
              </a:rPr>
              <a:t>лоское изображение, подчиняясь определенным законам, способно передать впечатление о трехмерном предмете. Однако при этом могут возникать изображения невозможных объектов.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живописи существует целое направление, которое называется </a:t>
            </a:r>
            <a:r>
              <a:rPr lang="ru-RU" altLang="ru-RU" dirty="0" err="1">
                <a:solidFill>
                  <a:srgbClr val="FF3300"/>
                </a:solidFill>
                <a:cs typeface="Times New Roman" panose="02020603050405020304" pitchFamily="18" charset="0"/>
              </a:rPr>
              <a:t>импоссибилизм</a:t>
            </a:r>
            <a:r>
              <a:rPr lang="ru-RU" altLang="ru-RU" dirty="0">
                <a:cs typeface="Times New Roman" panose="02020603050405020304" pitchFamily="18" charset="0"/>
              </a:rPr>
              <a:t> (</a:t>
            </a:r>
            <a:r>
              <a:rPr lang="en-US" altLang="ru-RU" dirty="0">
                <a:cs typeface="Times New Roman" panose="02020603050405020304" pitchFamily="18" charset="0"/>
              </a:rPr>
              <a:t>impossibility</a:t>
            </a:r>
            <a:r>
              <a:rPr lang="ru-RU" altLang="ru-RU" dirty="0">
                <a:cs typeface="Times New Roman" panose="02020603050405020304" pitchFamily="18" charset="0"/>
              </a:rPr>
              <a:t> - невозможность) - изображение невозможных фигур, парадоксов. </a:t>
            </a:r>
            <a:endParaRPr lang="ru-RU" altLang="ru-RU" dirty="0"/>
          </a:p>
          <a:p>
            <a:pPr algn="just">
              <a:spcBef>
                <a:spcPct val="50000"/>
              </a:spcBef>
            </a:pPr>
            <a:r>
              <a:rPr lang="ru-RU" altLang="ru-RU" dirty="0"/>
              <a:t>	Здесь мы представим гравюры</a:t>
            </a:r>
            <a:r>
              <a:rPr lang="ru-RU" altLang="ru-RU" dirty="0">
                <a:cs typeface="Times New Roman" panose="02020603050405020304" pitchFamily="18" charset="0"/>
              </a:rPr>
              <a:t> голландск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художник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М.</a:t>
            </a:r>
            <a:r>
              <a:rPr lang="ru-RU" altLang="ru-RU" dirty="0"/>
              <a:t> </a:t>
            </a:r>
            <a:r>
              <a:rPr lang="ru-RU" altLang="ru-RU" dirty="0" err="1">
                <a:cs typeface="Times New Roman" panose="02020603050405020304" pitchFamily="18" charset="0"/>
              </a:rPr>
              <a:t>Эшер</a:t>
            </a:r>
            <a:r>
              <a:rPr lang="ru-RU" altLang="ru-RU" dirty="0" err="1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(1898 – 1972) "Бельведер", "Водопад", "Поднимаясь и опускаясь</a:t>
            </a:r>
            <a:r>
              <a:rPr lang="ru-RU" altLang="ru-RU" dirty="0"/>
              <a:t>», а также рисунки с</a:t>
            </a:r>
            <a:r>
              <a:rPr lang="ru-RU" altLang="ru-RU" dirty="0">
                <a:cs typeface="Times New Roman" panose="02020603050405020304" pitchFamily="18" charset="0"/>
              </a:rPr>
              <a:t>овременн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шведск</a:t>
            </a:r>
            <a:r>
              <a:rPr lang="ru-RU" altLang="ru-RU" dirty="0"/>
              <a:t>ого</a:t>
            </a:r>
            <a:r>
              <a:rPr lang="ru-RU" altLang="ru-RU" dirty="0">
                <a:cs typeface="Times New Roman" panose="02020603050405020304" pitchFamily="18" charset="0"/>
              </a:rPr>
              <a:t> архитектор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О. </a:t>
            </a:r>
            <a:r>
              <a:rPr lang="ru-RU" altLang="ru-RU" dirty="0" err="1">
                <a:cs typeface="Times New Roman" panose="02020603050405020304" pitchFamily="18" charset="0"/>
              </a:rPr>
              <a:t>Рутерсвард</a:t>
            </a:r>
            <a:r>
              <a:rPr lang="ru-RU" altLang="ru-RU" dirty="0" err="1"/>
              <a:t>а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посвяти</a:t>
            </a:r>
            <a:r>
              <a:rPr lang="ru-RU" altLang="ru-RU" dirty="0"/>
              <a:t>вшего</a:t>
            </a:r>
            <a:r>
              <a:rPr lang="ru-RU" altLang="ru-RU" dirty="0">
                <a:cs typeface="Times New Roman" panose="02020603050405020304" pitchFamily="18" charset="0"/>
              </a:rPr>
              <a:t> невозможным объектам серию своих художественных работ.  </a:t>
            </a:r>
          </a:p>
        </p:txBody>
      </p:sp>
    </p:spTree>
    <p:extLst>
      <p:ext uri="{BB962C8B-B14F-4D97-AF65-F5344CB8AC3E}">
        <p14:creationId xmlns:p14="http://schemas.microsoft.com/office/powerpoint/2010/main" val="2348528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8D4C2D69-B81A-48B4-A0BA-051981FC0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Возможен ли многогранник, </a:t>
            </a:r>
            <a:r>
              <a:rPr lang="ru-RU" altLang="ru-RU" sz="2800" dirty="0"/>
              <a:t>параллельная проекция</a:t>
            </a:r>
            <a:r>
              <a:rPr lang="ru-RU" altLang="ru-RU" sz="2800" dirty="0">
                <a:cs typeface="Times New Roman" panose="02020603050405020304" pitchFamily="18" charset="0"/>
              </a:rPr>
              <a:t> которого показан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на рисунке? </a:t>
            </a:r>
          </a:p>
        </p:txBody>
      </p:sp>
      <p:pic>
        <p:nvPicPr>
          <p:cNvPr id="23563" name="Picture 11">
            <a:extLst>
              <a:ext uri="{FF2B5EF4-FFF2-40B4-BE49-F238E27FC236}">
                <a16:creationId xmlns:a16="http://schemas.microsoft.com/office/drawing/2014/main" id="{42C8A27E-5B79-431B-95A1-EF1B6F19C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3" y="1696517"/>
            <a:ext cx="2287587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C6C3ECEF-3AC0-4BDB-ACF8-54E80063E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1F241208-97A7-4F30-8912-4076483BC217}"/>
              </a:ext>
            </a:extLst>
          </p:cNvPr>
          <p:cNvGrpSpPr/>
          <p:nvPr/>
        </p:nvGrpSpPr>
        <p:grpSpPr>
          <a:xfrm>
            <a:off x="0" y="1412776"/>
            <a:ext cx="9067800" cy="5011087"/>
            <a:chOff x="0" y="1412776"/>
            <a:chExt cx="9067800" cy="5011087"/>
          </a:xfrm>
        </p:grpSpPr>
        <p:sp>
          <p:nvSpPr>
            <p:cNvPr id="23557" name="Text Box 5">
              <a:extLst>
                <a:ext uri="{FF2B5EF4-FFF2-40B4-BE49-F238E27FC236}">
                  <a16:creationId xmlns:a16="http://schemas.microsoft.com/office/drawing/2014/main" id="{BE9E884D-0DC4-44A1-B48C-1733C5D50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115539"/>
              <a:ext cx="9067800" cy="2308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Через вершину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проведём плоскость, параллельную плоскости грани </a:t>
              </a:r>
              <a:r>
                <a:rPr lang="en-US" altLang="ru-RU" i="1" dirty="0"/>
                <a:t>ABCD</a:t>
              </a:r>
              <a:r>
                <a:rPr lang="en-US" altLang="ru-RU" dirty="0"/>
                <a:t>. </a:t>
              </a:r>
              <a:r>
                <a:rPr lang="ru-RU" altLang="ru-RU" dirty="0"/>
                <a:t>Она пересечёт грани многогранника</a:t>
              </a:r>
              <a:r>
                <a:rPr lang="ru-RU" altLang="ru-RU" dirty="0">
                  <a:cs typeface="Times New Roman" panose="02020603050405020304" pitchFamily="18" charset="0"/>
                </a:rPr>
                <a:t> по прямым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E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соответственно параллельным рёбрам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BC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CD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DA</a:t>
              </a:r>
              <a:r>
                <a:rPr lang="en-US" altLang="ru-RU" dirty="0">
                  <a:cs typeface="Times New Roman" panose="02020603050405020304" pitchFamily="18" charset="0"/>
                </a:rPr>
                <a:t>. </a:t>
              </a:r>
              <a:r>
                <a:rPr lang="ru-RU" altLang="ru-RU" dirty="0">
                  <a:cs typeface="Times New Roman" panose="02020603050405020304" pitchFamily="18" charset="0"/>
                </a:rPr>
                <a:t>При этом точка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E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должна совпасть с точкой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, а она не совпадает. Следовательно, такой многогранник невозможен.</a:t>
              </a: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192C08A1-C44B-4292-A405-B39CC3E78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12088" y="1412776"/>
              <a:ext cx="2902101" cy="26082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496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EC8C12EF-1172-4F9C-9A9D-1B805F176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50292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Бельведер</a:t>
            </a:r>
          </a:p>
        </p:txBody>
      </p:sp>
      <p:pic>
        <p:nvPicPr>
          <p:cNvPr id="15364" name="Picture 1028">
            <a:extLst>
              <a:ext uri="{FF2B5EF4-FFF2-40B4-BE49-F238E27FC236}">
                <a16:creationId xmlns:a16="http://schemas.microsoft.com/office/drawing/2014/main" id="{A54E13AB-3299-4FCF-AEA2-435DCF19E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85800"/>
            <a:ext cx="3886200" cy="605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F1933B0-BDC9-4684-97C1-E9AFE4FA3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152400"/>
            <a:ext cx="26670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Водопад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F7F462C3-B30C-4351-A86A-910977551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09600"/>
            <a:ext cx="50165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>
            <a:extLst>
              <a:ext uri="{FF2B5EF4-FFF2-40B4-BE49-F238E27FC236}">
                <a16:creationId xmlns:a16="http://schemas.microsoft.com/office/drawing/2014/main" id="{9BEA688A-D4CE-4E3D-B27B-DF58A6E5A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Для того чтобы построить </a:t>
            </a:r>
            <a:r>
              <a:rPr lang="ru-RU" altLang="ru-RU" dirty="0"/>
              <a:t>параллельную проекцию</a:t>
            </a:r>
            <a:r>
              <a:rPr lang="ru-RU" altLang="ru-RU" dirty="0">
                <a:cs typeface="Times New Roman" panose="02020603050405020304" pitchFamily="18" charset="0"/>
              </a:rPr>
              <a:t> призмы, достаточно построить многоугольник, изображающий ее основание. Затем из вершин многоугольника провести прямые, параллельные некоторой фиксированной прямой, и отложить на них равные отрезки. Соединяя концы этих отрезков, получим многоугольник, являющийся изображением второго основания призмы.</a:t>
            </a:r>
          </a:p>
        </p:txBody>
      </p:sp>
      <p:pic>
        <p:nvPicPr>
          <p:cNvPr id="19461" name="Picture 5">
            <a:extLst>
              <a:ext uri="{FF2B5EF4-FFF2-40B4-BE49-F238E27FC236}">
                <a16:creationId xmlns:a16="http://schemas.microsoft.com/office/drawing/2014/main" id="{AC83CC39-D704-4196-86CD-CC77C9B29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92896"/>
            <a:ext cx="86868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FCD7280-A4F1-4132-87A8-C87AE1D77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6705600" cy="60166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Поднимаясь и опускаясь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4E700034-07DE-41AE-90E8-9A5EF6EA8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"/>
            <a:ext cx="54483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9FD56B2-E515-44EC-81B8-6F05E21D1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1</a:t>
            </a: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413B8170-92B8-41C9-BC91-CF1D7DB5DA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50875"/>
            <a:ext cx="6218238" cy="62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F2E71B9-26B2-4044-B75D-BBC267CA0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2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8A4016F7-083C-40C9-B5BD-9F15DD950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5407025" cy="532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24E32AB-777A-4F9D-A1CD-43B5B7E0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3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63DAC553-42CC-47B4-9E79-68D6A3065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622925" cy="550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594EDF-3532-4D6F-9C2C-AE8DFF63C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4</a:t>
            </a:r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FFA1B31F-AB20-4090-A541-429C7D2C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5635625" cy="442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CB0A4D4-0231-49FE-881E-88FD8E3FC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5</a:t>
            </a: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07C8A814-6B3D-41D3-AAA4-0CE9E6C6E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09600"/>
            <a:ext cx="3548063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0140A6-C14C-4AE3-B472-33A9A49F2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6</a:t>
            </a:r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87B76D74-6F5A-43ED-B4CA-D0CB1AFF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50875"/>
            <a:ext cx="6915150" cy="620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898E020-A4EB-43EE-9254-A8F0FC3D5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Невозможные объекты 7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9D405164-8E5B-499C-BC2E-012CECB9B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38" y="685800"/>
            <a:ext cx="516255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>
            <a:extLst>
              <a:ext uri="{FF2B5EF4-FFF2-40B4-BE49-F238E27FC236}">
                <a16:creationId xmlns:a16="http://schemas.microsoft.com/office/drawing/2014/main" id="{7E2A4136-42DB-4FAA-BBAA-9C6448D1B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9154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Для того чтобы построить </a:t>
            </a:r>
            <a:r>
              <a:rPr lang="ru-RU" altLang="ru-RU" dirty="0"/>
              <a:t>параллельную проекцию</a:t>
            </a:r>
            <a:r>
              <a:rPr lang="ru-RU" altLang="ru-RU" dirty="0">
                <a:cs typeface="Times New Roman" panose="02020603050405020304" pitchFamily="18" charset="0"/>
              </a:rPr>
              <a:t> пирамиды, достаточно построить многоугольник, изображающий ее основание. Затем выбрать какую-нибудь точку, которая будет изображать вершину пирамиды, и соединить ее с вершинами многоугольника. Полученные отрезки будут изображать боковые ребра пирамиды.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0485" name="Picture 5">
            <a:extLst>
              <a:ext uri="{FF2B5EF4-FFF2-40B4-BE49-F238E27FC236}">
                <a16:creationId xmlns:a16="http://schemas.microsoft.com/office/drawing/2014/main" id="{CECF7690-253B-49AD-8501-2FF001F82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36912"/>
            <a:ext cx="7791450" cy="289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треугольной призмы, проекции трёх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C937F89-78C9-411E-AE95-C53C8378C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235" y="2381104"/>
            <a:ext cx="2543530" cy="2095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54737646-4413-4A37-B988-A66DAA27A945}"/>
              </a:ext>
            </a:extLst>
          </p:cNvPr>
          <p:cNvGrpSpPr/>
          <p:nvPr/>
        </p:nvGrpSpPr>
        <p:grpSpPr>
          <a:xfrm>
            <a:off x="706432" y="2381104"/>
            <a:ext cx="8186048" cy="3017264"/>
            <a:chOff x="706432" y="2381104"/>
            <a:chExt cx="8186048" cy="3017264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898DF1D0-3F8C-4A99-9C35-1330E8592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0235" y="2381104"/>
              <a:ext cx="2546500" cy="20957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363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треугольной призмы, проекции трёх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4448DB2-A23B-48EE-BBA0-A900CFF3C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761" y="2385867"/>
            <a:ext cx="2524477" cy="208626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07AD298-23F3-4B8F-9AB7-BC70D53151A5}"/>
              </a:ext>
            </a:extLst>
          </p:cNvPr>
          <p:cNvGrpSpPr/>
          <p:nvPr/>
        </p:nvGrpSpPr>
        <p:grpSpPr>
          <a:xfrm>
            <a:off x="706432" y="2385867"/>
            <a:ext cx="8186048" cy="3012501"/>
            <a:chOff x="706432" y="2385867"/>
            <a:chExt cx="8186048" cy="3012501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D7146F4-A502-4E76-817E-A194B5CE1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6057" y="2385867"/>
              <a:ext cx="2526074" cy="2086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347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правильной шестиугольной призмы, проекции четырёх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53DD5E-7298-4F4A-92AF-3471DF044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761" y="2385867"/>
            <a:ext cx="2524477" cy="2086266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5B59D7A1-2420-49EE-815F-9F14FAE9C657}"/>
              </a:ext>
            </a:extLst>
          </p:cNvPr>
          <p:cNvGrpSpPr/>
          <p:nvPr/>
        </p:nvGrpSpPr>
        <p:grpSpPr>
          <a:xfrm>
            <a:off x="706432" y="2388155"/>
            <a:ext cx="8186048" cy="3010213"/>
            <a:chOff x="706432" y="2388155"/>
            <a:chExt cx="8186048" cy="3010213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AF322714-F679-47BC-BEEA-F58D16CCB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9761" y="2388155"/>
              <a:ext cx="2524477" cy="2092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036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правильной шестиугольной призмы, проекции трёх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FB05E11-A0C2-4EFD-BA0F-219F8E2AA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051" y="2400156"/>
            <a:ext cx="2495898" cy="2057687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C1164171-3677-4905-8EE2-1024413FE05D}"/>
              </a:ext>
            </a:extLst>
          </p:cNvPr>
          <p:cNvGrpSpPr/>
          <p:nvPr/>
        </p:nvGrpSpPr>
        <p:grpSpPr>
          <a:xfrm>
            <a:off x="706432" y="2400156"/>
            <a:ext cx="8186048" cy="2685289"/>
            <a:chOff x="706432" y="2400156"/>
            <a:chExt cx="8186048" cy="2685289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628245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052E97DF-51CC-4E3F-8AF8-838FE65C24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24050" y="2400156"/>
              <a:ext cx="2495897" cy="20651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320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зобразите параллельную проекцию правильной шестиугольной призмы, основание которой параллельно плоскости изображений.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75836B7A-D95D-4C8D-A92B-EF3A8B8E2FD2}"/>
              </a:ext>
            </a:extLst>
          </p:cNvPr>
          <p:cNvGrpSpPr/>
          <p:nvPr/>
        </p:nvGrpSpPr>
        <p:grpSpPr>
          <a:xfrm>
            <a:off x="706432" y="2132856"/>
            <a:ext cx="8186048" cy="3265512"/>
            <a:chOff x="706432" y="2132856"/>
            <a:chExt cx="8186048" cy="3265512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Пример такого изображения показан на рисунке.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032E2D1-D6F6-465C-A6FD-7DCABA4BE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43808" y="2132856"/>
              <a:ext cx="3392193" cy="2592288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977E8E2A-DF69-40CD-B2EF-00B1CD120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321041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9F02359F-0E11-4DBD-8676-0922F0C79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154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параллельную проекцию правильной четырёхугольной пирамиды, проекции трёх рёбер которой даны на рисунке.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D62CEFD-952F-47F7-9147-0ADBB7DF3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A6FA8AF-9C08-4272-87AF-3975D6A94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524" y="2390630"/>
            <a:ext cx="2514951" cy="2076740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B7B1B85-5CA0-4ED8-95A9-E6D3433BDBBC}"/>
              </a:ext>
            </a:extLst>
          </p:cNvPr>
          <p:cNvGrpSpPr/>
          <p:nvPr/>
        </p:nvGrpSpPr>
        <p:grpSpPr>
          <a:xfrm>
            <a:off x="706432" y="2375774"/>
            <a:ext cx="8186048" cy="3022594"/>
            <a:chOff x="706432" y="2375774"/>
            <a:chExt cx="8186048" cy="3022594"/>
          </a:xfrm>
        </p:grpSpPr>
        <p:sp>
          <p:nvSpPr>
            <p:cNvPr id="22534" name="Text Box 6">
              <a:extLst>
                <a:ext uri="{FF2B5EF4-FFF2-40B4-BE49-F238E27FC236}">
                  <a16:creationId xmlns:a16="http://schemas.microsoft.com/office/drawing/2014/main" id="{19CDFFE9-BD48-4314-9E30-65A6D7A2D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6432" y="4941168"/>
              <a:ext cx="818604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2C034CEF-02B7-4BB5-B155-12572A3B2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11100" y="2375774"/>
              <a:ext cx="2512740" cy="20767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529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580</Words>
  <Application>Microsoft Office PowerPoint</Application>
  <PresentationFormat>Экран (4:3)</PresentationFormat>
  <Paragraphs>61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Arial</vt:lpstr>
      <vt:lpstr>Times New Roman</vt:lpstr>
      <vt:lpstr>Оформление по умолчанию</vt:lpstr>
      <vt:lpstr>14в. ИЗОБРАЖЕНИЕ ПРОСТРАНСТВЕННЫХ ФИГУР (Призма, пирамида) 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Невозможные объекты</vt:lpstr>
      <vt:lpstr>Упражнение</vt:lpstr>
      <vt:lpstr>Бельведер</vt:lpstr>
      <vt:lpstr>Водопад</vt:lpstr>
      <vt:lpstr>Поднимаясь и опускаясь</vt:lpstr>
      <vt:lpstr>Невозможные объекты 1</vt:lpstr>
      <vt:lpstr>Невозможные объекты 2</vt:lpstr>
      <vt:lpstr>Невозможные объекты 3</vt:lpstr>
      <vt:lpstr>Невозможные объекты 4</vt:lpstr>
      <vt:lpstr>Невозможные объекты 5</vt:lpstr>
      <vt:lpstr>Невозможные объекты 6</vt:lpstr>
      <vt:lpstr>Невозможные объекты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Невозможные объекты 1</dc:title>
  <dc:creator>*</dc:creator>
  <cp:lastModifiedBy>Vladimir Smirnov</cp:lastModifiedBy>
  <cp:revision>26</cp:revision>
  <dcterms:created xsi:type="dcterms:W3CDTF">2006-06-15T07:30:44Z</dcterms:created>
  <dcterms:modified xsi:type="dcterms:W3CDTF">2022-04-05T06:44:36Z</dcterms:modified>
</cp:coreProperties>
</file>