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36" r:id="rId2"/>
    <p:sldId id="290" r:id="rId3"/>
    <p:sldId id="363" r:id="rId4"/>
    <p:sldId id="291" r:id="rId5"/>
    <p:sldId id="406" r:id="rId6"/>
    <p:sldId id="523" r:id="rId7"/>
    <p:sldId id="292" r:id="rId8"/>
    <p:sldId id="530" r:id="rId9"/>
    <p:sldId id="531" r:id="rId10"/>
    <p:sldId id="389" r:id="rId11"/>
    <p:sldId id="299" r:id="rId12"/>
    <p:sldId id="529" r:id="rId13"/>
    <p:sldId id="409" r:id="rId14"/>
    <p:sldId id="524" r:id="rId15"/>
    <p:sldId id="411" r:id="rId16"/>
    <p:sldId id="41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97" autoAdjust="0"/>
    <p:restoredTop sz="95318" autoAdjust="0"/>
  </p:normalViewPr>
  <p:slideViewPr>
    <p:cSldViewPr>
      <p:cViewPr varScale="1">
        <p:scale>
          <a:sx n="96" d="100"/>
          <a:sy n="96" d="100"/>
        </p:scale>
        <p:origin x="9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2A3CE3-EDD9-48D1-9D3D-44A2EE38417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801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9C48-41AD-426B-AAD1-374E5403CD24}" type="slidenum">
              <a:rPr lang="ru-RU"/>
              <a:pPr/>
              <a:t>2</a:t>
            </a:fld>
            <a:endParaRPr lang="ru-RU"/>
          </a:p>
        </p:txBody>
      </p:sp>
      <p:sp>
        <p:nvSpPr>
          <p:cNvPr id="747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98A81-CA63-4894-8AEB-2D672CA2096E}" type="slidenum">
              <a:rPr lang="ru-RU"/>
              <a:pPr/>
              <a:t>11</a:t>
            </a:fld>
            <a:endParaRPr lang="ru-RU"/>
          </a:p>
        </p:txBody>
      </p:sp>
      <p:sp>
        <p:nvSpPr>
          <p:cNvPr id="952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19EAB6-8001-41F0-9D30-C6F48793FC55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ru-RU" alt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46915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98A81-CA63-4894-8AEB-2D672CA2096E}" type="slidenum">
              <a:rPr lang="ru-RU"/>
              <a:pPr/>
              <a:t>13</a:t>
            </a:fld>
            <a:endParaRPr lang="ru-RU"/>
          </a:p>
        </p:txBody>
      </p:sp>
      <p:sp>
        <p:nvSpPr>
          <p:cNvPr id="952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4761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98A81-CA63-4894-8AEB-2D672CA2096E}" type="slidenum">
              <a:rPr lang="ru-RU"/>
              <a:pPr/>
              <a:t>14</a:t>
            </a:fld>
            <a:endParaRPr lang="ru-RU"/>
          </a:p>
        </p:txBody>
      </p:sp>
      <p:sp>
        <p:nvSpPr>
          <p:cNvPr id="952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61575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98A81-CA63-4894-8AEB-2D672CA2096E}" type="slidenum">
              <a:rPr lang="ru-RU"/>
              <a:pPr/>
              <a:t>15</a:t>
            </a:fld>
            <a:endParaRPr lang="ru-RU"/>
          </a:p>
        </p:txBody>
      </p:sp>
      <p:sp>
        <p:nvSpPr>
          <p:cNvPr id="952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56269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98A81-CA63-4894-8AEB-2D672CA2096E}" type="slidenum">
              <a:rPr lang="ru-RU"/>
              <a:pPr/>
              <a:t>16</a:t>
            </a:fld>
            <a:endParaRPr lang="ru-RU"/>
          </a:p>
        </p:txBody>
      </p:sp>
      <p:sp>
        <p:nvSpPr>
          <p:cNvPr id="952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52204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9C48-41AD-426B-AAD1-374E5403CD24}" type="slidenum">
              <a:rPr lang="ru-RU"/>
              <a:pPr/>
              <a:t>3</a:t>
            </a:fld>
            <a:endParaRPr lang="ru-RU"/>
          </a:p>
        </p:txBody>
      </p:sp>
      <p:sp>
        <p:nvSpPr>
          <p:cNvPr id="747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4D231D-0320-4E86-8804-9013CFF2359D}" type="slidenum">
              <a:rPr lang="ru-RU"/>
              <a:pPr/>
              <a:t>4</a:t>
            </a:fld>
            <a:endParaRPr lang="ru-RU"/>
          </a:p>
        </p:txBody>
      </p:sp>
      <p:sp>
        <p:nvSpPr>
          <p:cNvPr id="768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4D231D-0320-4E86-8804-9013CFF2359D}" type="slidenum">
              <a:rPr lang="ru-RU"/>
              <a:pPr/>
              <a:t>5</a:t>
            </a:fld>
            <a:endParaRPr lang="ru-RU"/>
          </a:p>
        </p:txBody>
      </p:sp>
      <p:sp>
        <p:nvSpPr>
          <p:cNvPr id="768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3078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9C48-41AD-426B-AAD1-374E5403CD24}" type="slidenum">
              <a:rPr lang="ru-RU"/>
              <a:pPr/>
              <a:t>6</a:t>
            </a:fld>
            <a:endParaRPr lang="ru-RU"/>
          </a:p>
        </p:txBody>
      </p:sp>
      <p:sp>
        <p:nvSpPr>
          <p:cNvPr id="747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02508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03D00-34EF-4443-954F-DF87A7F64126}" type="slidenum">
              <a:rPr lang="ru-RU"/>
              <a:pPr/>
              <a:t>7</a:t>
            </a:fld>
            <a:endParaRPr lang="ru-RU"/>
          </a:p>
        </p:txBody>
      </p:sp>
      <p:sp>
        <p:nvSpPr>
          <p:cNvPr id="788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03D00-34EF-4443-954F-DF87A7F64126}" type="slidenum">
              <a:rPr lang="ru-RU"/>
              <a:pPr/>
              <a:t>8</a:t>
            </a:fld>
            <a:endParaRPr lang="ru-RU"/>
          </a:p>
        </p:txBody>
      </p:sp>
      <p:sp>
        <p:nvSpPr>
          <p:cNvPr id="788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45453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03D00-34EF-4443-954F-DF87A7F64126}" type="slidenum">
              <a:rPr lang="ru-RU"/>
              <a:pPr/>
              <a:t>9</a:t>
            </a:fld>
            <a:endParaRPr lang="ru-RU"/>
          </a:p>
        </p:txBody>
      </p:sp>
      <p:sp>
        <p:nvSpPr>
          <p:cNvPr id="788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82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03D00-34EF-4443-954F-DF87A7F64126}" type="slidenum">
              <a:rPr lang="ru-RU"/>
              <a:pPr/>
              <a:t>10</a:t>
            </a:fld>
            <a:endParaRPr lang="ru-RU"/>
          </a:p>
        </p:txBody>
      </p:sp>
      <p:sp>
        <p:nvSpPr>
          <p:cNvPr id="788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 режиме слайдов построение сечение производится по шагам, кликаньем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3C2AD-8A7D-44BA-9479-F64B9B7046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96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53FF6-668E-4EA5-BB2B-9EE604BD4E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31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649B5-3251-4D5D-963C-D9BFBE88F4C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92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70EF9-514E-4166-A889-EDDFA9E72B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80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AFFE9-B961-4310-A096-D52CBAF0479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44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A73C2-BF9B-49C2-AF2B-1C905527D6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46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CC688-BFDA-4CB7-9B41-3F117BBB80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0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24123-45BA-489A-B078-F28C9785A70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3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1D442-F000-4D92-8ADA-2CE3F453EA0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15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4422F-D24F-4AF8-8D70-010BC9B2C5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76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8C06E-94C3-407A-AF30-E526564E3D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96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A45CCB-94CC-4E21-8AEF-11CD47D79D2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280920" cy="1296144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</a:t>
            </a:r>
            <a:r>
              <a:rPr lang="ru-RU">
                <a:solidFill>
                  <a:srgbClr val="FF0000"/>
                </a:solidFill>
              </a:rPr>
              <a:t>а</a:t>
            </a:r>
            <a:r>
              <a:rPr lang="en-US">
                <a:solidFill>
                  <a:srgbClr val="FF0000"/>
                </a:solidFill>
              </a:rPr>
              <a:t>. </a:t>
            </a:r>
            <a:r>
              <a:rPr lang="ru-RU" dirty="0">
                <a:solidFill>
                  <a:srgbClr val="FF0000"/>
                </a:solidFill>
              </a:rPr>
              <a:t>Сечения многогранников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(Распознавание сечений)</a:t>
            </a:r>
          </a:p>
        </p:txBody>
      </p:sp>
    </p:spTree>
    <p:extLst>
      <p:ext uri="{BB962C8B-B14F-4D97-AF65-F5344CB8AC3E}">
        <p14:creationId xmlns:p14="http://schemas.microsoft.com/office/powerpoint/2010/main" val="324182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768344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sz="2800" dirty="0">
                <a:cs typeface="Times New Roman" pitchFamily="18" charset="0"/>
              </a:rPr>
              <a:t>	Может  ли в сечении куба плоскостью получиться: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а) шестиугольник;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б) правильный шестиугольник;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в) многоугольник с числом сторон больше шести?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CD4275B-A238-470D-AE42-66F767794AB7}"/>
              </a:ext>
            </a:extLst>
          </p:cNvPr>
          <p:cNvGrpSpPr/>
          <p:nvPr/>
        </p:nvGrpSpPr>
        <p:grpSpPr>
          <a:xfrm>
            <a:off x="156270" y="2502922"/>
            <a:ext cx="8136904" cy="3975522"/>
            <a:chOff x="156270" y="2219399"/>
            <a:chExt cx="8136904" cy="3975522"/>
          </a:xfrm>
        </p:grpSpPr>
        <p:sp>
          <p:nvSpPr>
            <p:cNvPr id="7" name="TextBox 6"/>
            <p:cNvSpPr txBox="1"/>
            <p:nvPr/>
          </p:nvSpPr>
          <p:spPr>
            <a:xfrm>
              <a:off x="156270" y="5733256"/>
              <a:ext cx="8136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rgbClr val="FF0000"/>
                  </a:solidFill>
                </a:rPr>
                <a:t>Ответ:</a:t>
              </a:r>
              <a:r>
                <a:rPr lang="ru-RU" dirty="0"/>
                <a:t> а), б) Да; в) нет.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7B179054-3FBA-4B62-8B82-652A0DE0C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99792" y="2219399"/>
              <a:ext cx="3169025" cy="3110340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DFE56F7-295D-4657-9FA0-9D7FEDE19530}"/>
              </a:ext>
            </a:extLst>
          </p:cNvPr>
          <p:cNvSpPr txBox="1"/>
          <p:nvPr/>
        </p:nvSpPr>
        <p:spPr>
          <a:xfrm>
            <a:off x="1942511" y="117946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205887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050" y="476672"/>
            <a:ext cx="8839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dirty="0"/>
              <a:t>Может ли сечением правильного тетраэдра быть: а) правильный треугольник; б) равнобедренный треугольник; в) разносторонний треугольник?</a:t>
            </a:r>
            <a:r>
              <a:rPr lang="ru-RU" sz="2800" dirty="0">
                <a:cs typeface="Times New Roman" pitchFamily="18" charset="0"/>
              </a:rPr>
              <a:t> </a:t>
            </a:r>
          </a:p>
        </p:txBody>
      </p:sp>
      <p:pic>
        <p:nvPicPr>
          <p:cNvPr id="94247" name="Picture 39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7063" y="2208070"/>
            <a:ext cx="3312368" cy="2934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32AEFE-AD65-45D7-91F1-325F7C0AE3B7}"/>
              </a:ext>
            </a:extLst>
          </p:cNvPr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7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44ABE85-2181-4995-B2B4-BDB067C13E14}"/>
              </a:ext>
            </a:extLst>
          </p:cNvPr>
          <p:cNvGrpSpPr/>
          <p:nvPr/>
        </p:nvGrpSpPr>
        <p:grpSpPr>
          <a:xfrm>
            <a:off x="389940" y="2270021"/>
            <a:ext cx="8021169" cy="3395912"/>
            <a:chOff x="389940" y="2270021"/>
            <a:chExt cx="8021169" cy="339591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DFEDAD4-9E4F-4E87-BF05-FD6F98422385}"/>
                </a:ext>
              </a:extLst>
            </p:cNvPr>
            <p:cNvSpPr txBox="1"/>
            <p:nvPr/>
          </p:nvSpPr>
          <p:spPr>
            <a:xfrm>
              <a:off x="827583" y="5204268"/>
              <a:ext cx="72941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rgbClr val="FF0000"/>
                  </a:solidFill>
                </a:rPr>
                <a:t>Ответ:</a:t>
              </a:r>
              <a:r>
                <a:rPr lang="ru-RU" dirty="0"/>
                <a:t> а), б), в) Да.</a:t>
              </a: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D83121B1-C008-40A3-BD4C-A3A58FD77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9940" y="2270021"/>
              <a:ext cx="8021169" cy="282932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52400" y="511285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Может ли в сечении правильного тетраэдра плоскостью получиться</a:t>
            </a:r>
            <a:r>
              <a:rPr lang="ru-RU" altLang="ru-RU" dirty="0"/>
              <a:t>:</a:t>
            </a:r>
            <a:r>
              <a:rPr lang="en-US" altLang="ru-RU" dirty="0"/>
              <a:t> </a:t>
            </a:r>
            <a:r>
              <a:rPr lang="ru-RU" altLang="ru-RU" dirty="0"/>
              <a:t>а) остроугольный треугольник;</a:t>
            </a:r>
            <a:r>
              <a:rPr lang="en-US" altLang="ru-RU" dirty="0"/>
              <a:t> </a:t>
            </a:r>
            <a:r>
              <a:rPr lang="ru-RU" altLang="ru-RU" dirty="0"/>
              <a:t>б) прямоугольный треугольник;</a:t>
            </a:r>
            <a:r>
              <a:rPr lang="en-US" altLang="ru-RU" dirty="0"/>
              <a:t> </a:t>
            </a:r>
            <a:r>
              <a:rPr lang="ru-RU" altLang="ru-RU" dirty="0"/>
              <a:t>в) тупоугольный треугольник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а) да;</a:t>
            </a:r>
          </a:p>
        </p:txBody>
      </p:sp>
      <p:grpSp>
        <p:nvGrpSpPr>
          <p:cNvPr id="83988" name="Group 20"/>
          <p:cNvGrpSpPr>
            <a:grpSpLocks/>
          </p:cNvGrpSpPr>
          <p:nvPr/>
        </p:nvGrpSpPr>
        <p:grpSpPr bwMode="auto">
          <a:xfrm>
            <a:off x="304800" y="1524000"/>
            <a:ext cx="8839200" cy="3717925"/>
            <a:chOff x="192" y="960"/>
            <a:chExt cx="5568" cy="2342"/>
          </a:xfrm>
        </p:grpSpPr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192" y="1344"/>
              <a:ext cx="3456" cy="14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/>
                <a:t>б) да. </a:t>
              </a:r>
              <a:r>
                <a:rPr lang="ru-RU" altLang="ru-RU"/>
                <a:t>Пусть </a:t>
              </a:r>
              <a:r>
                <a:rPr lang="en-US" altLang="ru-RU" i="1"/>
                <a:t>ABCD </a:t>
              </a:r>
              <a:r>
                <a:rPr lang="ru-RU" altLang="ru-RU"/>
                <a:t>– единичный тетраэдр. Точка </a:t>
              </a:r>
              <a:r>
                <a:rPr lang="en-US" altLang="ru-RU" i="1"/>
                <a:t>E </a:t>
              </a:r>
              <a:r>
                <a:rPr lang="ru-RU" altLang="ru-RU"/>
                <a:t>на ребре </a:t>
              </a:r>
              <a:r>
                <a:rPr lang="en-US" altLang="ru-RU" i="1"/>
                <a:t>AD</a:t>
              </a:r>
              <a:r>
                <a:rPr lang="ru-RU" altLang="ru-RU"/>
                <a:t> отстоит от вершины </a:t>
              </a:r>
              <a:r>
                <a:rPr lang="en-US" altLang="ru-RU" i="1"/>
                <a:t>A </a:t>
              </a:r>
              <a:r>
                <a:rPr lang="ru-RU" altLang="ru-RU"/>
                <a:t>на расстояние ¼</a:t>
              </a:r>
              <a:r>
                <a:rPr lang="en-US" altLang="ru-RU"/>
                <a:t>. </a:t>
              </a:r>
              <a:r>
                <a:rPr lang="ru-RU" altLang="ru-RU"/>
                <a:t>Точка </a:t>
              </a:r>
              <a:r>
                <a:rPr lang="en-US" altLang="ru-RU" i="1"/>
                <a:t>F </a:t>
              </a:r>
              <a:r>
                <a:rPr lang="ru-RU" altLang="ru-RU"/>
                <a:t>на ребре </a:t>
              </a:r>
              <a:r>
                <a:rPr lang="en-US" altLang="ru-RU" i="1"/>
                <a:t>AB</a:t>
              </a:r>
              <a:r>
                <a:rPr lang="ru-RU" altLang="ru-RU"/>
                <a:t> отстоит от вершины </a:t>
              </a:r>
              <a:r>
                <a:rPr lang="en-US" altLang="ru-RU" i="1"/>
                <a:t>A </a:t>
              </a:r>
              <a:r>
                <a:rPr lang="ru-RU" altLang="ru-RU"/>
                <a:t>на расстояние </a:t>
              </a:r>
              <a:r>
                <a:rPr lang="en-US" altLang="ru-RU" i="1"/>
                <a:t>x</a:t>
              </a:r>
              <a:r>
                <a:rPr lang="en-US" altLang="ru-RU"/>
                <a:t>. </a:t>
              </a:r>
              <a:r>
                <a:rPr lang="ru-RU" altLang="ru-RU"/>
                <a:t>Найдем </a:t>
              </a:r>
              <a:r>
                <a:rPr lang="en-US" altLang="ru-RU" i="1"/>
                <a:t>x</a:t>
              </a:r>
              <a:r>
                <a:rPr lang="ru-RU" altLang="ru-RU"/>
                <a:t>, для которого угол </a:t>
              </a:r>
              <a:r>
                <a:rPr lang="en-US" altLang="ru-RU" i="1"/>
                <a:t>CEF </a:t>
              </a:r>
              <a:r>
                <a:rPr lang="ru-RU" altLang="ru-RU"/>
                <a:t>будет прямым. </a:t>
              </a:r>
              <a:endParaRPr lang="ru-RU" altLang="ru-RU" i="1"/>
            </a:p>
          </p:txBody>
        </p:sp>
        <p:sp>
          <p:nvSpPr>
            <p:cNvPr id="19466" name="Text Box 14"/>
            <p:cNvSpPr txBox="1">
              <a:spLocks noChangeArrowheads="1"/>
            </p:cNvSpPr>
            <p:nvPr/>
          </p:nvSpPr>
          <p:spPr bwMode="auto">
            <a:xfrm>
              <a:off x="192" y="2784"/>
              <a:ext cx="54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По теореме косинусов находим </a:t>
              </a:r>
              <a:r>
                <a:rPr lang="en-US" altLang="ru-RU" i="1"/>
                <a:t>CE</a:t>
              </a:r>
              <a:r>
                <a:rPr lang="en-US" altLang="ru-RU" baseline="30000"/>
                <a:t>2</a:t>
              </a:r>
              <a:r>
                <a:rPr lang="en-US" altLang="ru-RU"/>
                <a:t> = 13/16, </a:t>
              </a:r>
              <a:r>
                <a:rPr lang="en-US" altLang="ru-RU" i="1"/>
                <a:t>CF</a:t>
              </a:r>
              <a:r>
                <a:rPr lang="en-US" altLang="ru-RU" baseline="30000"/>
                <a:t>2</a:t>
              </a:r>
              <a:r>
                <a:rPr lang="en-US" altLang="ru-RU" i="1" baseline="30000"/>
                <a:t> </a:t>
              </a:r>
              <a:r>
                <a:rPr lang="en-US" altLang="ru-RU" i="1"/>
                <a:t>= x</a:t>
              </a:r>
              <a:r>
                <a:rPr lang="en-US" altLang="ru-RU" baseline="30000"/>
                <a:t>2</a:t>
              </a:r>
              <a:r>
                <a:rPr lang="en-US" altLang="ru-RU"/>
                <a:t> + 1 – </a:t>
              </a:r>
              <a:r>
                <a:rPr lang="en-US" altLang="ru-RU" i="1"/>
                <a:t>x</a:t>
              </a:r>
              <a:r>
                <a:rPr lang="en-US" altLang="ru-RU"/>
                <a:t>, </a:t>
              </a:r>
              <a:r>
                <a:rPr lang="en-US" altLang="ru-RU" i="1"/>
                <a:t>EF</a:t>
              </a:r>
              <a:r>
                <a:rPr lang="en-US" altLang="ru-RU" baseline="30000"/>
                <a:t>2</a:t>
              </a:r>
              <a:r>
                <a:rPr lang="en-US" altLang="ru-RU"/>
                <a:t> = 1/16 + </a:t>
              </a:r>
              <a:r>
                <a:rPr lang="en-US" altLang="ru-RU" i="1"/>
                <a:t>x</a:t>
              </a:r>
              <a:r>
                <a:rPr lang="en-US" altLang="ru-RU" baseline="30000"/>
                <a:t>2</a:t>
              </a:r>
              <a:r>
                <a:rPr lang="en-US" altLang="ru-RU"/>
                <a:t> – </a:t>
              </a:r>
              <a:r>
                <a:rPr lang="en-US" altLang="ru-RU" i="1"/>
                <a:t>x</a:t>
              </a:r>
              <a:r>
                <a:rPr lang="en-US" altLang="ru-RU"/>
                <a:t>/4. </a:t>
              </a:r>
              <a:r>
                <a:rPr lang="ru-RU" altLang="ru-RU"/>
                <a:t>Используя теорему Пифагора находим </a:t>
              </a:r>
              <a:r>
                <a:rPr lang="en-US" altLang="ru-RU" i="1"/>
                <a:t>x = </a:t>
              </a:r>
              <a:r>
                <a:rPr lang="en-US" altLang="ru-RU"/>
                <a:t>1/6.</a:t>
              </a:r>
              <a:endParaRPr lang="ru-RU" altLang="ru-RU"/>
            </a:p>
          </p:txBody>
        </p:sp>
        <p:graphicFrame>
          <p:nvGraphicFramePr>
            <p:cNvPr id="19467" name="Object 19"/>
            <p:cNvGraphicFramePr>
              <a:graphicFrameLocks noChangeAspect="1"/>
            </p:cNvGraphicFramePr>
            <p:nvPr/>
          </p:nvGraphicFramePr>
          <p:xfrm>
            <a:off x="3630" y="960"/>
            <a:ext cx="2130" cy="18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Точечный рисунок" r:id="rId4" imgW="3381847" imgH="2962689" progId="Paint.Picture">
                    <p:embed/>
                  </p:oleObj>
                </mc:Choice>
                <mc:Fallback>
                  <p:oleObj name="Точечный рисунок" r:id="rId4" imgW="3381847" imgH="2962689" progId="Paint.Picture">
                    <p:embed/>
                    <p:pic>
                      <p:nvPicPr>
                        <p:cNvPr id="19467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0" y="960"/>
                          <a:ext cx="2130" cy="18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3990" name="Group 22"/>
          <p:cNvGrpSpPr>
            <a:grpSpLocks/>
          </p:cNvGrpSpPr>
          <p:nvPr/>
        </p:nvGrpSpPr>
        <p:grpSpPr bwMode="auto">
          <a:xfrm>
            <a:off x="228600" y="1524000"/>
            <a:ext cx="8915400" cy="4618038"/>
            <a:chOff x="144" y="960"/>
            <a:chExt cx="5616" cy="2909"/>
          </a:xfrm>
        </p:grpSpPr>
        <p:sp>
          <p:nvSpPr>
            <p:cNvPr id="19463" name="Text Box 8"/>
            <p:cNvSpPr txBox="1">
              <a:spLocks noChangeArrowheads="1"/>
            </p:cNvSpPr>
            <p:nvPr/>
          </p:nvSpPr>
          <p:spPr bwMode="auto">
            <a:xfrm>
              <a:off x="144" y="3312"/>
              <a:ext cx="5520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/>
                <a:t>в) да.</a:t>
              </a:r>
              <a:r>
                <a:rPr lang="en-US" altLang="ru-RU" sz="2800"/>
                <a:t> </a:t>
              </a:r>
              <a:r>
                <a:rPr lang="ru-RU" altLang="ru-RU"/>
                <a:t>Если точку </a:t>
              </a:r>
              <a:r>
                <a:rPr lang="en-US" altLang="ru-RU" i="1"/>
                <a:t>G </a:t>
              </a:r>
              <a:r>
                <a:rPr lang="ru-RU" altLang="ru-RU"/>
                <a:t>на ребре </a:t>
              </a:r>
              <a:r>
                <a:rPr lang="en-US" altLang="ru-RU" i="1"/>
                <a:t>AB </a:t>
              </a:r>
              <a:r>
                <a:rPr lang="ru-RU" altLang="ru-RU"/>
                <a:t>взять между </a:t>
              </a:r>
              <a:r>
                <a:rPr lang="en-US" altLang="ru-RU" i="1"/>
                <a:t>A </a:t>
              </a:r>
              <a:r>
                <a:rPr lang="ru-RU" altLang="ru-RU"/>
                <a:t>и </a:t>
              </a:r>
              <a:r>
                <a:rPr lang="en-US" altLang="ru-RU" i="1"/>
                <a:t>F</a:t>
              </a:r>
              <a:r>
                <a:rPr lang="ru-RU" altLang="ru-RU"/>
                <a:t>, то угол </a:t>
              </a:r>
              <a:r>
                <a:rPr lang="en-US" altLang="ru-RU" i="1"/>
                <a:t>CEF </a:t>
              </a:r>
              <a:r>
                <a:rPr lang="ru-RU" altLang="ru-RU"/>
                <a:t>будет тупой.</a:t>
              </a:r>
            </a:p>
          </p:txBody>
        </p:sp>
        <p:graphicFrame>
          <p:nvGraphicFramePr>
            <p:cNvPr id="19464" name="Object 21"/>
            <p:cNvGraphicFramePr>
              <a:graphicFrameLocks noChangeAspect="1"/>
            </p:cNvGraphicFramePr>
            <p:nvPr/>
          </p:nvGraphicFramePr>
          <p:xfrm>
            <a:off x="3630" y="960"/>
            <a:ext cx="2130" cy="18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Точечный рисунок" r:id="rId6" imgW="3381847" imgH="2962689" progId="Paint.Picture">
                    <p:embed/>
                  </p:oleObj>
                </mc:Choice>
                <mc:Fallback>
                  <p:oleObj name="Точечный рисунок" r:id="rId6" imgW="3381847" imgH="2962689" progId="Paint.Picture">
                    <p:embed/>
                    <p:pic>
                      <p:nvPicPr>
                        <p:cNvPr id="19464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0" y="960"/>
                          <a:ext cx="2130" cy="18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905DDC2-0AC6-4991-8FDF-2229F456EC50}"/>
              </a:ext>
            </a:extLst>
          </p:cNvPr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206646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050" y="583665"/>
            <a:ext cx="8839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dirty="0"/>
              <a:t>Может ли сечением правильного тетраэдра быть: а) прямоугольник; б) квадрат; в) равнобедренная трапеция; г) неравнобедренная трапеция?</a:t>
            </a:r>
            <a:r>
              <a:rPr lang="ru-RU" sz="2800" dirty="0">
                <a:cs typeface="Times New Roman" pitchFamily="18" charset="0"/>
              </a:rPr>
              <a:t> </a:t>
            </a:r>
          </a:p>
        </p:txBody>
      </p:sp>
      <p:pic>
        <p:nvPicPr>
          <p:cNvPr id="94247" name="Picture 39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4805" y="2140536"/>
            <a:ext cx="3672408" cy="325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2983B0-2CDE-40B8-81B3-76263CDA08BA}"/>
              </a:ext>
            </a:extLst>
          </p:cNvPr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9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26C371C-B00B-4B4F-8120-8AC3DC6B110C}"/>
              </a:ext>
            </a:extLst>
          </p:cNvPr>
          <p:cNvGrpSpPr/>
          <p:nvPr/>
        </p:nvGrpSpPr>
        <p:grpSpPr>
          <a:xfrm>
            <a:off x="75591" y="2140536"/>
            <a:ext cx="8726118" cy="4270409"/>
            <a:chOff x="75591" y="2140536"/>
            <a:chExt cx="8726118" cy="427040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C72188D-5311-40F5-9664-29005F719F35}"/>
                </a:ext>
              </a:extLst>
            </p:cNvPr>
            <p:cNvSpPr txBox="1"/>
            <p:nvPr/>
          </p:nvSpPr>
          <p:spPr>
            <a:xfrm>
              <a:off x="162557" y="5949280"/>
              <a:ext cx="8136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rgbClr val="FF0000"/>
                  </a:solidFill>
                </a:rPr>
                <a:t>Ответ:</a:t>
              </a:r>
              <a:r>
                <a:rPr lang="ru-RU" dirty="0"/>
                <a:t> а), б), в) Да; г) нет.</a:t>
              </a: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1B68DB88-C26A-4A79-A924-EC3A2CF6C7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591" y="2140536"/>
              <a:ext cx="8726118" cy="29150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369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9050" y="44624"/>
            <a:ext cx="912495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Докажем, что в сечении правильного тетраэдра плоскостью не может получиться неравнобедренная трапеция. 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cs typeface="Times New Roman" pitchFamily="18" charset="0"/>
              </a:rPr>
              <a:t>	Пусть </a:t>
            </a:r>
            <a:r>
              <a:rPr lang="en-US" i="1" dirty="0">
                <a:cs typeface="Times New Roman" pitchFamily="18" charset="0"/>
              </a:rPr>
              <a:t>A’B’C’D’ </a:t>
            </a:r>
            <a:r>
              <a:rPr lang="ru-RU" i="1" dirty="0">
                <a:cs typeface="Times New Roman" pitchFamily="18" charset="0"/>
              </a:rPr>
              <a:t>– </a:t>
            </a:r>
            <a:r>
              <a:rPr lang="ru-RU" dirty="0">
                <a:cs typeface="Times New Roman" pitchFamily="18" charset="0"/>
              </a:rPr>
              <a:t>трапеция, </a:t>
            </a:r>
            <a:r>
              <a:rPr lang="en-US" i="1" dirty="0">
                <a:cs typeface="Times New Roman" pitchFamily="18" charset="0"/>
              </a:rPr>
              <a:t>A’B’ || C’D’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ru-RU" dirty="0">
                <a:cs typeface="Times New Roman" pitchFamily="18" charset="0"/>
              </a:rPr>
              <a:t>Тогда </a:t>
            </a:r>
            <a:r>
              <a:rPr lang="en-US" i="1" dirty="0">
                <a:cs typeface="Times New Roman" pitchFamily="18" charset="0"/>
              </a:rPr>
              <a:t>A’B’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C’D’ || BC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ru-RU" dirty="0">
                <a:cs typeface="Times New Roman" pitchFamily="18" charset="0"/>
              </a:rPr>
              <a:t>Следовательно, </a:t>
            </a:r>
            <a:r>
              <a:rPr lang="en-US" i="1" dirty="0">
                <a:cs typeface="Times New Roman" pitchFamily="18" charset="0"/>
              </a:rPr>
              <a:t>A’B = B’C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D’B = C’C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ru-RU" dirty="0">
                <a:cs typeface="Times New Roman" pitchFamily="18" charset="0"/>
              </a:rPr>
              <a:t>Треугольники </a:t>
            </a:r>
            <a:r>
              <a:rPr lang="en-US" i="1" dirty="0">
                <a:cs typeface="Times New Roman" pitchFamily="18" charset="0"/>
              </a:rPr>
              <a:t>A’BD’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B’CC’ </a:t>
            </a:r>
            <a:r>
              <a:rPr lang="ru-RU" dirty="0">
                <a:cs typeface="Times New Roman" pitchFamily="18" charset="0"/>
              </a:rPr>
              <a:t>равны, значит, </a:t>
            </a:r>
            <a:r>
              <a:rPr lang="en-US" i="1" dirty="0">
                <a:cs typeface="Times New Roman" pitchFamily="18" charset="0"/>
              </a:rPr>
              <a:t>A’D’ = B’C’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ru-RU" dirty="0">
                <a:cs typeface="Times New Roman" pitchFamily="18" charset="0"/>
              </a:rPr>
              <a:t>т. е. трапеция </a:t>
            </a:r>
            <a:r>
              <a:rPr lang="en-US" i="1" dirty="0">
                <a:cs typeface="Times New Roman" pitchFamily="18" charset="0"/>
              </a:rPr>
              <a:t>A’B’C’D’ </a:t>
            </a:r>
            <a:r>
              <a:rPr lang="ru-RU" dirty="0">
                <a:cs typeface="Times New Roman" pitchFamily="18" charset="0"/>
              </a:rPr>
              <a:t>равнобедренная.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414504"/>
            <a:ext cx="3314605" cy="332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55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93684"/>
            <a:ext cx="914360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Может ли в сечении тетраэдра плоскостью получиться четырехугольник, изображенный на рисунке</a:t>
            </a:r>
            <a:r>
              <a:rPr lang="ru-RU" sz="2800" dirty="0"/>
              <a:t>?</a:t>
            </a:r>
            <a:r>
              <a:rPr lang="ru-RU" sz="2800" dirty="0">
                <a:cs typeface="Times New Roman" pitchFamily="18" charset="0"/>
              </a:rPr>
              <a:t> 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2492896"/>
            <a:ext cx="2414055" cy="2485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5734BE-60BE-4B1C-97D0-8F81563C3E55}"/>
              </a:ext>
            </a:extLst>
          </p:cNvPr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10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2A7F3D70-7EBD-44CE-82F4-DE718F43CE18}"/>
              </a:ext>
            </a:extLst>
          </p:cNvPr>
          <p:cNvGrpSpPr/>
          <p:nvPr/>
        </p:nvGrpSpPr>
        <p:grpSpPr>
          <a:xfrm>
            <a:off x="396" y="1801177"/>
            <a:ext cx="9143603" cy="4382130"/>
            <a:chOff x="396" y="1801177"/>
            <a:chExt cx="9143603" cy="438213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id="{B88282E0-AFD4-41DC-BDE2-A48E07F2F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5229200"/>
              <a:ext cx="9143603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sz="2800" dirty="0">
                  <a:cs typeface="Times New Roman" pitchFamily="18" charset="0"/>
                </a:rPr>
                <a:t>	</a:t>
              </a:r>
              <a:r>
                <a:rPr lang="ru-RU" sz="2800" dirty="0">
                  <a:solidFill>
                    <a:srgbClr val="FF0000"/>
                  </a:solidFill>
                  <a:cs typeface="Times New Roman" pitchFamily="18" charset="0"/>
                </a:rPr>
                <a:t>Ответ.</a:t>
              </a:r>
              <a:r>
                <a:rPr lang="ru-RU" sz="2800" dirty="0">
                  <a:cs typeface="Times New Roman" pitchFamily="18" charset="0"/>
                </a:rPr>
                <a:t> Нет. Прямые, на которых лежат изображённые отрезки, являются скрещивающимися. </a:t>
              </a:r>
            </a:p>
          </p:txBody>
        </p:sp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F4B90961-5487-4A5F-B693-F63A1CBE71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218" y="1801177"/>
              <a:ext cx="2973314" cy="32556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1624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050" y="836712"/>
            <a:ext cx="8839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dirty="0"/>
              <a:t>Может ли сечением правильной четырёхугольной пирамиды быть: а) треугольник; б) квадрат; в) трапеция; г) пятиугольник?</a:t>
            </a:r>
            <a:r>
              <a:rPr lang="ru-RU" sz="2800" dirty="0">
                <a:cs typeface="Times New Roman" pitchFamily="18" charset="0"/>
              </a:rPr>
              <a:t>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284581"/>
            <a:ext cx="3845274" cy="32072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09F4B1-7B52-40BA-A551-7D777B85F8D9}"/>
              </a:ext>
            </a:extLst>
          </p:cNvPr>
          <p:cNvSpPr txBox="1"/>
          <p:nvPr/>
        </p:nvSpPr>
        <p:spPr>
          <a:xfrm>
            <a:off x="1979712" y="18906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11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40D7C41A-2535-4D24-B755-E4EF0758D78A}"/>
              </a:ext>
            </a:extLst>
          </p:cNvPr>
          <p:cNvGrpSpPr/>
          <p:nvPr/>
        </p:nvGrpSpPr>
        <p:grpSpPr>
          <a:xfrm>
            <a:off x="285750" y="2160151"/>
            <a:ext cx="8221352" cy="3858500"/>
            <a:chOff x="285750" y="2160151"/>
            <a:chExt cx="8221352" cy="3858500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1D3F0275-4016-4E16-8AFA-8787F02DD9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750" y="2160151"/>
              <a:ext cx="3983688" cy="33189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2AECDC3-1EEF-4335-920B-3EDC805221D5}"/>
                </a:ext>
              </a:extLst>
            </p:cNvPr>
            <p:cNvSpPr txBox="1"/>
            <p:nvPr/>
          </p:nvSpPr>
          <p:spPr>
            <a:xfrm>
              <a:off x="370198" y="5556986"/>
              <a:ext cx="8136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rgbClr val="FF0000"/>
                  </a:solidFill>
                </a:rPr>
                <a:t>Ответ:</a:t>
              </a:r>
              <a:r>
                <a:rPr lang="ru-RU" dirty="0"/>
                <a:t> а), б), в), </a:t>
              </a: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42D3A44C-8B8B-43AF-8163-14CB0EB73D13}"/>
              </a:ext>
            </a:extLst>
          </p:cNvPr>
          <p:cNvGrpSpPr/>
          <p:nvPr/>
        </p:nvGrpSpPr>
        <p:grpSpPr>
          <a:xfrm>
            <a:off x="1331640" y="2160151"/>
            <a:ext cx="7512615" cy="4350997"/>
            <a:chOff x="1331640" y="2160151"/>
            <a:chExt cx="7512615" cy="4350997"/>
          </a:xfrm>
        </p:grpSpPr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D807E9B3-EDC8-4011-A51F-F3C8E7FE6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39847" y="2160151"/>
              <a:ext cx="4104408" cy="33189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AED356-57FD-4511-AFAC-6F8D1D7A96FA}"/>
                </a:ext>
              </a:extLst>
            </p:cNvPr>
            <p:cNvSpPr txBox="1"/>
            <p:nvPr/>
          </p:nvSpPr>
          <p:spPr>
            <a:xfrm>
              <a:off x="1331640" y="6049483"/>
              <a:ext cx="71754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г) Да.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760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-38100" y="2786702"/>
            <a:ext cx="63001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б) правильный треугольник</a:t>
            </a:r>
            <a:r>
              <a:rPr lang="ru-RU" sz="2800" dirty="0"/>
              <a:t>?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0" y="3309922"/>
            <a:ext cx="64442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в) равнобедренный треугольник</a:t>
            </a:r>
            <a:r>
              <a:rPr lang="ru-RU" sz="2800" dirty="0"/>
              <a:t>?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-38100" y="3833142"/>
            <a:ext cx="6324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г)* прямоугольный треугольник</a:t>
            </a:r>
            <a:r>
              <a:rPr lang="ru-RU" sz="2800" dirty="0"/>
              <a:t>?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-38100" y="4302789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д)* тупоугольный треугольник</a:t>
            </a:r>
            <a:r>
              <a:rPr lang="ru-RU" sz="2800" dirty="0"/>
              <a:t>?</a:t>
            </a:r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0" y="1124744"/>
            <a:ext cx="9144000" cy="3531512"/>
            <a:chOff x="0" y="1697688"/>
            <a:chExt cx="9144000" cy="3531512"/>
          </a:xfrm>
        </p:grpSpPr>
        <p:sp>
          <p:nvSpPr>
            <p:cNvPr id="73730" name="Text Box 2"/>
            <p:cNvSpPr txBox="1">
              <a:spLocks noChangeArrowheads="1"/>
            </p:cNvSpPr>
            <p:nvPr/>
          </p:nvSpPr>
          <p:spPr bwMode="auto">
            <a:xfrm>
              <a:off x="0" y="1697688"/>
              <a:ext cx="9144000" cy="1169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sz="2800" dirty="0">
                  <a:cs typeface="Times New Roman" pitchFamily="18" charset="0"/>
                </a:rPr>
                <a:t>	Может  ли в сечении куба плоскостью получиться:</a:t>
              </a:r>
            </a:p>
            <a:p>
              <a:pPr>
                <a:spcBef>
                  <a:spcPct val="50000"/>
                </a:spcBef>
              </a:pPr>
              <a:r>
                <a:rPr lang="ru-RU" sz="2800" dirty="0">
                  <a:cs typeface="Times New Roman" pitchFamily="18" charset="0"/>
                </a:rPr>
                <a:t>	а) треугольник</a:t>
              </a:r>
              <a:r>
                <a:rPr lang="ru-RU" sz="2800" dirty="0"/>
                <a:t>?</a:t>
              </a:r>
            </a:p>
          </p:txBody>
        </p:sp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2892266"/>
              <a:ext cx="2760129" cy="233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23528" y="5291549"/>
            <a:ext cx="493578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solidFill>
                  <a:srgbClr val="FF3300"/>
                </a:solidFill>
              </a:rPr>
              <a:t>Ответ: </a:t>
            </a:r>
            <a:r>
              <a:rPr lang="ru-RU" sz="2800" dirty="0"/>
              <a:t>а), б), в) да; г), д) нет.</a:t>
            </a:r>
            <a:endParaRPr lang="ru-RU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1" grpId="0"/>
      <p:bldP spid="73742" grpId="0"/>
      <p:bldP spid="73743" grpId="0"/>
      <p:bldP spid="73744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9525" y="870522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Докажем, что в сечении куба плоскостью не могут получиться прямоугольный или тупоугольный треугольники. </a:t>
            </a:r>
            <a:endParaRPr lang="ru-RU" dirty="0"/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53125" y="2449680"/>
            <a:ext cx="3022006" cy="2563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2"/>
              <p:cNvSpPr txBox="1">
                <a:spLocks noChangeArrowheads="1"/>
              </p:cNvSpPr>
              <p:nvPr/>
            </p:nvSpPr>
            <p:spPr bwMode="auto">
              <a:xfrm>
                <a:off x="9524" y="1730879"/>
                <a:ext cx="5786611" cy="2426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800" dirty="0">
                    <a:cs typeface="Times New Roman" pitchFamily="18" charset="0"/>
                  </a:rPr>
                  <a:t>	</a:t>
                </a:r>
                <a:r>
                  <a:rPr lang="ru-RU" dirty="0">
                    <a:cs typeface="Times New Roman" pitchFamily="18" charset="0"/>
                  </a:rPr>
                  <a:t>Пусть плоскость пересекает рёбра куба, выходящие из вершины </a:t>
                </a:r>
                <a:r>
                  <a:rPr lang="en-US" i="1" dirty="0">
                    <a:cs typeface="Times New Roman" pitchFamily="18" charset="0"/>
                  </a:rPr>
                  <a:t>B</a:t>
                </a:r>
                <a:r>
                  <a:rPr lang="en-US" baseline="-25000" dirty="0">
                    <a:cs typeface="Times New Roman" pitchFamily="18" charset="0"/>
                  </a:rPr>
                  <a:t>1</a:t>
                </a:r>
                <a:r>
                  <a:rPr lang="ru-RU" dirty="0">
                    <a:cs typeface="Times New Roman" pitchFamily="18" charset="0"/>
                  </a:rPr>
                  <a:t> соответственно в точках </a:t>
                </a:r>
                <a:r>
                  <a:rPr lang="en-US" i="1" dirty="0">
                    <a:cs typeface="Times New Roman" pitchFamily="18" charset="0"/>
                  </a:rPr>
                  <a:t>A’</a:t>
                </a:r>
                <a:r>
                  <a:rPr lang="en-US" dirty="0">
                    <a:cs typeface="Times New Roman" pitchFamily="18" charset="0"/>
                  </a:rPr>
                  <a:t>, </a:t>
                </a:r>
                <a:r>
                  <a:rPr lang="en-US" i="1" dirty="0">
                    <a:cs typeface="Times New Roman" pitchFamily="18" charset="0"/>
                  </a:rPr>
                  <a:t>B’</a:t>
                </a:r>
                <a:r>
                  <a:rPr lang="en-US" dirty="0">
                    <a:cs typeface="Times New Roman" pitchFamily="18" charset="0"/>
                  </a:rPr>
                  <a:t>, </a:t>
                </a:r>
                <a:r>
                  <a:rPr lang="en-US" i="1" dirty="0">
                    <a:cs typeface="Times New Roman" pitchFamily="18" charset="0"/>
                  </a:rPr>
                  <a:t>C’</a:t>
                </a:r>
                <a:r>
                  <a:rPr lang="en-US" dirty="0">
                    <a:cs typeface="Times New Roman" pitchFamily="18" charset="0"/>
                  </a:rPr>
                  <a:t>.</a:t>
                </a:r>
                <a:r>
                  <a:rPr lang="ru-RU" dirty="0">
                    <a:cs typeface="Times New Roman" pitchFamily="18" charset="0"/>
                  </a:rPr>
                  <a:t> Обозначим </a:t>
                </a:r>
                <a:r>
                  <a:rPr lang="en-US" i="1" dirty="0">
                    <a:cs typeface="Times New Roman" pitchFamily="18" charset="0"/>
                  </a:rPr>
                  <a:t>B</a:t>
                </a:r>
                <a:r>
                  <a:rPr lang="en-US" baseline="-25000" dirty="0">
                    <a:cs typeface="Times New Roman" pitchFamily="18" charset="0"/>
                  </a:rPr>
                  <a:t>1</a:t>
                </a:r>
                <a:r>
                  <a:rPr lang="en-US" i="1" dirty="0">
                    <a:cs typeface="Times New Roman" pitchFamily="18" charset="0"/>
                  </a:rPr>
                  <a:t>A’ = x</a:t>
                </a:r>
                <a:r>
                  <a:rPr lang="en-US" dirty="0">
                    <a:cs typeface="Times New Roman" pitchFamily="18" charset="0"/>
                  </a:rPr>
                  <a:t>, </a:t>
                </a:r>
                <a:r>
                  <a:rPr lang="en-US" i="1" dirty="0">
                    <a:cs typeface="Times New Roman" pitchFamily="18" charset="0"/>
                  </a:rPr>
                  <a:t>B</a:t>
                </a:r>
                <a:r>
                  <a:rPr lang="en-US" baseline="-25000" dirty="0">
                    <a:cs typeface="Times New Roman" pitchFamily="18" charset="0"/>
                  </a:rPr>
                  <a:t>1</a:t>
                </a:r>
                <a:r>
                  <a:rPr lang="en-US" i="1" dirty="0">
                    <a:cs typeface="Times New Roman" pitchFamily="18" charset="0"/>
                  </a:rPr>
                  <a:t>B’ = y, B</a:t>
                </a:r>
                <a:r>
                  <a:rPr lang="en-US" baseline="-25000" dirty="0">
                    <a:cs typeface="Times New Roman" pitchFamily="18" charset="0"/>
                  </a:rPr>
                  <a:t>1</a:t>
                </a:r>
                <a:r>
                  <a:rPr lang="en-US" i="1" dirty="0">
                    <a:cs typeface="Times New Roman" pitchFamily="18" charset="0"/>
                  </a:rPr>
                  <a:t>C’ = z. </a:t>
                </a:r>
                <a:r>
                  <a:rPr lang="ru-RU" dirty="0">
                    <a:cs typeface="Times New Roman" pitchFamily="18" charset="0"/>
                  </a:rPr>
                  <a:t>Тогда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𝐵</m:t>
                        </m:r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,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𝐶</m:t>
                        </m:r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,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𝐶</m:t>
                        </m:r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24" y="1730879"/>
                <a:ext cx="5786611" cy="2426370"/>
              </a:xfrm>
              <a:prstGeom prst="rect">
                <a:avLst/>
              </a:prstGeom>
              <a:blipFill>
                <a:blip r:embed="rId4"/>
                <a:stretch>
                  <a:fillRect l="-1686" r="-15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9524" y="4012901"/>
            <a:ext cx="5786611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Из этих равенств следует, что квадрат каждой стороны треугольника </a:t>
            </a:r>
            <a:r>
              <a:rPr lang="en-US" i="1" dirty="0">
                <a:cs typeface="Times New Roman" pitchFamily="18" charset="0"/>
              </a:rPr>
              <a:t>A’B’C’ </a:t>
            </a:r>
            <a:r>
              <a:rPr lang="ru-RU" dirty="0">
                <a:cs typeface="Times New Roman" pitchFamily="18" charset="0"/>
              </a:rPr>
              <a:t>меньше суммы квадратов двух других сторон. Значит, треугольник </a:t>
            </a:r>
            <a:r>
              <a:rPr lang="en-US" i="1" dirty="0">
                <a:cs typeface="Times New Roman" pitchFamily="18" charset="0"/>
              </a:rPr>
              <a:t>A’B’C’ </a:t>
            </a:r>
            <a:r>
              <a:rPr lang="ru-RU" dirty="0">
                <a:cs typeface="Times New Roman" pitchFamily="18" charset="0"/>
              </a:rPr>
              <a:t>остроугольный.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66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026"/>
          <p:cNvSpPr txBox="1">
            <a:spLocks noChangeArrowheads="1"/>
          </p:cNvSpPr>
          <p:nvPr/>
        </p:nvSpPr>
        <p:spPr bwMode="auto">
          <a:xfrm>
            <a:off x="152400" y="620688"/>
            <a:ext cx="88392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Может  ли в сечении куба плоскостью получиться: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а) квадрат;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б) прямоугольник;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в) параллелограмм;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г) ромб;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д) трапеция;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е)* прямоугольная трапеция?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700808"/>
            <a:ext cx="2935310" cy="2485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563208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Ответ:</a:t>
            </a:r>
            <a:r>
              <a:rPr lang="ru-RU" dirty="0"/>
              <a:t> а), б), в), г), д) Да; е) нет.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B4656F-AC57-4281-9374-98D81AF4647B}"/>
              </a:ext>
            </a:extLst>
          </p:cNvPr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026"/>
          <p:cNvSpPr txBox="1">
            <a:spLocks noChangeArrowheads="1"/>
          </p:cNvSpPr>
          <p:nvPr/>
        </p:nvSpPr>
        <p:spPr bwMode="auto">
          <a:xfrm>
            <a:off x="1519984" y="3124713"/>
            <a:ext cx="2763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Ромб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711" y="3659715"/>
            <a:ext cx="3031473" cy="27683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466125"/>
            <a:ext cx="2756770" cy="2629269"/>
          </a:xfrm>
          <a:prstGeom prst="rect">
            <a:avLst/>
          </a:prstGeom>
        </p:spPr>
      </p:pic>
      <p:sp>
        <p:nvSpPr>
          <p:cNvPr id="6" name="Text Box 1026"/>
          <p:cNvSpPr txBox="1">
            <a:spLocks noChangeArrowheads="1"/>
          </p:cNvSpPr>
          <p:nvPr/>
        </p:nvSpPr>
        <p:spPr bwMode="auto">
          <a:xfrm>
            <a:off x="1403648" y="0"/>
            <a:ext cx="360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Прямоугольник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2040" y="399878"/>
            <a:ext cx="2982561" cy="2761764"/>
          </a:xfrm>
          <a:prstGeom prst="rect">
            <a:avLst/>
          </a:prstGeom>
        </p:spPr>
      </p:pic>
      <p:sp>
        <p:nvSpPr>
          <p:cNvPr id="8" name="Text Box 1026"/>
          <p:cNvSpPr txBox="1">
            <a:spLocks noChangeArrowheads="1"/>
          </p:cNvSpPr>
          <p:nvPr/>
        </p:nvSpPr>
        <p:spPr bwMode="auto">
          <a:xfrm>
            <a:off x="4932040" y="-18464"/>
            <a:ext cx="360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Параллелограмм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2040" y="3640284"/>
            <a:ext cx="3168352" cy="3018757"/>
          </a:xfrm>
          <a:prstGeom prst="rect">
            <a:avLst/>
          </a:prstGeom>
        </p:spPr>
      </p:pic>
      <p:sp>
        <p:nvSpPr>
          <p:cNvPr id="10" name="Text Box 1026"/>
          <p:cNvSpPr txBox="1">
            <a:spLocks noChangeArrowheads="1"/>
          </p:cNvSpPr>
          <p:nvPr/>
        </p:nvSpPr>
        <p:spPr bwMode="auto">
          <a:xfrm>
            <a:off x="5004048" y="3124713"/>
            <a:ext cx="2763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Трапеция</a:t>
            </a:r>
          </a:p>
        </p:txBody>
      </p:sp>
    </p:spTree>
    <p:extLst>
      <p:ext uri="{BB962C8B-B14F-4D97-AF65-F5344CB8AC3E}">
        <p14:creationId xmlns:p14="http://schemas.microsoft.com/office/powerpoint/2010/main" val="226295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9525" y="-23645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Докажем, что в сечении куба плоскостью не может получиться прямоугольная трапеция. </a:t>
            </a:r>
            <a:endParaRPr lang="ru-RU" dirty="0"/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9524" y="836712"/>
            <a:ext cx="9134476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Пусть </a:t>
            </a:r>
            <a:r>
              <a:rPr lang="en-US" i="1" dirty="0">
                <a:cs typeface="Times New Roman" pitchFamily="18" charset="0"/>
              </a:rPr>
              <a:t>EFF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– трапеция, угол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прямой. Проведём прямую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ru-RU" dirty="0">
                <a:cs typeface="Times New Roman" pitchFamily="18" charset="0"/>
              </a:rPr>
              <a:t>,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параллельную прямой </a:t>
            </a:r>
            <a:r>
              <a:rPr lang="en-US" i="1" dirty="0">
                <a:cs typeface="Times New Roman" pitchFamily="18" charset="0"/>
              </a:rPr>
              <a:t>BB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ru-RU" dirty="0">
                <a:cs typeface="Times New Roman" pitchFamily="18" charset="0"/>
              </a:rPr>
              <a:t>Тогда угол </a:t>
            </a:r>
            <a:r>
              <a:rPr lang="en-US" i="1" dirty="0">
                <a:cs typeface="Times New Roman" pitchFamily="18" charset="0"/>
              </a:rPr>
              <a:t>F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G </a:t>
            </a:r>
            <a:r>
              <a:rPr lang="ru-RU" dirty="0">
                <a:cs typeface="Times New Roman" pitchFamily="18" charset="0"/>
              </a:rPr>
              <a:t>равен 90</a:t>
            </a:r>
            <a:r>
              <a:rPr lang="ru-RU" baseline="30000" dirty="0">
                <a:cs typeface="Times New Roman" pitchFamily="18" charset="0"/>
              </a:rPr>
              <a:t>о</a:t>
            </a:r>
            <a:r>
              <a:rPr lang="ru-RU" dirty="0">
                <a:cs typeface="Times New Roman" pitchFamily="18" charset="0"/>
              </a:rPr>
              <a:t>. Если прямые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ru-RU" dirty="0">
                <a:cs typeface="Times New Roman" pitchFamily="18" charset="0"/>
              </a:rPr>
              <a:t> и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i="1" baseline="-25000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не совпадают, то прямая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F</a:t>
            </a:r>
            <a:r>
              <a:rPr lang="en-US" baseline="-25000" dirty="0">
                <a:cs typeface="Times New Roman" pitchFamily="18" charset="0"/>
              </a:rPr>
              <a:t>1 </a:t>
            </a:r>
            <a:r>
              <a:rPr lang="ru-RU" dirty="0">
                <a:cs typeface="Times New Roman" pitchFamily="18" charset="0"/>
              </a:rPr>
              <a:t>перпендикулярна двум пересекающимся прямым плоскости </a:t>
            </a:r>
            <a:r>
              <a:rPr lang="en-US" i="1" dirty="0">
                <a:cs typeface="Times New Roman" pitchFamily="18" charset="0"/>
              </a:rPr>
              <a:t>ABB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ru-RU" dirty="0">
                <a:cs typeface="Times New Roman" pitchFamily="18" charset="0"/>
              </a:rPr>
              <a:t>Следовательно, она будет перпендикулярна этой плоскости, значит, параллельна прямой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ru-RU" dirty="0">
                <a:cs typeface="Times New Roman" pitchFamily="18" charset="0"/>
              </a:rPr>
              <a:t>Противоречие.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3429000"/>
            <a:ext cx="2904050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35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32090" y="709448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sz="2800" dirty="0">
                <a:cs typeface="Times New Roman" pitchFamily="18" charset="0"/>
              </a:rPr>
              <a:t>	Может  ли в сечении куба плоскостью получиться:</a:t>
            </a:r>
          </a:p>
          <a:p>
            <a:pPr algn="just">
              <a:spcBef>
                <a:spcPts val="0"/>
              </a:spcBef>
            </a:pPr>
            <a:r>
              <a:rPr lang="ru-RU" sz="2800" dirty="0">
                <a:cs typeface="Times New Roman" pitchFamily="18" charset="0"/>
              </a:rPr>
              <a:t>	а) пятиугольник;</a:t>
            </a:r>
          </a:p>
          <a:p>
            <a:pPr algn="just">
              <a:spcBef>
                <a:spcPts val="0"/>
              </a:spcBef>
            </a:pPr>
            <a:r>
              <a:rPr lang="ru-RU" sz="2800" dirty="0">
                <a:cs typeface="Times New Roman" pitchFamily="18" charset="0"/>
              </a:rPr>
              <a:t>	б)* правильный пятиугольник?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024BF431-74CF-43C9-ABB2-0D2A4E42E4CF}"/>
              </a:ext>
            </a:extLst>
          </p:cNvPr>
          <p:cNvGrpSpPr/>
          <p:nvPr/>
        </p:nvGrpSpPr>
        <p:grpSpPr>
          <a:xfrm>
            <a:off x="251520" y="2115926"/>
            <a:ext cx="8136904" cy="4006987"/>
            <a:chOff x="251520" y="2115926"/>
            <a:chExt cx="8136904" cy="4006987"/>
          </a:xfrm>
        </p:grpSpPr>
        <p:sp>
          <p:nvSpPr>
            <p:cNvPr id="6" name="TextBox 5"/>
            <p:cNvSpPr txBox="1"/>
            <p:nvPr/>
          </p:nvSpPr>
          <p:spPr>
            <a:xfrm>
              <a:off x="251520" y="5661248"/>
              <a:ext cx="8136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rgbClr val="FF0000"/>
                  </a:solidFill>
                </a:rPr>
                <a:t>Ответ: </a:t>
              </a:r>
              <a:r>
                <a:rPr lang="ru-RU" dirty="0"/>
                <a:t>а) Да; б) нет.</a:t>
              </a: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D3435316-8D88-439B-A55D-357672ABD6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91780" y="2115926"/>
              <a:ext cx="3456384" cy="3340128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0982578-7692-4C59-B8A6-3CF1FDC3B05E}"/>
              </a:ext>
            </a:extLst>
          </p:cNvPr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3FA9A2-E30E-4C7A-A84D-6ADBF77B529A}"/>
              </a:ext>
            </a:extLst>
          </p:cNvPr>
          <p:cNvSpPr txBox="1"/>
          <p:nvPr/>
        </p:nvSpPr>
        <p:spPr>
          <a:xfrm>
            <a:off x="0" y="45537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у пятиугольника, получающего в сечении куба плоскостью, не могут быть равны все углы.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8B926846-C968-4F69-A04A-86214BD9A23A}"/>
              </a:ext>
            </a:extLst>
          </p:cNvPr>
          <p:cNvGrpSpPr/>
          <p:nvPr/>
        </p:nvGrpSpPr>
        <p:grpSpPr>
          <a:xfrm>
            <a:off x="0" y="1280617"/>
            <a:ext cx="9144000" cy="5332660"/>
            <a:chOff x="0" y="1268760"/>
            <a:chExt cx="9144000" cy="5332660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2F488EA4-C190-4BA8-B0DA-84D752869442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627784" y="1268760"/>
              <a:ext cx="4047570" cy="302433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F6A3EBA-7FF4-459F-8023-DCC5931547B6}"/>
                </a:ext>
              </a:extLst>
            </p:cNvPr>
            <p:cNvSpPr txBox="1"/>
            <p:nvPr/>
          </p:nvSpPr>
          <p:spPr>
            <a:xfrm>
              <a:off x="0" y="4293096"/>
              <a:ext cx="91440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8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r>
                <a:rPr lang="ru-RU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Решение.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Проведём прямую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EF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и обозначим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 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её точки пересечения соответственно с прямыми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AD 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CD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Обозначим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DM = a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DN = b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DG = c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Тогда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MN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+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MG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+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NG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+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en-US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Это означает, что в треугольнике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MNG 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квадрат каждой стороны меньше суммы квадратов двух других сторон. Следовательно, угол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MGN 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острый. Значит, углы с вершинами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 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тупые. 	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endParaRPr lang="ru-RU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27AE92C-404E-4432-B5CF-655EA39E6A2F}"/>
              </a:ext>
            </a:extLst>
          </p:cNvPr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261968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3FA9A2-E30E-4C7A-A84D-6ADBF77B529A}"/>
              </a:ext>
            </a:extLst>
          </p:cNvPr>
          <p:cNvSpPr txBox="1"/>
          <p:nvPr/>
        </p:nvSpPr>
        <p:spPr>
          <a:xfrm>
            <a:off x="0" y="47667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пятиугольник, являющийся сечением куба плоскостью, не может иметь четыре равные стороны. </a:t>
            </a:r>
            <a:endParaRPr lang="ru-RU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69ED2E5-E7A0-4F12-8F9B-D00CCA0FE1A1}"/>
              </a:ext>
            </a:extLst>
          </p:cNvPr>
          <p:cNvGrpSpPr/>
          <p:nvPr/>
        </p:nvGrpSpPr>
        <p:grpSpPr>
          <a:xfrm>
            <a:off x="0" y="1412776"/>
            <a:ext cx="9144000" cy="5426693"/>
            <a:chOff x="0" y="1412776"/>
            <a:chExt cx="9144000" cy="5426693"/>
          </a:xfrm>
        </p:grpSpPr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09CCADF1-5662-4B38-BD87-EE7D2D8E9169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195736" y="1412776"/>
              <a:ext cx="3600400" cy="3408727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D46BA6A-7038-4C6B-B84C-7A8C464C22E1}"/>
                </a:ext>
              </a:extLst>
            </p:cNvPr>
            <p:cNvSpPr txBox="1"/>
            <p:nvPr/>
          </p:nvSpPr>
          <p:spPr>
            <a:xfrm>
              <a:off x="0" y="4685033"/>
              <a:ext cx="9144000" cy="215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r>
                <a:rPr lang="ru-RU" sz="22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Решение.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Рассмотрим сечение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EFKGI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единичного куба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ABCDA</a:t>
              </a:r>
              <a:r>
                <a:rPr lang="ru-RU" sz="22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2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ru-RU" sz="22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ru-RU" sz="22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плоскостью, проходящей через точки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Проведем прямые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EI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FK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</a:t>
              </a:r>
              <a:r>
                <a:rPr lang="ru-RU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 обозначим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их точку пересечения. Четырёхугольник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LKGI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является параллелограммом. Следовательно,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LI</a:t>
              </a:r>
              <a:r>
                <a:rPr lang="ru-RU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KG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LF</a:t>
              </a:r>
              <a:r>
                <a:rPr lang="ru-RU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=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IG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Значит,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EI</a:t>
              </a:r>
              <a:r>
                <a:rPr lang="ru-RU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&lt;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KG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FK</a:t>
              </a:r>
              <a:r>
                <a:rPr lang="ru-RU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&lt;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IG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Из этого следует, что пятиугольник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EFKGI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не может иметь четыре равные стороны.</a:t>
              </a:r>
              <a:endParaRPr lang="ru-RU" sz="2200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AE50C74-3A4D-4C24-A7F4-A6F7614A79FE}"/>
              </a:ext>
            </a:extLst>
          </p:cNvPr>
          <p:cNvSpPr txBox="1"/>
          <p:nvPr/>
        </p:nvSpPr>
        <p:spPr>
          <a:xfrm>
            <a:off x="1942511" y="9371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38974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1116</Words>
  <Application>Microsoft Office PowerPoint</Application>
  <PresentationFormat>Экран (4:3)</PresentationFormat>
  <Paragraphs>95</Paragraphs>
  <Slides>16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Cambria Math</vt:lpstr>
      <vt:lpstr>Times New Roman</vt:lpstr>
      <vt:lpstr>Оформление по умолчанию</vt:lpstr>
      <vt:lpstr>Точечный рисунок</vt:lpstr>
      <vt:lpstr>15а. Сечения многогранников (Распознавание сечений)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СЕЧЕНИЯ КУБА</dc:title>
  <dc:creator>*</dc:creator>
  <cp:lastModifiedBy>Vladimir Smirnov</cp:lastModifiedBy>
  <cp:revision>153</cp:revision>
  <dcterms:created xsi:type="dcterms:W3CDTF">2006-09-17T12:30:38Z</dcterms:created>
  <dcterms:modified xsi:type="dcterms:W3CDTF">2022-04-05T08:02:09Z</dcterms:modified>
</cp:coreProperties>
</file>