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6" r:id="rId2"/>
    <p:sldId id="302" r:id="rId3"/>
    <p:sldId id="261" r:id="rId4"/>
    <p:sldId id="259" r:id="rId5"/>
    <p:sldId id="260" r:id="rId6"/>
    <p:sldId id="265" r:id="rId7"/>
    <p:sldId id="266" r:id="rId8"/>
    <p:sldId id="555" r:id="rId9"/>
    <p:sldId id="415" r:id="rId10"/>
    <p:sldId id="416" r:id="rId11"/>
    <p:sldId id="417" r:id="rId12"/>
    <p:sldId id="451" r:id="rId13"/>
    <p:sldId id="384" r:id="rId14"/>
    <p:sldId id="549" r:id="rId15"/>
    <p:sldId id="454" r:id="rId16"/>
    <p:sldId id="529" r:id="rId17"/>
    <p:sldId id="418" r:id="rId18"/>
    <p:sldId id="419" r:id="rId19"/>
    <p:sldId id="424" r:id="rId20"/>
    <p:sldId id="550" r:id="rId21"/>
    <p:sldId id="466" r:id="rId22"/>
    <p:sldId id="465" r:id="rId23"/>
    <p:sldId id="462" r:id="rId24"/>
    <p:sldId id="463" r:id="rId25"/>
    <p:sldId id="511" r:id="rId26"/>
    <p:sldId id="512" r:id="rId27"/>
    <p:sldId id="513" r:id="rId28"/>
    <p:sldId id="514" r:id="rId29"/>
    <p:sldId id="425" r:id="rId30"/>
    <p:sldId id="426" r:id="rId31"/>
    <p:sldId id="553" r:id="rId32"/>
    <p:sldId id="53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 autoAdjust="0"/>
    <p:restoredTop sz="95318" autoAdjust="0"/>
  </p:normalViewPr>
  <p:slideViewPr>
    <p:cSldViewPr>
      <p:cViewPr varScale="1">
        <p:scale>
          <a:sx n="101" d="100"/>
          <a:sy n="101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1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247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11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107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15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768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003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17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6701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18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252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19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8534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20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4202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00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394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2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0295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1613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241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25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0466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155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5339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6414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29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9131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30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974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0019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7564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1C2BE-40F5-46C4-9D2B-52FA5B5FD600}" type="slidenum">
              <a:rPr lang="ru-RU"/>
              <a:pPr/>
              <a:t>4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построение производится по шагам, кликаньем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29CD4-4CEE-43C0-BC9E-3632F20E88F6}" type="slidenum">
              <a:rPr lang="ru-RU"/>
              <a:pPr/>
              <a:t>5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построение производится по шагам, кликаньем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EBEE-D34A-4CBE-B1F9-65781575889F}" type="slidenum">
              <a:rPr lang="ru-RU"/>
              <a:pPr/>
              <a:t>6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построение производится по шагам, кликаньем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8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9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333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1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420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772816"/>
            <a:ext cx="7772400" cy="2016224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15б. Сечения многогранников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(Куб</a:t>
            </a:r>
            <a:r>
              <a:rPr lang="ru-RU" dirty="0">
                <a:solidFill>
                  <a:srgbClr val="FF3300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105231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вершины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 </a:t>
            </a:r>
            <a:r>
              <a:rPr lang="ru-RU" dirty="0"/>
              <a:t>и середину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.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48562-5DB8-49DA-960E-F25DB53D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64904"/>
            <a:ext cx="4028256" cy="3556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5C4FD-62F7-496C-AEB2-E1E232B8280C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1599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2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</a:t>
            </a:r>
            <a:r>
              <a:rPr lang="ru-RU" dirty="0"/>
              <a:t> Сечением является равнобедренная трапеция </a:t>
            </a:r>
            <a:r>
              <a:rPr lang="en-US" i="1" dirty="0"/>
              <a:t>ACGE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4D83A-7C80-40F9-A38F-975508313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62" y="916223"/>
            <a:ext cx="3725385" cy="4964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1D9096-B4D9-4F88-AEBB-BD33FD6A72D5}"/>
                  </a:ext>
                </a:extLst>
              </p:cNvPr>
              <p:cNvSpPr txBox="1"/>
              <p:nvPr/>
            </p:nvSpPr>
            <p:spPr>
              <a:xfrm>
                <a:off x="107504" y="2420888"/>
                <a:ext cx="5220072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Её основания </a:t>
                </a:r>
                <a:r>
                  <a:rPr lang="en-US" i="1" dirty="0"/>
                  <a:t>AC </a:t>
                </a:r>
                <a:r>
                  <a:rPr lang="ru-RU" dirty="0"/>
                  <a:t>и </a:t>
                </a:r>
                <a:r>
                  <a:rPr lang="en-US" i="1" dirty="0"/>
                  <a:t>EG </a:t>
                </a:r>
                <a:r>
                  <a:rPr lang="ru-RU" dirty="0"/>
                  <a:t>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1D9096-B4D9-4F88-AEBB-BD33FD6A7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0888"/>
                <a:ext cx="5220072" cy="680827"/>
              </a:xfrm>
              <a:prstGeom prst="rect">
                <a:avLst/>
              </a:prstGeom>
              <a:blipFill>
                <a:blip r:embed="rId4"/>
                <a:stretch>
                  <a:fillRect l="-186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A08B-46A3-4CA4-B14B-688D44FAC498}"/>
                  </a:ext>
                </a:extLst>
              </p:cNvPr>
              <p:cNvSpPr txBox="1"/>
              <p:nvPr/>
            </p:nvSpPr>
            <p:spPr>
              <a:xfrm>
                <a:off x="107504" y="3123044"/>
                <a:ext cx="5220072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/>
                      <m:t>Высота </m:t>
                    </m:r>
                    <m:r>
                      <m:rPr>
                        <m:nor/>
                      </m:rPr>
                      <a:rPr lang="en-US" i="1" dirty="0"/>
                      <m:t>EH</m:t>
                    </m:r>
                    <m:r>
                      <m:rPr>
                        <m:nor/>
                      </m:rPr>
                      <a:rPr lang="en-US" i="1" dirty="0"/>
                      <m:t> </m:t>
                    </m:r>
                    <m:r>
                      <m:rPr>
                        <m:nor/>
                      </m:rPr>
                      <a:rPr lang="ru-RU" dirty="0"/>
                      <m:t>равна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A08B-46A3-4CA4-B14B-688D44FA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23044"/>
                <a:ext cx="5220072" cy="680827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74B96F-75B5-4C86-9652-5D270CBAE0B4}"/>
                  </a:ext>
                </a:extLst>
              </p:cNvPr>
              <p:cNvSpPr txBox="1"/>
              <p:nvPr/>
            </p:nvSpPr>
            <p:spPr>
              <a:xfrm>
                <a:off x="107504" y="3978776"/>
                <a:ext cx="5220072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74B96F-75B5-4C86-9652-5D270CBAE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78776"/>
                <a:ext cx="5220072" cy="616387"/>
              </a:xfrm>
              <a:prstGeom prst="rect">
                <a:avLst/>
              </a:prstGeom>
              <a:blipFill>
                <a:blip r:embed="rId6"/>
                <a:stretch>
                  <a:fillRect l="-1869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Постройте сечение единичного куба плоскостью, проходящей через </a:t>
            </a:r>
            <a:r>
              <a:rPr lang="ru-RU" dirty="0">
                <a:cs typeface="Times New Roman" pitchFamily="18" charset="0"/>
              </a:rPr>
              <a:t>вершину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середины ребер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832D7-9D77-463A-AAD1-05A4ADE5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44824"/>
            <a:ext cx="4177020" cy="3682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EAEB3-6B83-4C92-8433-C0AD2BC36B80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143569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15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</a:t>
            </a:r>
            <a:r>
              <a:rPr lang="en-US" dirty="0">
                <a:solidFill>
                  <a:srgbClr val="FF3300"/>
                </a:solidFill>
              </a:rPr>
              <a:t> 1</a:t>
            </a:r>
            <a:r>
              <a:rPr lang="ru-RU" dirty="0">
                <a:solidFill>
                  <a:srgbClr val="FF3300"/>
                </a:solidFill>
              </a:rPr>
              <a:t>. </a:t>
            </a:r>
            <a:r>
              <a:rPr lang="ru-RU" dirty="0"/>
              <a:t>Сечением является трапеция </a:t>
            </a:r>
            <a:r>
              <a:rPr lang="en-US" i="1" dirty="0"/>
              <a:t>AEGF</a:t>
            </a:r>
            <a:r>
              <a:rPr lang="en-US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CDED6-22E3-44AA-B64A-FBCE61C2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24089"/>
            <a:ext cx="5436096" cy="32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">
                <a:extLst>
                  <a:ext uri="{FF2B5EF4-FFF2-40B4-BE49-F238E27FC236}">
                    <a16:creationId xmlns:a16="http://schemas.microsoft.com/office/drawing/2014/main" id="{B2CE2BAF-1CCF-4FC4-9F97-AE01E4A9E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99727"/>
                <a:ext cx="91440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Ее основания </a:t>
                </a:r>
                <a:r>
                  <a:rPr lang="en-US" i="1" dirty="0"/>
                  <a:t>AF </a:t>
                </a:r>
                <a:r>
                  <a:rPr lang="ru-RU" dirty="0"/>
                  <a:t>и </a:t>
                </a:r>
                <a:r>
                  <a:rPr lang="en-US" i="1" dirty="0"/>
                  <a:t>EG </a:t>
                </a:r>
                <a:r>
                  <a:rPr lang="ru-RU" dirty="0"/>
                  <a:t>равны соответственно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 Box 11">
                <a:extLst>
                  <a:ext uri="{FF2B5EF4-FFF2-40B4-BE49-F238E27FC236}">
                    <a16:creationId xmlns:a16="http://schemas.microsoft.com/office/drawing/2014/main" id="{B2CE2BAF-1CCF-4FC4-9F97-AE01E4A9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99727"/>
                <a:ext cx="9144000" cy="682303"/>
              </a:xfrm>
              <a:prstGeom prst="rect">
                <a:avLst/>
              </a:prstGeom>
              <a:blipFill>
                <a:blip r:embed="rId3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C5B55083-68C2-4A13-91DD-BC75FFC32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67140"/>
                <a:ext cx="91440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В равнобедренном треугольник </a:t>
                </a:r>
                <a:r>
                  <a:rPr lang="en-US" i="1" dirty="0"/>
                  <a:t>AEF</a:t>
                </a:r>
                <a:r>
                  <a:rPr lang="ru-RU" dirty="0"/>
                  <a:t> </a:t>
                </a:r>
                <a:r>
                  <a:rPr lang="en-US" i="1" dirty="0"/>
                  <a:t>AE = AF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EF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C5B55083-68C2-4A13-91DD-BC75FFC32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67140"/>
                <a:ext cx="9144000" cy="682303"/>
              </a:xfrm>
              <a:prstGeom prst="rect">
                <a:avLst/>
              </a:prstGeom>
              <a:blipFill>
                <a:blip r:embed="rId4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78551BB8-D0F9-47EC-B659-E727FAA90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91284"/>
                <a:ext cx="9144000" cy="1272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Высота, опущенная на сторону </a:t>
                </a:r>
                <a:r>
                  <a:rPr lang="en-US" i="1" dirty="0"/>
                  <a:t>EF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Следовательно, высота </a:t>
                </a:r>
                <a:r>
                  <a:rPr lang="en-US" i="1" dirty="0"/>
                  <a:t>EH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78551BB8-D0F9-47EC-B659-E727FAA90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91284"/>
                <a:ext cx="9144000" cy="1272721"/>
              </a:xfrm>
              <a:prstGeom prst="rect">
                <a:avLst/>
              </a:prstGeom>
              <a:blipFill>
                <a:blip r:embed="rId5"/>
                <a:stretch>
                  <a:fillRect l="-1000" r="-1000" b="-3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B27D6CC5-0691-4CB4-9DB7-2697CA0C8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21288"/>
                <a:ext cx="9144000" cy="683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B27D6CC5-0691-4CB4-9DB7-2697CA0C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21288"/>
                <a:ext cx="9144000" cy="683136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9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0" y="-20682"/>
                <a:ext cx="9144000" cy="1684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</a:t>
                </a:r>
                <a:r>
                  <a:rPr lang="en-US" dirty="0">
                    <a:solidFill>
                      <a:srgbClr val="FF3300"/>
                    </a:solidFill>
                  </a:rPr>
                  <a:t> 2</a:t>
                </a:r>
                <a:r>
                  <a:rPr lang="ru-RU" dirty="0">
                    <a:solidFill>
                      <a:srgbClr val="FF3300"/>
                    </a:solidFill>
                  </a:rPr>
                  <a:t>. </a:t>
                </a:r>
                <a:r>
                  <a:rPr lang="ru-RU" dirty="0"/>
                  <a:t>Сечением является трапеция </a:t>
                </a:r>
                <a:r>
                  <a:rPr lang="en-US" i="1" dirty="0"/>
                  <a:t>AEGF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A</m:t>
                    </m:r>
                    <m:r>
                      <m:rPr>
                        <m:nor/>
                      </m:rPr>
                      <a:rPr lang="en-US" b="0" i="1" dirty="0" smtClean="0"/>
                      <m:t>P</m:t>
                    </m:r>
                    <m:r>
                      <m:rPr>
                        <m:nor/>
                      </m:rPr>
                      <a:rPr lang="en-US" i="1" dirty="0"/>
                      <m:t> =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Высота </a:t>
                </a:r>
                <a:r>
                  <a:rPr lang="en-US" i="1" dirty="0"/>
                  <a:t>DH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ru-RU" dirty="0"/>
                  <a:t>опущенная на прямую </a:t>
                </a:r>
                <a:r>
                  <a:rPr lang="en-US" i="1" dirty="0"/>
                  <a:t>AP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Следовательно, высота </a:t>
                </a:r>
                <a:r>
                  <a:rPr lang="en-US" i="1" dirty="0"/>
                  <a:t>FH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37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0682"/>
                <a:ext cx="9144000" cy="1684757"/>
              </a:xfrm>
              <a:prstGeom prst="rect">
                <a:avLst/>
              </a:prstGeom>
              <a:blipFill>
                <a:blip r:embed="rId2"/>
                <a:stretch>
                  <a:fillRect l="-1000" t="-362" r="-1000" b="-2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C39A4-3839-4006-A7E8-EBB8CA04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94814"/>
            <a:ext cx="5796136" cy="346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9D02F4B2-9135-4F7D-9103-794197A77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69160"/>
                <a:ext cx="9144000" cy="1860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треугольника </a:t>
                </a:r>
                <a:r>
                  <a:rPr lang="en-US" i="1" dirty="0"/>
                  <a:t>APF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Площадь треугольника </a:t>
                </a:r>
                <a:r>
                  <a:rPr lang="en-US" i="1" dirty="0"/>
                  <a:t>EPG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Площадь трапеции </a:t>
                </a:r>
                <a:r>
                  <a:rPr lang="en-US" i="1" dirty="0"/>
                  <a:t>AEGF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9D02F4B2-9135-4F7D-9103-794197A77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1860125"/>
              </a:xfrm>
              <a:prstGeom prst="rect">
                <a:avLst/>
              </a:prstGeom>
              <a:blipFill>
                <a:blip r:embed="rId4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4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732228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вершину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i="1" dirty="0"/>
              <a:t> </a:t>
            </a:r>
            <a:r>
              <a:rPr lang="ru-RU" dirty="0"/>
              <a:t>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BC</a:t>
            </a:r>
            <a:r>
              <a:rPr lang="en-US" baseline="-25000" dirty="0"/>
              <a:t> </a:t>
            </a:r>
            <a:r>
              <a:rPr lang="ru-RU" dirty="0"/>
              <a:t>соответственно. Найдите его площадь.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818AF-1139-4BE7-93E1-4FEDA56C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50016"/>
            <a:ext cx="4657093" cy="4131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5CC02-A80D-47AB-8A16-0621131B7A64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61650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22044"/>
                <a:ext cx="8991600" cy="1050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Сечением является пятиугольник </a:t>
                </a:r>
                <a:r>
                  <a:rPr lang="en-US" i="1" dirty="0"/>
                  <a:t>EFJD</a:t>
                </a:r>
                <a:r>
                  <a:rPr lang="en-US" baseline="-25000" dirty="0"/>
                  <a:t>1</a:t>
                </a:r>
                <a:r>
                  <a:rPr lang="en-US" i="1" dirty="0"/>
                  <a:t>I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22044"/>
                <a:ext cx="8991600" cy="1050159"/>
              </a:xfrm>
              <a:prstGeom prst="rect">
                <a:avLst/>
              </a:prstGeom>
              <a:blipFill>
                <a:blip r:embed="rId3"/>
                <a:stretch>
                  <a:fillRect t="-4651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C73A1-B7E4-4DBF-A23A-D5D27E4F1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124744"/>
            <a:ext cx="5832648" cy="3682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960E268-911E-438B-9A3D-A48BFB149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4895667"/>
                <a:ext cx="8991600" cy="1642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треугольника </a:t>
                </a:r>
                <a:r>
                  <a:rPr lang="en-US" i="1" dirty="0"/>
                  <a:t>PQD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равна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Площади треугольников </a:t>
                </a:r>
                <a:r>
                  <a:rPr lang="en-US" i="1" dirty="0"/>
                  <a:t>PEI </a:t>
                </a:r>
                <a:r>
                  <a:rPr lang="ru-RU" dirty="0"/>
                  <a:t>и </a:t>
                </a:r>
                <a:r>
                  <a:rPr lang="en-US" i="1" dirty="0"/>
                  <a:t>QFJ </a:t>
                </a:r>
                <a:r>
                  <a:rPr lang="ru-RU" dirty="0"/>
                  <a:t>равны одной девятой площади треугольника </a:t>
                </a:r>
                <a:r>
                  <a:rPr lang="en-US" i="1" dirty="0"/>
                  <a:t>PQD</a:t>
                </a:r>
                <a:r>
                  <a:rPr lang="en-US" baseline="-25000" dirty="0"/>
                  <a:t>1</a:t>
                </a:r>
                <a:r>
                  <a:rPr lang="ru-RU" dirty="0"/>
                  <a:t>.</a:t>
                </a:r>
                <a:r>
                  <a:rPr lang="en-US" baseline="-25000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960E268-911E-438B-9A3D-A48BFB149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4895667"/>
                <a:ext cx="8991600" cy="1642244"/>
              </a:xfrm>
              <a:prstGeom prst="rect">
                <a:avLst/>
              </a:prstGeom>
              <a:blipFill>
                <a:blip r:embed="rId5"/>
                <a:stretch>
                  <a:fillRect l="-1085" r="-1017" b="-26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69269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ru-RU" dirty="0"/>
              <a:t>, принадлежащие</a:t>
            </a:r>
            <a:r>
              <a:rPr lang="ru-RU" i="1" dirty="0"/>
              <a:t> </a:t>
            </a:r>
            <a:r>
              <a:rPr lang="ru-RU" dirty="0"/>
              <a:t>рёбрам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ru-RU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 </a:t>
            </a:r>
            <a:r>
              <a:rPr lang="ru-RU" dirty="0"/>
              <a:t>соответственно.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884CF-171E-497D-9785-CD0A3718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64904"/>
            <a:ext cx="4379327" cy="3875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23925-C547-48A7-89E6-E95E29B96DA6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10</a:t>
            </a:r>
          </a:p>
        </p:txBody>
      </p:sp>
    </p:spTree>
    <p:extLst>
      <p:ext uri="{BB962C8B-B14F-4D97-AF65-F5344CB8AC3E}">
        <p14:creationId xmlns:p14="http://schemas.microsoft.com/office/powerpoint/2010/main" val="370909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E18150D8-29AF-40DA-B77B-CFD0D7D72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10991"/>
                <a:ext cx="9109720" cy="1050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Сечением является правильный шестиугольник, стороны которого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E18150D8-29AF-40DA-B77B-CFD0D7D7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0991"/>
                <a:ext cx="9109720" cy="1050159"/>
              </a:xfrm>
              <a:prstGeom prst="rect">
                <a:avLst/>
              </a:prstGeom>
              <a:blipFill>
                <a:blip r:embed="rId3"/>
                <a:stretch>
                  <a:fillRect l="-1004" t="-4651" r="-1004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31050-1DD4-4897-BF59-A9AA81D5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258636"/>
            <a:ext cx="6365778" cy="3885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E9DCDC1-8017-4429-B88E-7B66756B0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0" y="5167329"/>
                <a:ext cx="910972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E9DCDC1-8017-4429-B88E-7B66756B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0" y="5167329"/>
                <a:ext cx="9109720" cy="679866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4868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dirty="0"/>
              <a:t>, лежащие на ребрах куба (</a:t>
            </a:r>
            <a:r>
              <a:rPr lang="en-US" i="1" dirty="0"/>
              <a:t>AE = </a:t>
            </a:r>
            <a:r>
              <a:rPr lang="en-US" dirty="0"/>
              <a:t>0,5, </a:t>
            </a:r>
            <a:r>
              <a:rPr lang="en-US" i="1" dirty="0"/>
              <a:t>DF = </a:t>
            </a:r>
            <a:r>
              <a:rPr lang="en-US" dirty="0"/>
              <a:t>0,25</a:t>
            </a:r>
            <a:r>
              <a:rPr lang="ru-RU" dirty="0"/>
              <a:t>), и</a:t>
            </a:r>
            <a:r>
              <a:rPr lang="en-US" dirty="0"/>
              <a:t> </a:t>
            </a:r>
            <a:r>
              <a:rPr lang="ru-RU" dirty="0"/>
              <a:t>параллельной диагонали </a:t>
            </a:r>
            <a:r>
              <a:rPr lang="en-US" i="1" dirty="0"/>
              <a:t>BD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2B645-3975-4605-94A8-C81FF768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37462"/>
            <a:ext cx="4621867" cy="3988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60738-D648-47D1-AD7F-20E52C366E2E}"/>
              </a:ext>
            </a:extLst>
          </p:cNvPr>
          <p:cNvSpPr txBox="1"/>
          <p:nvPr/>
        </p:nvSpPr>
        <p:spPr>
          <a:xfrm>
            <a:off x="1691680" y="1166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306628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chemeClr val="accent1"/>
                </a:solidFill>
              </a:rPr>
              <a:t>	</a:t>
            </a:r>
            <a:r>
              <a:rPr lang="ru-RU" dirty="0"/>
              <a:t>При построении сечений многогранников, базовыми являются построения точки пересечения прямой и плоскости, а также линии пересечения двух плоскостей.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276600" y="1828800"/>
            <a:ext cx="5867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Если даны две 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прямой и известны их проекции </a:t>
            </a:r>
            <a:r>
              <a:rPr lang="en-US" i="1" dirty="0"/>
              <a:t>A’</a:t>
            </a:r>
            <a:r>
              <a:rPr lang="ru-RU" dirty="0"/>
              <a:t> и </a:t>
            </a:r>
            <a:r>
              <a:rPr lang="en-US" i="1" dirty="0"/>
              <a:t>B’ </a:t>
            </a:r>
            <a:r>
              <a:rPr lang="ru-RU" dirty="0"/>
              <a:t>на плоскость, то точкой </a:t>
            </a:r>
            <a:r>
              <a:rPr lang="ru-RU" i="1" dirty="0"/>
              <a:t>С </a:t>
            </a:r>
            <a:r>
              <a:rPr lang="ru-RU" dirty="0"/>
              <a:t>пересечения данных прямой и плоскости будет точка пересечения прямых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A’B’</a:t>
            </a:r>
            <a:endParaRPr lang="ru-RU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322638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76600" y="3810000"/>
            <a:ext cx="5867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Если даны три точки </a:t>
            </a:r>
            <a:r>
              <a:rPr lang="en-US" i="1" dirty="0"/>
              <a:t>A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/>
              <a:t>C </a:t>
            </a:r>
            <a:r>
              <a:rPr lang="ru-RU" dirty="0"/>
              <a:t>плоскости и известны их проекции </a:t>
            </a:r>
            <a:r>
              <a:rPr lang="en-US" i="1" dirty="0"/>
              <a:t>A’</a:t>
            </a:r>
            <a:r>
              <a:rPr lang="ru-RU" dirty="0"/>
              <a:t>, </a:t>
            </a:r>
            <a:r>
              <a:rPr lang="en-US" i="1" dirty="0"/>
              <a:t>B’</a:t>
            </a:r>
            <a:r>
              <a:rPr lang="ru-RU" dirty="0"/>
              <a:t>, </a:t>
            </a:r>
            <a:r>
              <a:rPr lang="en-US" i="1" dirty="0"/>
              <a:t>C’ </a:t>
            </a:r>
            <a:r>
              <a:rPr lang="ru-RU" dirty="0"/>
              <a:t>на другую плоскость, то для нахождения линии пересечения этих плоскостей находят точки </a:t>
            </a:r>
            <a:r>
              <a:rPr lang="en-US" i="1" dirty="0"/>
              <a:t>P </a:t>
            </a:r>
            <a:r>
              <a:rPr lang="ru-RU" dirty="0"/>
              <a:t>и </a:t>
            </a:r>
            <a:r>
              <a:rPr lang="en-US" i="1" dirty="0"/>
              <a:t>Q </a:t>
            </a:r>
            <a:r>
              <a:rPr lang="ru-RU" dirty="0"/>
              <a:t>пересечения прямых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AC </a:t>
            </a:r>
            <a:r>
              <a:rPr lang="ru-RU" dirty="0"/>
              <a:t>со второй плоскостью. Прямая </a:t>
            </a:r>
            <a:r>
              <a:rPr lang="en-US" i="1" dirty="0"/>
              <a:t>PQ </a:t>
            </a:r>
            <a:r>
              <a:rPr lang="ru-RU" dirty="0"/>
              <a:t>будет искомой линией пересечения плоскостей.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Метод следов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1525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/>
              <a:t>Сечением является пятиугольник.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C751F-F123-43BA-83C9-457A5835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4176464" cy="3615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97BA38-C7F8-4086-B0A4-1CC15B2F8D95}"/>
                  </a:ext>
                </a:extLst>
              </p:cNvPr>
              <p:cNvSpPr txBox="1"/>
              <p:nvPr/>
            </p:nvSpPr>
            <p:spPr>
              <a:xfrm>
                <a:off x="0" y="4653136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97BA38-C7F8-4086-B0A4-1CC15B2F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3136"/>
                <a:ext cx="9144000" cy="681982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00479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dirty="0"/>
              <a:t>, лежащие на ребрах куба, и</a:t>
            </a:r>
            <a:r>
              <a:rPr lang="en-US" dirty="0"/>
              <a:t> </a:t>
            </a:r>
            <a:r>
              <a:rPr lang="ru-RU" dirty="0"/>
              <a:t>параллельной прямой </a:t>
            </a:r>
            <a:r>
              <a:rPr lang="en-US" i="1" dirty="0"/>
              <a:t>BD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0F74B-E862-4EBA-A686-58404EE6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313580" cy="4703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65004-C02E-478A-8286-B45DC4FFCF9E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413316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Сечением является пятиугольник.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42993-A5ED-4165-BF0C-2E3F323F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722313"/>
            <a:ext cx="4248472" cy="3703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C08F1-8D40-4FC5-BCB4-4AA05C722D72}"/>
                  </a:ext>
                </a:extLst>
              </p:cNvPr>
              <p:cNvSpPr txBox="1"/>
              <p:nvPr/>
            </p:nvSpPr>
            <p:spPr>
              <a:xfrm>
                <a:off x="0" y="4546784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C08F1-8D40-4FC5-BCB4-4AA05C722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6784"/>
                <a:ext cx="9144000" cy="681982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9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9269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BC</a:t>
            </a:r>
            <a:r>
              <a:rPr lang="ru-RU" dirty="0"/>
              <a:t>, и</a:t>
            </a:r>
            <a:r>
              <a:rPr lang="en-US" dirty="0"/>
              <a:t> </a:t>
            </a:r>
            <a:r>
              <a:rPr lang="ru-RU" dirty="0"/>
              <a:t>параллельной прямой </a:t>
            </a:r>
            <a:r>
              <a:rPr lang="en-US" i="1" dirty="0"/>
              <a:t>AD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36645-CE20-4CBD-8FAE-6048E6C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93" y="1983524"/>
            <a:ext cx="4697013" cy="4049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291F1-4CD1-46DD-A18E-70A9A858AB32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65929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18864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Правильный шестиугольник.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6EFFC9-CAF3-42B0-886B-20F6112FB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18" y="1484784"/>
            <a:ext cx="4666499" cy="4054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E0BC4-8DB5-449C-AB14-1CEA57A516EC}"/>
                  </a:ext>
                </a:extLst>
              </p:cNvPr>
              <p:cNvSpPr txBox="1"/>
              <p:nvPr/>
            </p:nvSpPr>
            <p:spPr>
              <a:xfrm>
                <a:off x="395536" y="5661248"/>
                <a:ext cx="8748464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E0BC4-8DB5-449C-AB14-1CEA57A5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61248"/>
                <a:ext cx="8748464" cy="679866"/>
              </a:xfrm>
              <a:prstGeom prst="rect">
                <a:avLst/>
              </a:prstGeom>
              <a:blipFill>
                <a:blip r:embed="rId4"/>
                <a:stretch>
                  <a:fillRect l="-111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7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93610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середину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, и перпендикулярной прямой </a:t>
            </a:r>
            <a:r>
              <a:rPr lang="en-US" i="1" dirty="0"/>
              <a:t>BC</a:t>
            </a:r>
            <a:r>
              <a:rPr lang="ru-RU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95290-53F2-4D0A-A3BF-9361A9F8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697" y="2393067"/>
            <a:ext cx="4863544" cy="4204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CAE7EB-4567-42AE-86D7-876BB022B661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14</a:t>
            </a:r>
          </a:p>
        </p:txBody>
      </p:sp>
    </p:spTree>
    <p:extLst>
      <p:ext uri="{BB962C8B-B14F-4D97-AF65-F5344CB8AC3E}">
        <p14:creationId xmlns:p14="http://schemas.microsoft.com/office/powerpoint/2010/main" val="243644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Прямоугольник.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 </a:t>
                </a:r>
              </a:p>
            </p:txBody>
          </p:sp>
        </mc:Choice>
        <mc:Fallback xmlns="">
          <p:sp>
            <p:nvSpPr>
              <p:cNvPr id="2457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991600" cy="697179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038D2-B0EF-4357-9B77-52D3776E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64704"/>
            <a:ext cx="4817943" cy="41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3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90872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Точки </a:t>
            </a:r>
            <a:r>
              <a:rPr lang="en-US" i="1" dirty="0"/>
              <a:t>E </a:t>
            </a:r>
            <a:r>
              <a:rPr lang="ru-RU" dirty="0"/>
              <a:t>и </a:t>
            </a:r>
            <a:r>
              <a:rPr lang="en-US" i="1" dirty="0"/>
              <a:t>F </a:t>
            </a:r>
            <a:r>
              <a:rPr lang="ru-RU" dirty="0"/>
              <a:t>– середины рёбер единичного куба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 </a:t>
            </a:r>
            <a:r>
              <a:rPr lang="ru-RU" dirty="0"/>
              <a:t>соответственно.</a:t>
            </a:r>
            <a:r>
              <a:rPr lang="en-US" i="1" dirty="0"/>
              <a:t> </a:t>
            </a:r>
            <a:r>
              <a:rPr lang="ru-RU" dirty="0"/>
              <a:t>Постройте сечение куба плоскостью, проходящей через точку </a:t>
            </a:r>
            <a:r>
              <a:rPr lang="en-US" i="1" dirty="0"/>
              <a:t>E</a:t>
            </a:r>
            <a:r>
              <a:rPr lang="ru-RU" dirty="0"/>
              <a:t>, и перпендикулярной прямой </a:t>
            </a:r>
            <a:r>
              <a:rPr lang="en-US" i="1" dirty="0"/>
              <a:t>DF</a:t>
            </a:r>
            <a:r>
              <a:rPr lang="en-US" dirty="0"/>
              <a:t>. </a:t>
            </a:r>
            <a:r>
              <a:rPr lang="ru-RU" dirty="0"/>
              <a:t>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91854-101C-41DC-AC7B-A815E351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85541"/>
            <a:ext cx="5750624" cy="4499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6BB92-9384-4345-8554-166F26CA2DDF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15</a:t>
            </a:r>
          </a:p>
        </p:txBody>
      </p:sp>
    </p:spTree>
    <p:extLst>
      <p:ext uri="{BB962C8B-B14F-4D97-AF65-F5344CB8AC3E}">
        <p14:creationId xmlns:p14="http://schemas.microsoft.com/office/powerpoint/2010/main" val="1241370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Равнобедренная трапеция.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6DBA7-36CA-4010-AA77-EE72DC04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52736"/>
            <a:ext cx="4896544" cy="3736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C98B00D8-AE90-4F87-8E18-2C6A7D801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97152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Основания 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C98B00D8-AE90-4F87-8E18-2C6A7D801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97152"/>
                <a:ext cx="8991600" cy="697179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B32172F-A090-47DA-B2FC-7259A7D58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33453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B32172F-A090-47DA-B2FC-7259A7D5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33453"/>
                <a:ext cx="8991600" cy="69717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5202B90D-AD69-4A80-AAE7-A3AA2E85E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03387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П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лощадь равна 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5202B90D-AD69-4A80-AAE7-A3AA2E85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03387"/>
                <a:ext cx="8991600" cy="69717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732228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единичного куба плоскостью, проходящей через точку </a:t>
            </a:r>
            <a:r>
              <a:rPr lang="en-US" i="1" dirty="0"/>
              <a:t>E</a:t>
            </a:r>
            <a:r>
              <a:rPr lang="ru-RU" dirty="0"/>
              <a:t>, и перпендикулярной диагонали </a:t>
            </a:r>
            <a:r>
              <a:rPr lang="en-US" i="1" dirty="0"/>
              <a:t>DB</a:t>
            </a:r>
            <a:r>
              <a:rPr lang="ru-RU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2A93F-8A20-4DED-9209-0726F607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04864"/>
            <a:ext cx="4367906" cy="3805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D812F-62A0-4E36-9B68-9E857FC3B217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16</a:t>
            </a:r>
          </a:p>
        </p:txBody>
      </p:sp>
    </p:spTree>
    <p:extLst>
      <p:ext uri="{BB962C8B-B14F-4D97-AF65-F5344CB8AC3E}">
        <p14:creationId xmlns:p14="http://schemas.microsoft.com/office/powerpoint/2010/main" val="270695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419600" y="1447800"/>
            <a:ext cx="472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Решение.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Для построения сечения куба, проходящего через точки </a:t>
            </a:r>
            <a:r>
              <a:rPr lang="en-US" i="1"/>
              <a:t>E</a:t>
            </a:r>
            <a:r>
              <a:rPr lang="en-US"/>
              <a:t>, </a:t>
            </a:r>
            <a:r>
              <a:rPr lang="en-US" i="1"/>
              <a:t>F</a:t>
            </a:r>
            <a:r>
              <a:rPr lang="en-US"/>
              <a:t>, </a:t>
            </a:r>
            <a:r>
              <a:rPr lang="en-US" i="1"/>
              <a:t>G</a:t>
            </a:r>
            <a:r>
              <a:rPr lang="ru-RU"/>
              <a:t>,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19600" y="2438400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EF</a:t>
            </a:r>
            <a:r>
              <a:rPr lang="ru-RU"/>
              <a:t> и обозначим </a:t>
            </a:r>
            <a:r>
              <a:rPr lang="en-US" i="1"/>
              <a:t>P </a:t>
            </a:r>
            <a:r>
              <a:rPr lang="ru-RU"/>
              <a:t>её точку пересечения с </a:t>
            </a:r>
            <a:r>
              <a:rPr lang="en-US" i="1"/>
              <a:t>AD</a:t>
            </a:r>
            <a:r>
              <a:rPr lang="ru-RU"/>
              <a:t>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19600" y="32004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Обозначим </a:t>
            </a:r>
            <a:r>
              <a:rPr lang="en-US" i="1"/>
              <a:t>Q </a:t>
            </a:r>
            <a:r>
              <a:rPr lang="ru-RU"/>
              <a:t>точку пересечения прямых </a:t>
            </a:r>
            <a:r>
              <a:rPr lang="en-US" i="1"/>
              <a:t>PG</a:t>
            </a:r>
            <a:r>
              <a:rPr lang="ru-RU" i="1"/>
              <a:t> </a:t>
            </a:r>
            <a:r>
              <a:rPr lang="ru-RU"/>
              <a:t>и </a:t>
            </a:r>
            <a:r>
              <a:rPr lang="en-US" i="1"/>
              <a:t>AB</a:t>
            </a:r>
            <a:r>
              <a:rPr lang="ru-RU"/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43400" y="3962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Соединим точки </a:t>
            </a:r>
            <a:r>
              <a:rPr lang="en-US" i="1"/>
              <a:t>E </a:t>
            </a:r>
            <a:r>
              <a:rPr lang="ru-RU"/>
              <a:t>и </a:t>
            </a:r>
            <a:r>
              <a:rPr lang="en-US" i="1"/>
              <a:t>Q</a:t>
            </a:r>
            <a:r>
              <a:rPr lang="ru-RU"/>
              <a:t>, </a:t>
            </a:r>
            <a:r>
              <a:rPr lang="en-US" i="1"/>
              <a:t>F </a:t>
            </a:r>
            <a:r>
              <a:rPr lang="ru-RU"/>
              <a:t>и </a:t>
            </a:r>
            <a:r>
              <a:rPr lang="en-US" i="1"/>
              <a:t>G</a:t>
            </a:r>
            <a:r>
              <a:rPr lang="ru-RU"/>
              <a:t>. </a:t>
            </a:r>
          </a:p>
        </p:txBody>
      </p:sp>
      <p:pic>
        <p:nvPicPr>
          <p:cNvPr id="12294" name="Picture 6" descr="Куб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50837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Куб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148590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уб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936875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Куб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2514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719991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 </a:t>
            </a:r>
            <a:r>
              <a:rPr lang="ru-RU" dirty="0"/>
              <a:t>, лежащие на ребрах куба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2299" name="Picture 11" descr="Куб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0227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343400" y="44196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Полученная трапеция </a:t>
            </a:r>
            <a:r>
              <a:rPr lang="en-US" i="1"/>
              <a:t>EFGQ</a:t>
            </a:r>
            <a:r>
              <a:rPr lang="ru-RU"/>
              <a:t> будет искомым сечением.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8BB3FBD-7B87-4478-B534-11D030D05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9537"/>
            <a:ext cx="7772400" cy="515938"/>
          </a:xfrm>
          <a:noFill/>
          <a:ln/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Упражнение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30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04CD8-A5D1-4D87-BB3C-1A07C43D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08720"/>
            <a:ext cx="5445433" cy="47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90872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Найдите сечение единичного куба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перпендикулярное диагонали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наибольшей площади. </a:t>
            </a:r>
            <a:endParaRPr lang="ru-RU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5039" cy="37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2E07F-E182-4867-B017-302AFFAEC636}"/>
              </a:ext>
            </a:extLst>
          </p:cNvPr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17</a:t>
            </a:r>
          </a:p>
        </p:txBody>
      </p:sp>
    </p:spTree>
    <p:extLst>
      <p:ext uri="{BB962C8B-B14F-4D97-AF65-F5344CB8AC3E}">
        <p14:creationId xmlns:p14="http://schemas.microsoft.com/office/powerpoint/2010/main" val="1788151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sz="1800" dirty="0">
                <a:solidFill>
                  <a:srgbClr val="FF0000"/>
                </a:solidFill>
              </a:rPr>
              <a:t>Решение.</a:t>
            </a:r>
            <a:r>
              <a:rPr lang="ru-RU" sz="1800" dirty="0"/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сечений единичного куба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ABCDA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плоскостями, перпендикулярных диагонали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пересекающих ребро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наибольшую площадь будет иметь треугольник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53D5BA-5689-455E-B94C-6DC89E19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" y="1058059"/>
            <a:ext cx="2781102" cy="2197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87A103-B57B-4CD5-9C84-0D41CBEF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323" y="1035163"/>
            <a:ext cx="2620818" cy="2220595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1FC0A9-513E-4AB6-923B-14B20DBA3797}"/>
              </a:ext>
            </a:extLst>
          </p:cNvPr>
          <p:cNvGrpSpPr/>
          <p:nvPr/>
        </p:nvGrpSpPr>
        <p:grpSpPr>
          <a:xfrm>
            <a:off x="56561" y="764704"/>
            <a:ext cx="9144000" cy="6588956"/>
            <a:chOff x="56561" y="764704"/>
            <a:chExt cx="9144000" cy="6588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3">
                  <a:extLst>
                    <a:ext uri="{FF2B5EF4-FFF2-40B4-BE49-F238E27FC236}">
                      <a16:creationId xmlns:a16="http://schemas.microsoft.com/office/drawing/2014/main" id="{0287676B-AFB6-4556-8088-E1F01C58A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61" y="3140968"/>
                  <a:ext cx="9144000" cy="42126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/>
                    <a:t>	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Рассмотрим сечение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EFHJIG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пересекающее ребро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AA</a:t>
                  </a:r>
                  <a:r>
                    <a:rPr lang="en-US" sz="18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 точке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Обозначим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A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A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F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 Тогда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B</a:t>
                  </a:r>
                  <a:r>
                    <a:rPr lang="ru-RU" sz="18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I 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=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B</a:t>
                  </a:r>
                  <a:r>
                    <a:rPr lang="ru-RU" sz="18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G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CJ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Достроим это сечение до правильного треугольника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KLM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Его стороны равны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Следовательно, его площадь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Шестиугольник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EFHJIG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получается отрезанием от треугольника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KLM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трёх правильных треугольников, стороны которых равны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Сумма их площадей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Следовательно, площадь сечения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Преобразуем это выражение к виду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Оно принимает наибольшее значение при </a:t>
                  </a:r>
                  <a14:m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Таким образом, искомым сечением наибольшей площади будет правильный шестиугольник, вершинами которого являются середины рёбер куба. Для единичного куба площадь этого сечения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ru-RU" sz="2000" dirty="0"/>
                </a:p>
              </p:txBody>
            </p:sp>
          </mc:Choice>
          <mc:Fallback xmlns="">
            <p:sp>
              <p:nvSpPr>
                <p:cNvPr id="5" name="Text Box 3">
                  <a:extLst>
                    <a:ext uri="{FF2B5EF4-FFF2-40B4-BE49-F238E27FC236}">
                      <a16:creationId xmlns:a16="http://schemas.microsoft.com/office/drawing/2014/main" id="{0287676B-AFB6-4556-8088-E1F01C58A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61" y="3140968"/>
                  <a:ext cx="9144000" cy="4212692"/>
                </a:xfrm>
                <a:prstGeom prst="rect">
                  <a:avLst/>
                </a:prstGeom>
                <a:blipFill>
                  <a:blip r:embed="rId5"/>
                  <a:stretch>
                    <a:fillRect l="-533" r="-6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7C432E4-AF50-4CE2-91F8-0FB99441E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6287" y="764704"/>
              <a:ext cx="3431775" cy="2491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1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495800" y="1692275"/>
            <a:ext cx="464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Для построения сечения куба, проходящего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ru-RU" dirty="0"/>
              <a:t>,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0" y="2759075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проведем прямую </a:t>
            </a:r>
            <a:r>
              <a:rPr lang="en-US" i="1" dirty="0"/>
              <a:t>EF</a:t>
            </a:r>
            <a:r>
              <a:rPr lang="ru-RU" dirty="0"/>
              <a:t> и обозначим </a:t>
            </a:r>
            <a:r>
              <a:rPr lang="en-US" i="1" dirty="0"/>
              <a:t>P </a:t>
            </a:r>
            <a:r>
              <a:rPr lang="ru-RU" dirty="0"/>
              <a:t>её точку пересечения с </a:t>
            </a:r>
            <a:r>
              <a:rPr lang="en-US" i="1" dirty="0"/>
              <a:t>AD</a:t>
            </a:r>
            <a:r>
              <a:rPr lang="ru-RU" dirty="0"/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0" y="3825875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Обозначим </a:t>
            </a:r>
            <a:r>
              <a:rPr lang="en-US" i="1"/>
              <a:t>Q</a:t>
            </a:r>
            <a:r>
              <a:rPr lang="ru-RU" i="1"/>
              <a:t>, </a:t>
            </a:r>
            <a:r>
              <a:rPr lang="en-US" i="1"/>
              <a:t>R </a:t>
            </a:r>
            <a:r>
              <a:rPr lang="ru-RU"/>
              <a:t>точки пересечения прямой </a:t>
            </a:r>
            <a:r>
              <a:rPr lang="en-US" i="1"/>
              <a:t>PG</a:t>
            </a:r>
            <a:r>
              <a:rPr lang="ru-RU" i="1"/>
              <a:t> </a:t>
            </a:r>
            <a:r>
              <a:rPr lang="ru-RU"/>
              <a:t>с </a:t>
            </a:r>
            <a:r>
              <a:rPr lang="en-US" i="1"/>
              <a:t>AB</a:t>
            </a:r>
            <a:r>
              <a:rPr lang="ru-RU" i="1"/>
              <a:t> </a:t>
            </a:r>
            <a:r>
              <a:rPr lang="ru-RU"/>
              <a:t>и </a:t>
            </a:r>
            <a:r>
              <a:rPr lang="en-US" i="1"/>
              <a:t>DC</a:t>
            </a:r>
            <a:r>
              <a:rPr lang="ru-RU"/>
              <a:t>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0" y="5654675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Соединим точки </a:t>
            </a:r>
            <a:r>
              <a:rPr lang="en-US" i="1"/>
              <a:t>E </a:t>
            </a:r>
            <a:r>
              <a:rPr lang="ru-RU"/>
              <a:t>и </a:t>
            </a:r>
            <a:r>
              <a:rPr lang="en-US" i="1"/>
              <a:t>Q</a:t>
            </a:r>
            <a:r>
              <a:rPr lang="ru-RU"/>
              <a:t>, </a:t>
            </a:r>
            <a:r>
              <a:rPr lang="en-US" i="1"/>
              <a:t>G </a:t>
            </a:r>
            <a:r>
              <a:rPr lang="ru-RU"/>
              <a:t>и </a:t>
            </a:r>
            <a:r>
              <a:rPr lang="en-US" i="1"/>
              <a:t>S</a:t>
            </a:r>
            <a:r>
              <a:rPr lang="ru-RU"/>
              <a:t>.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" y="549275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 </a:t>
            </a:r>
            <a:r>
              <a:rPr lang="ru-RU" dirty="0"/>
              <a:t>, лежащие на ребрах куба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429000" y="6035675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Полученный пятиугольник </a:t>
            </a:r>
            <a:r>
              <a:rPr lang="en-US" i="1"/>
              <a:t>EFSGQ</a:t>
            </a:r>
            <a:r>
              <a:rPr lang="ru-RU"/>
              <a:t> будет искомым сечением.</a:t>
            </a:r>
          </a:p>
        </p:txBody>
      </p:sp>
      <p:pic>
        <p:nvPicPr>
          <p:cNvPr id="8201" name="Picture 9" descr="Куб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уб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572000" y="4892675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Обозначим </a:t>
            </a:r>
            <a:r>
              <a:rPr lang="en-US" i="1"/>
              <a:t>S</a:t>
            </a:r>
            <a:r>
              <a:rPr lang="ru-RU"/>
              <a:t> точку пересечения </a:t>
            </a:r>
            <a:r>
              <a:rPr lang="en-US" i="1"/>
              <a:t>FR </a:t>
            </a:r>
            <a:r>
              <a:rPr lang="en-US"/>
              <a:t>c</a:t>
            </a:r>
            <a:r>
              <a:rPr lang="en-US" i="1"/>
              <a:t> </a:t>
            </a:r>
            <a:r>
              <a:rPr lang="ru-RU" i="1"/>
              <a:t>СС</a:t>
            </a:r>
            <a:r>
              <a:rPr lang="ru-RU" baseline="-25000"/>
              <a:t>1</a:t>
            </a:r>
            <a:r>
              <a:rPr lang="ru-RU"/>
              <a:t>.</a:t>
            </a:r>
            <a:endParaRPr lang="ru-RU" i="1"/>
          </a:p>
        </p:txBody>
      </p:sp>
      <p:pic>
        <p:nvPicPr>
          <p:cNvPr id="8204" name="Picture 12" descr="Куб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Куб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уб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Куб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BB12B7-DB21-4296-B728-0B6B963D77AF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200" grpId="0" autoUpdateAnimBg="0"/>
      <p:bldP spid="82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0" y="12192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Решение.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Для построения сечения куба, проходящего через точки </a:t>
            </a:r>
            <a:r>
              <a:rPr lang="en-US" i="1"/>
              <a:t>E</a:t>
            </a:r>
            <a:r>
              <a:rPr lang="en-US"/>
              <a:t>, </a:t>
            </a:r>
            <a:r>
              <a:rPr lang="en-US" i="1"/>
              <a:t>F</a:t>
            </a:r>
            <a:r>
              <a:rPr lang="en-US"/>
              <a:t>, </a:t>
            </a:r>
            <a:r>
              <a:rPr lang="en-US" i="1"/>
              <a:t>G</a:t>
            </a:r>
            <a:r>
              <a:rPr lang="ru-RU"/>
              <a:t>,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0" y="22860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найдем точку </a:t>
            </a:r>
            <a:r>
              <a:rPr lang="en-US" i="1"/>
              <a:t>P</a:t>
            </a:r>
            <a:r>
              <a:rPr lang="ru-RU"/>
              <a:t> пересечения прямой </a:t>
            </a:r>
            <a:r>
              <a:rPr lang="en-US" i="1"/>
              <a:t>EF</a:t>
            </a:r>
            <a:r>
              <a:rPr lang="ru-RU"/>
              <a:t> и плоскости грани </a:t>
            </a:r>
            <a:r>
              <a:rPr lang="en-US" i="1"/>
              <a:t>ABCD</a:t>
            </a:r>
            <a:r>
              <a:rPr lang="en-US"/>
              <a:t>.</a:t>
            </a:r>
            <a:r>
              <a:rPr lang="en-US" i="1">
                <a:solidFill>
                  <a:schemeClr val="accent1"/>
                </a:solidFill>
              </a:rPr>
              <a:t> 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0" y="44196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RF </a:t>
            </a:r>
            <a:r>
              <a:rPr lang="ru-RU"/>
              <a:t>и обозна</a:t>
            </a:r>
            <a:r>
              <a:rPr lang="en-US"/>
              <a:t>-</a:t>
            </a:r>
            <a:r>
              <a:rPr lang="ru-RU"/>
              <a:t>чим </a:t>
            </a:r>
            <a:r>
              <a:rPr lang="en-US" i="1"/>
              <a:t>S</a:t>
            </a:r>
            <a:r>
              <a:rPr lang="ru-RU"/>
              <a:t>, </a:t>
            </a:r>
            <a:r>
              <a:rPr lang="en-US" i="1"/>
              <a:t>T</a:t>
            </a:r>
            <a:r>
              <a:rPr lang="ru-RU"/>
              <a:t> её точки пересечения с </a:t>
            </a:r>
            <a:r>
              <a:rPr lang="en-US" i="1"/>
              <a:t>CC</a:t>
            </a:r>
            <a:r>
              <a:rPr lang="en-US" baseline="-25000"/>
              <a:t>1 </a:t>
            </a:r>
            <a:r>
              <a:rPr lang="ru-RU"/>
              <a:t>и </a:t>
            </a:r>
            <a:r>
              <a:rPr lang="en-US" i="1"/>
              <a:t>DD</a:t>
            </a:r>
            <a:r>
              <a:rPr lang="en-US" baseline="-25000"/>
              <a:t>1</a:t>
            </a:r>
            <a:r>
              <a:rPr lang="en-US"/>
              <a:t>.</a:t>
            </a:r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33528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Обозначим </a:t>
            </a:r>
            <a:r>
              <a:rPr lang="en-US" i="1"/>
              <a:t>Q</a:t>
            </a:r>
            <a:r>
              <a:rPr lang="en-US"/>
              <a:t>, </a:t>
            </a:r>
            <a:r>
              <a:rPr lang="en-US" i="1"/>
              <a:t>R</a:t>
            </a:r>
            <a:r>
              <a:rPr lang="ru-RU"/>
              <a:t> точки пересечения прямой </a:t>
            </a:r>
            <a:r>
              <a:rPr lang="en-US" i="1"/>
              <a:t>PG </a:t>
            </a:r>
            <a:r>
              <a:rPr lang="ru-RU"/>
              <a:t>с </a:t>
            </a:r>
            <a:r>
              <a:rPr lang="en-US" i="1"/>
              <a:t>AB </a:t>
            </a:r>
            <a:r>
              <a:rPr lang="ru-RU"/>
              <a:t>и </a:t>
            </a:r>
            <a:r>
              <a:rPr lang="en-US" i="1"/>
              <a:t>CD</a:t>
            </a:r>
            <a:r>
              <a:rPr lang="ru-RU"/>
              <a:t>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6089" y="483875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 </a:t>
            </a:r>
            <a:r>
              <a:rPr lang="ru-RU" dirty="0"/>
              <a:t>, лежащие на ребрах куба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603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Соединим точки </a:t>
            </a:r>
            <a:r>
              <a:rPr lang="en-US" i="1"/>
              <a:t>E </a:t>
            </a:r>
            <a:r>
              <a:rPr lang="ru-RU"/>
              <a:t>и </a:t>
            </a:r>
            <a:r>
              <a:rPr lang="en-US" i="1"/>
              <a:t>Q</a:t>
            </a:r>
            <a:r>
              <a:rPr lang="en-US"/>
              <a:t>, </a:t>
            </a:r>
            <a:r>
              <a:rPr lang="en-US" i="1"/>
              <a:t>G </a:t>
            </a:r>
            <a:r>
              <a:rPr lang="ru-RU"/>
              <a:t>и </a:t>
            </a:r>
            <a:r>
              <a:rPr lang="en-US" i="1"/>
              <a:t>S</a:t>
            </a:r>
            <a:r>
              <a:rPr lang="en-US"/>
              <a:t>, </a:t>
            </a:r>
            <a:r>
              <a:rPr lang="en-US" i="1"/>
              <a:t>U </a:t>
            </a:r>
            <a:r>
              <a:rPr lang="ru-RU"/>
              <a:t>и </a:t>
            </a:r>
            <a:r>
              <a:rPr lang="en-US" i="1"/>
              <a:t>F</a:t>
            </a:r>
            <a:r>
              <a:rPr lang="ru-RU"/>
              <a:t>.</a:t>
            </a:r>
          </a:p>
        </p:txBody>
      </p:sp>
      <p:pic>
        <p:nvPicPr>
          <p:cNvPr id="10249" name="Picture 9" descr="Куб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б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Куб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Куб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TE </a:t>
            </a:r>
            <a:r>
              <a:rPr lang="ru-RU"/>
              <a:t>и обозначим </a:t>
            </a:r>
            <a:r>
              <a:rPr lang="en-US" i="1"/>
              <a:t>U</a:t>
            </a:r>
            <a:r>
              <a:rPr lang="ru-RU"/>
              <a:t> её точку пересечения с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D</a:t>
            </a:r>
            <a:r>
              <a:rPr lang="en-US" baseline="-25000"/>
              <a:t>1</a:t>
            </a:r>
            <a:r>
              <a:rPr lang="en-US"/>
              <a:t>.</a:t>
            </a:r>
            <a:endParaRPr 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Полученный шестиугольник </a:t>
            </a:r>
            <a:r>
              <a:rPr lang="en-US" i="1"/>
              <a:t>EUFSGQ</a:t>
            </a:r>
            <a:r>
              <a:rPr lang="ru-RU"/>
              <a:t> будет искомым сечением.</a:t>
            </a:r>
          </a:p>
        </p:txBody>
      </p:sp>
      <p:pic>
        <p:nvPicPr>
          <p:cNvPr id="10255" name="Picture 15" descr="Куб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Куб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Куб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49775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F3FC85-17B5-4C2F-BCCE-50F74FD83FCD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8" grpId="0" autoUpdateAnimBg="0"/>
      <p:bldP spid="10253" grpId="0" autoUpdateAnimBg="0"/>
      <p:bldP spid="102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0" y="436563"/>
            <a:ext cx="9144000" cy="4951413"/>
            <a:chOff x="0" y="275"/>
            <a:chExt cx="5760" cy="3119"/>
          </a:xfrm>
        </p:grpSpPr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96" y="275"/>
              <a:ext cx="566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куба плоскостью,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, </a:t>
              </a:r>
              <a:r>
                <a:rPr lang="en-US" i="1" dirty="0"/>
                <a:t>G</a:t>
              </a:r>
              <a:r>
                <a:rPr lang="ru-RU" dirty="0"/>
                <a:t>, принадлежащие граням </a:t>
              </a:r>
              <a:r>
                <a:rPr lang="en-US" i="1" dirty="0"/>
                <a:t>BB</a:t>
              </a:r>
              <a:r>
                <a:rPr lang="en-US" baseline="-25000" dirty="0"/>
                <a:t>1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i="1" dirty="0"/>
                <a:t>C</a:t>
              </a:r>
              <a:r>
                <a:rPr lang="en-US" dirty="0"/>
                <a:t>, </a:t>
              </a:r>
              <a:r>
                <a:rPr lang="en-US" i="1" dirty="0"/>
                <a:t>CC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dirty="0"/>
                <a:t>, </a:t>
              </a:r>
              <a:r>
                <a:rPr lang="en-US" i="1" dirty="0"/>
                <a:t>AA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dirty="0"/>
                <a:t>, </a:t>
              </a:r>
              <a:r>
                <a:rPr lang="ru-RU" dirty="0"/>
                <a:t>соответственно.</a:t>
              </a:r>
              <a:r>
                <a:rPr lang="en-US" dirty="0"/>
                <a:t> </a:t>
              </a:r>
              <a:endParaRPr lang="ru-RU" dirty="0"/>
            </a:p>
          </p:txBody>
        </p:sp>
        <p:pic>
          <p:nvPicPr>
            <p:cNvPr id="22550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8"/>
              <a:ext cx="2427" cy="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0" y="1574800"/>
            <a:ext cx="9144000" cy="3833813"/>
            <a:chOff x="0" y="992"/>
            <a:chExt cx="5760" cy="2415"/>
          </a:xfrm>
        </p:grpSpPr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2688" y="992"/>
              <a:ext cx="3072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Из данных точек опустим перпендикуляры </a:t>
              </a:r>
              <a:r>
                <a:rPr lang="en-US" i="1" dirty="0"/>
                <a:t>EE’</a:t>
              </a:r>
              <a:r>
                <a:rPr lang="en-US" dirty="0"/>
                <a:t>, </a:t>
              </a:r>
              <a:r>
                <a:rPr lang="en-US" i="1" dirty="0"/>
                <a:t>FF’</a:t>
              </a:r>
              <a:r>
                <a:rPr lang="en-US" dirty="0"/>
                <a:t>, </a:t>
              </a:r>
              <a:r>
                <a:rPr lang="en-US" i="1" dirty="0"/>
                <a:t>GG’</a:t>
              </a:r>
              <a:r>
                <a:rPr lang="en-US" dirty="0"/>
                <a:t> </a:t>
              </a:r>
              <a:r>
                <a:rPr lang="ru-RU" dirty="0"/>
                <a:t>на плоскость грани </a:t>
              </a:r>
              <a:r>
                <a:rPr lang="en-US" i="1" dirty="0"/>
                <a:t>ABCD</a:t>
              </a:r>
              <a:r>
                <a:rPr lang="ru-RU" dirty="0"/>
                <a:t>, и найдем точки </a:t>
              </a:r>
              <a:r>
                <a:rPr lang="en-US" i="1" dirty="0"/>
                <a:t>I </a:t>
              </a:r>
              <a:r>
                <a:rPr lang="ru-RU" dirty="0"/>
                <a:t>и </a:t>
              </a:r>
              <a:r>
                <a:rPr lang="en-US" i="1" dirty="0"/>
                <a:t>H </a:t>
              </a:r>
              <a:r>
                <a:rPr lang="ru-RU" dirty="0"/>
                <a:t>пересечения прямых </a:t>
              </a:r>
              <a:r>
                <a:rPr lang="en-US" i="1" dirty="0"/>
                <a:t>FE </a:t>
              </a:r>
              <a:r>
                <a:rPr lang="ru-RU" dirty="0"/>
                <a:t>и </a:t>
              </a:r>
              <a:r>
                <a:rPr lang="en-US" i="1" dirty="0"/>
                <a:t>FG</a:t>
              </a:r>
              <a:r>
                <a:rPr lang="ru-RU" dirty="0"/>
                <a:t> с этой плоскостью.</a:t>
              </a:r>
            </a:p>
          </p:txBody>
        </p:sp>
        <p:pic>
          <p:nvPicPr>
            <p:cNvPr id="2255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"/>
              <a:ext cx="2427" cy="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0" y="1673225"/>
            <a:ext cx="8915400" cy="3735388"/>
            <a:chOff x="0" y="1054"/>
            <a:chExt cx="5616" cy="2353"/>
          </a:xfrm>
        </p:grpSpPr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2736" y="2160"/>
              <a:ext cx="288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i="1"/>
                <a:t>IH </a:t>
              </a:r>
              <a:r>
                <a:rPr lang="ru-RU"/>
                <a:t>будет линией пересечения искомой плоскости и плоскости грани </a:t>
              </a:r>
              <a:r>
                <a:rPr lang="en-US" i="1"/>
                <a:t>ABCD</a:t>
              </a:r>
              <a:r>
                <a:rPr lang="en-US"/>
                <a:t>.</a:t>
              </a:r>
              <a:r>
                <a:rPr lang="en-US" i="1"/>
                <a:t> </a:t>
              </a:r>
              <a:r>
                <a:rPr lang="ru-RU"/>
                <a:t>Обозначим </a:t>
              </a:r>
              <a:r>
                <a:rPr lang="en-US" i="1"/>
                <a:t>Q</a:t>
              </a:r>
              <a:r>
                <a:rPr lang="en-US"/>
                <a:t>, </a:t>
              </a:r>
              <a:r>
                <a:rPr lang="en-US" i="1"/>
                <a:t>R</a:t>
              </a:r>
              <a:r>
                <a:rPr lang="ru-RU"/>
                <a:t> точки пересечения прямой </a:t>
              </a:r>
              <a:r>
                <a:rPr lang="en-US" i="1"/>
                <a:t>IH </a:t>
              </a:r>
              <a:r>
                <a:rPr lang="ru-RU"/>
                <a:t>с </a:t>
              </a:r>
              <a:r>
                <a:rPr lang="en-US" i="1"/>
                <a:t>AB </a:t>
              </a:r>
              <a:r>
                <a:rPr lang="ru-RU"/>
                <a:t>и </a:t>
              </a:r>
              <a:r>
                <a:rPr lang="en-US" i="1"/>
                <a:t>BC</a:t>
              </a:r>
              <a:r>
                <a:rPr lang="ru-RU"/>
                <a:t>.</a:t>
              </a:r>
            </a:p>
          </p:txBody>
        </p:sp>
        <p:pic>
          <p:nvPicPr>
            <p:cNvPr id="22556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"/>
              <a:ext cx="2427" cy="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0" y="1673225"/>
            <a:ext cx="9144000" cy="4414838"/>
            <a:chOff x="0" y="1054"/>
            <a:chExt cx="5760" cy="2781"/>
          </a:xfrm>
        </p:grpSpPr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0" y="3312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                                                         </a:t>
              </a:r>
              <a:r>
                <a:rPr lang="ru-RU" dirty="0"/>
                <a:t>Проведем прямые </a:t>
              </a:r>
              <a:r>
                <a:rPr lang="en-US" i="1" dirty="0"/>
                <a:t>PG </a:t>
              </a:r>
              <a:r>
                <a:rPr lang="ru-RU" dirty="0"/>
                <a:t>и </a:t>
              </a:r>
              <a:r>
                <a:rPr lang="en-US" i="1" dirty="0"/>
                <a:t>QE  </a:t>
              </a:r>
              <a:r>
                <a:rPr lang="ru-RU" dirty="0"/>
                <a:t>и обозначим </a:t>
              </a:r>
              <a:r>
                <a:rPr lang="en-US" i="1" dirty="0"/>
                <a:t>R</a:t>
              </a:r>
              <a:r>
                <a:rPr lang="ru-RU" dirty="0"/>
                <a:t>, </a:t>
              </a:r>
              <a:r>
                <a:rPr lang="en-US" i="1" dirty="0"/>
                <a:t>S</a:t>
              </a:r>
              <a:r>
                <a:rPr lang="ru-RU" dirty="0"/>
                <a:t> их точки пересечения с </a:t>
              </a:r>
              <a:r>
                <a:rPr lang="en-US" i="1" dirty="0"/>
                <a:t>AA</a:t>
              </a:r>
              <a:r>
                <a:rPr lang="en-US" baseline="-25000" dirty="0"/>
                <a:t>1 </a:t>
              </a:r>
              <a:r>
                <a:rPr lang="ru-RU" dirty="0"/>
                <a:t>и </a:t>
              </a:r>
              <a:r>
                <a:rPr lang="en-US" i="1" dirty="0"/>
                <a:t>CC</a:t>
              </a:r>
              <a:r>
                <a:rPr lang="en-US" baseline="-25000" dirty="0"/>
                <a:t>1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225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"/>
              <a:ext cx="2427" cy="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0" y="1673225"/>
            <a:ext cx="9144000" cy="4727575"/>
            <a:chOff x="0" y="1054"/>
            <a:chExt cx="5760" cy="2978"/>
          </a:xfrm>
        </p:grpSpPr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0" y="3744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Проведем прямые </a:t>
              </a:r>
              <a:r>
                <a:rPr lang="en-US" i="1" dirty="0"/>
                <a:t>SU</a:t>
              </a:r>
              <a:r>
                <a:rPr lang="en-US" dirty="0"/>
                <a:t>, </a:t>
              </a:r>
              <a:r>
                <a:rPr lang="en-US" i="1" dirty="0"/>
                <a:t>UV</a:t>
              </a:r>
              <a:r>
                <a:rPr lang="en-US" dirty="0"/>
                <a:t> </a:t>
              </a:r>
              <a:r>
                <a:rPr lang="ru-RU" dirty="0"/>
                <a:t>и </a:t>
              </a:r>
              <a:r>
                <a:rPr lang="en-US" i="1" dirty="0"/>
                <a:t>RV</a:t>
              </a:r>
              <a:r>
                <a:rPr lang="ru-RU" dirty="0"/>
                <a:t>, параллельные </a:t>
              </a:r>
              <a:r>
                <a:rPr lang="en-US" i="1" dirty="0"/>
                <a:t>PR</a:t>
              </a:r>
              <a:r>
                <a:rPr lang="en-US" dirty="0"/>
                <a:t>, </a:t>
              </a:r>
              <a:r>
                <a:rPr lang="en-US" i="1" dirty="0"/>
                <a:t>PQ </a:t>
              </a:r>
              <a:r>
                <a:rPr lang="ru-RU" dirty="0"/>
                <a:t>и </a:t>
              </a:r>
              <a:r>
                <a:rPr lang="en-US" i="1" dirty="0"/>
                <a:t>QS</a:t>
              </a:r>
              <a:r>
                <a:rPr lang="ru-RU" dirty="0"/>
                <a:t>.</a:t>
              </a:r>
              <a:r>
                <a:rPr lang="en-US" i="1" dirty="0"/>
                <a:t> </a:t>
              </a:r>
              <a:endParaRPr lang="ru-RU" dirty="0"/>
            </a:p>
          </p:txBody>
        </p:sp>
        <p:pic>
          <p:nvPicPr>
            <p:cNvPr id="22562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"/>
              <a:ext cx="2427" cy="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63" name="Group 35"/>
          <p:cNvGrpSpPr>
            <a:grpSpLocks/>
          </p:cNvGrpSpPr>
          <p:nvPr/>
        </p:nvGrpSpPr>
        <p:grpSpPr bwMode="auto">
          <a:xfrm>
            <a:off x="0" y="1673225"/>
            <a:ext cx="9144000" cy="5184775"/>
            <a:chOff x="0" y="1054"/>
            <a:chExt cx="5760" cy="3266"/>
          </a:xfrm>
        </p:grpSpPr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Полученный шестиугольник </a:t>
              </a:r>
              <a:r>
                <a:rPr lang="en-US" i="1"/>
                <a:t>RPQSUV</a:t>
              </a:r>
              <a:r>
                <a:rPr lang="ru-RU"/>
                <a:t> будет искомым сечением.</a:t>
              </a:r>
            </a:p>
          </p:txBody>
        </p:sp>
        <p:pic>
          <p:nvPicPr>
            <p:cNvPr id="22565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"/>
              <a:ext cx="2427" cy="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CA0869-BC96-4D29-93DF-07376559396F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0" y="692150"/>
            <a:ext cx="9144000" cy="5241925"/>
            <a:chOff x="0" y="144"/>
            <a:chExt cx="5760" cy="3302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96" y="144"/>
              <a:ext cx="566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куба плоскостью,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ru-RU" dirty="0"/>
                <a:t>, лежащие на ребрах куба</a:t>
              </a:r>
              <a:r>
                <a:rPr lang="en-US" dirty="0"/>
                <a:t>, </a:t>
              </a:r>
              <a:r>
                <a:rPr lang="ru-RU" dirty="0"/>
                <a:t>параллельно диагонали </a:t>
              </a:r>
              <a:r>
                <a:rPr lang="en-US" i="1" dirty="0"/>
                <a:t>BD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2458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470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0" y="2063750"/>
            <a:ext cx="8991600" cy="3870325"/>
            <a:chOff x="0" y="1008"/>
            <a:chExt cx="5664" cy="2438"/>
          </a:xfrm>
        </p:grpSpPr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2688" y="1008"/>
              <a:ext cx="29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Проведем прямые </a:t>
              </a:r>
              <a:r>
                <a:rPr lang="en-US" i="1" dirty="0"/>
                <a:t>FG </a:t>
              </a:r>
              <a:r>
                <a:rPr lang="ru-RU" dirty="0"/>
                <a:t>и </a:t>
              </a:r>
              <a:r>
                <a:rPr lang="en-US" i="1" dirty="0"/>
                <a:t>EH</a:t>
              </a:r>
              <a:r>
                <a:rPr lang="ru-RU" dirty="0"/>
                <a:t>, параллельные </a:t>
              </a:r>
              <a:r>
                <a:rPr lang="en-US" i="1" dirty="0"/>
                <a:t>BD</a:t>
              </a:r>
              <a:r>
                <a:rPr lang="ru-RU" dirty="0"/>
                <a:t>.</a:t>
              </a:r>
            </a:p>
          </p:txBody>
        </p:sp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470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0" y="2063750"/>
            <a:ext cx="8991600" cy="3870325"/>
            <a:chOff x="0" y="1008"/>
            <a:chExt cx="5664" cy="2438"/>
          </a:xfrm>
        </p:grpSpPr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2688" y="1488"/>
              <a:ext cx="297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Проведем прямую </a:t>
              </a:r>
              <a:r>
                <a:rPr lang="en-US" i="1" dirty="0"/>
                <a:t>FP</a:t>
              </a:r>
              <a:r>
                <a:rPr lang="ru-RU" dirty="0"/>
                <a:t>, параллельную </a:t>
              </a:r>
              <a:r>
                <a:rPr lang="en-US" i="1" dirty="0"/>
                <a:t>EG</a:t>
              </a:r>
              <a:r>
                <a:rPr lang="ru-RU" dirty="0"/>
                <a:t>,</a:t>
              </a:r>
              <a:r>
                <a:rPr lang="en-US" i="1" dirty="0"/>
                <a:t> </a:t>
              </a:r>
              <a:r>
                <a:rPr lang="ru-RU" dirty="0"/>
                <a:t>и соединим точки </a:t>
              </a:r>
              <a:r>
                <a:rPr lang="en-US" i="1" dirty="0"/>
                <a:t>P </a:t>
              </a:r>
              <a:r>
                <a:rPr lang="ru-RU" dirty="0"/>
                <a:t>и </a:t>
              </a:r>
              <a:r>
                <a:rPr lang="en-US" i="1" dirty="0"/>
                <a:t>G</a:t>
              </a:r>
              <a:r>
                <a:rPr lang="en-US" dirty="0"/>
                <a:t>.</a:t>
              </a:r>
              <a:r>
                <a:rPr lang="en-US" i="1" dirty="0"/>
                <a:t> </a:t>
              </a:r>
              <a:endParaRPr lang="ru-RU" dirty="0"/>
            </a:p>
          </p:txBody>
        </p:sp>
        <p:pic>
          <p:nvPicPr>
            <p:cNvPr id="24608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470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0" y="2063750"/>
            <a:ext cx="8991600" cy="3870325"/>
            <a:chOff x="0" y="1008"/>
            <a:chExt cx="5664" cy="2438"/>
          </a:xfrm>
        </p:grpSpPr>
        <p:pic>
          <p:nvPicPr>
            <p:cNvPr id="2461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470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11" name="Text Box 35"/>
            <p:cNvSpPr txBox="1">
              <a:spLocks noChangeArrowheads="1"/>
            </p:cNvSpPr>
            <p:nvPr/>
          </p:nvSpPr>
          <p:spPr bwMode="auto">
            <a:xfrm>
              <a:off x="2688" y="2208"/>
              <a:ext cx="2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E </a:t>
              </a:r>
              <a:r>
                <a:rPr lang="ru-RU"/>
                <a:t>и </a:t>
              </a:r>
              <a:r>
                <a:rPr lang="en-US" i="1"/>
                <a:t>G</a:t>
              </a:r>
              <a:r>
                <a:rPr lang="en-US"/>
                <a:t>, </a:t>
              </a:r>
              <a:r>
                <a:rPr lang="en-US" i="1"/>
                <a:t>F </a:t>
              </a:r>
              <a:r>
                <a:rPr lang="ru-RU"/>
                <a:t>и </a:t>
              </a:r>
              <a:r>
                <a:rPr lang="en-US" i="1"/>
                <a:t>H</a:t>
              </a:r>
              <a:r>
                <a:rPr lang="en-US"/>
                <a:t>.</a:t>
              </a:r>
              <a:r>
                <a:rPr lang="en-US" i="1"/>
                <a:t> </a:t>
              </a:r>
              <a:endParaRPr lang="ru-RU"/>
            </a:p>
          </p:txBody>
        </p:sp>
      </p:grpSp>
      <p:grpSp>
        <p:nvGrpSpPr>
          <p:cNvPr id="24612" name="Group 36"/>
          <p:cNvGrpSpPr>
            <a:grpSpLocks/>
          </p:cNvGrpSpPr>
          <p:nvPr/>
        </p:nvGrpSpPr>
        <p:grpSpPr bwMode="auto">
          <a:xfrm>
            <a:off x="0" y="2063750"/>
            <a:ext cx="8991600" cy="3870325"/>
            <a:chOff x="0" y="1008"/>
            <a:chExt cx="5664" cy="2438"/>
          </a:xfrm>
        </p:grpSpPr>
        <p:pic>
          <p:nvPicPr>
            <p:cNvPr id="24613" name="Picture 3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470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14" name="Text Box 38"/>
            <p:cNvSpPr txBox="1">
              <a:spLocks noChangeArrowheads="1"/>
            </p:cNvSpPr>
            <p:nvPr/>
          </p:nvSpPr>
          <p:spPr bwMode="auto">
            <a:xfrm>
              <a:off x="2688" y="2448"/>
              <a:ext cx="29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Полученный пятиугольник </a:t>
              </a:r>
              <a:r>
                <a:rPr lang="en-US" i="1" dirty="0"/>
                <a:t>EGPFH </a:t>
              </a:r>
              <a:r>
                <a:rPr lang="ru-RU" dirty="0"/>
                <a:t>будет искомым сечением</a:t>
              </a:r>
              <a:r>
                <a:rPr lang="en-US" dirty="0"/>
                <a:t>.</a:t>
              </a:r>
              <a:r>
                <a:rPr lang="en-US" i="1" dirty="0"/>
                <a:t> </a:t>
              </a:r>
              <a:endParaRPr lang="ru-RU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83BB9C-E3DD-4910-9C3E-587A9C6DD40E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76470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единичного куба плоскостью, проходящей через вершину </a:t>
            </a:r>
            <a:r>
              <a:rPr lang="en-US" i="1" dirty="0"/>
              <a:t>B </a:t>
            </a:r>
            <a:r>
              <a:rPr lang="ru-RU" dirty="0"/>
              <a:t>и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соответственно. Найдите его площадь.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E3DDF-235E-404F-B993-985AFF5B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76872"/>
            <a:ext cx="4724645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91746-6980-4684-8400-4A9C2516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31" y="1556792"/>
            <a:ext cx="3972082" cy="3384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8F2D3-6D3D-4BCC-A1C2-A021105E2084}"/>
                  </a:ext>
                </a:extLst>
              </p:cNvPr>
              <p:cNvSpPr txBox="1"/>
              <p:nvPr/>
            </p:nvSpPr>
            <p:spPr>
              <a:xfrm>
                <a:off x="503548" y="260648"/>
                <a:ext cx="8640452" cy="6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ru-RU" dirty="0"/>
                  <a:t>Сечением является ромб.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8F2D3-6D3D-4BCC-A1C2-A021105E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260648"/>
                <a:ext cx="8640452" cy="679673"/>
              </a:xfrm>
              <a:prstGeom prst="rect">
                <a:avLst/>
              </a:prstGeom>
              <a:blipFill>
                <a:blip r:embed="rId4"/>
                <a:stretch>
                  <a:fillRect l="-1129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08630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1756</Words>
  <Application>Microsoft Office PowerPoint</Application>
  <PresentationFormat>Экран (4:3)</PresentationFormat>
  <Paragraphs>154</Paragraphs>
  <Slides>32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Cambria Math</vt:lpstr>
      <vt:lpstr>Times New Roman</vt:lpstr>
      <vt:lpstr>Оформление по умолчанию</vt:lpstr>
      <vt:lpstr>15б. Сечения многогранников (Куб)</vt:lpstr>
      <vt:lpstr>Метод следов</vt:lpstr>
      <vt:lpstr>Упражнение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Vladimir Smirnov</cp:lastModifiedBy>
  <cp:revision>45</cp:revision>
  <dcterms:created xsi:type="dcterms:W3CDTF">2006-09-17T12:30:38Z</dcterms:created>
  <dcterms:modified xsi:type="dcterms:W3CDTF">2022-04-05T13:03:11Z</dcterms:modified>
</cp:coreProperties>
</file>