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534" r:id="rId11"/>
    <p:sldId id="535" r:id="rId12"/>
    <p:sldId id="460" r:id="rId13"/>
    <p:sldId id="533" r:id="rId14"/>
    <p:sldId id="475" r:id="rId15"/>
    <p:sldId id="543" r:id="rId16"/>
    <p:sldId id="551" r:id="rId17"/>
    <p:sldId id="530" r:id="rId18"/>
    <p:sldId id="441" r:id="rId19"/>
    <p:sldId id="552" r:id="rId20"/>
    <p:sldId id="515" r:id="rId21"/>
    <p:sldId id="516" r:id="rId22"/>
    <p:sldId id="554" r:id="rId23"/>
    <p:sldId id="536" r:id="rId24"/>
    <p:sldId id="537" r:id="rId25"/>
    <p:sldId id="538" r:id="rId26"/>
    <p:sldId id="53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1" autoAdjust="0"/>
    <p:restoredTop sz="95318" autoAdjust="0"/>
  </p:normalViewPr>
  <p:slideViewPr>
    <p:cSldViewPr>
      <p:cViewPr varScale="1">
        <p:scale>
          <a:sx n="101" d="100"/>
          <a:sy n="101" d="100"/>
        </p:scale>
        <p:origin x="2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1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574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448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12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9265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37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14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1269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15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7321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690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974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26BA7-1FE6-45A7-953D-755803E807A3}" type="slidenum">
              <a:rPr lang="ru-RU"/>
              <a:pPr/>
              <a:t>18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6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26BA7-1FE6-45A7-953D-755803E807A3}" type="slidenum">
              <a:rPr lang="ru-RU"/>
              <a:pPr/>
              <a:t>19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6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8C4EB-F48C-4E96-9D14-243B336CD69F}" type="slidenum">
              <a:rPr lang="ru-RU"/>
              <a:pPr/>
              <a:t>2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20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3976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9095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483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8244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013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3963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240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BE039-9649-47B9-B0EF-74956F5C64FD}" type="slidenum">
              <a:rPr lang="ru-RU"/>
              <a:pPr/>
              <a:t>3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E63E3-FC61-46D1-89A8-3FD6C511AB94}" type="slidenum">
              <a:rPr lang="ru-RU"/>
              <a:pPr/>
              <a:t>4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D6BBD-6845-45A7-8727-7EB409F3BA94}" type="slidenum">
              <a:rPr lang="ru-RU"/>
              <a:pPr/>
              <a:t>5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4EEBE-8222-486D-A7C4-78E71240F7C7}" type="slidenum">
              <a:rPr lang="ru-RU"/>
              <a:pPr/>
              <a:t>6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26BA7-1FE6-45A7-953D-755803E807A3}" type="slidenum">
              <a:rPr lang="ru-RU"/>
              <a:pPr/>
              <a:t>7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1DB3-559B-4245-9F0A-459632FB8640}" type="slidenum">
              <a:rPr lang="ru-RU"/>
              <a:pPr/>
              <a:t>8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C9197-F945-4DAD-B901-FA1F0AADEDB5}" type="slidenum">
              <a:rPr lang="ru-RU"/>
              <a:pPr/>
              <a:t>9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1628800"/>
            <a:ext cx="8712968" cy="2088232"/>
          </a:xfrm>
        </p:spPr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15г. Сечения многогранников</a:t>
            </a:r>
            <a:br>
              <a:rPr lang="ru-RU" dirty="0">
                <a:solidFill>
                  <a:srgbClr val="FF3300"/>
                </a:solidFill>
              </a:rPr>
            </a:br>
            <a:r>
              <a:rPr lang="ru-RU" dirty="0">
                <a:solidFill>
                  <a:srgbClr val="FF3300"/>
                </a:solidFill>
              </a:rPr>
              <a:t>(Пирамида)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854" y="83671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правильной четырёхугольной пирамиды, все рёбра которой равны 1, плоскостью, проходящей через вершину </a:t>
            </a:r>
            <a:r>
              <a:rPr lang="en-US" i="1" dirty="0"/>
              <a:t>A </a:t>
            </a:r>
            <a:r>
              <a:rPr lang="ru-RU" dirty="0"/>
              <a:t>и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SB</a:t>
            </a:r>
            <a:r>
              <a:rPr lang="en-US" dirty="0"/>
              <a:t>, </a:t>
            </a:r>
            <a:r>
              <a:rPr lang="en-US" i="1" dirty="0"/>
              <a:t>SD</a:t>
            </a:r>
            <a:r>
              <a:rPr lang="en-US" dirty="0"/>
              <a:t> </a:t>
            </a:r>
            <a:r>
              <a:rPr lang="ru-RU" dirty="0"/>
              <a:t>соответственно.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CD6B7-14BE-4768-8E9A-278F4F4B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08920"/>
            <a:ext cx="5148064" cy="3388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C64C9-D1C0-4F33-87F1-685D5402BBA7}"/>
              </a:ext>
            </a:extLst>
          </p:cNvPr>
          <p:cNvSpPr txBox="1"/>
          <p:nvPr/>
        </p:nvSpPr>
        <p:spPr>
          <a:xfrm>
            <a:off x="2411760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2457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341B8CD-0A75-4E61-B422-178FDE3F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2204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Сечением является дельтоид </a:t>
            </a:r>
            <a:r>
              <a:rPr lang="en-US" i="1" dirty="0"/>
              <a:t>AEGF</a:t>
            </a:r>
            <a:r>
              <a:rPr lang="ru-RU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40FAE-541E-48D4-A170-75C72EE0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66597"/>
            <a:ext cx="5436096" cy="3872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CAA871D-518B-4A95-BF67-57A4C6AB4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5085184"/>
                <a:ext cx="89916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SG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/>
                  <a:t> AG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Площадь дельтоида 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CAA871D-518B-4A95-BF67-57A4C6AB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5085184"/>
                <a:ext cx="8991600" cy="684611"/>
              </a:xfrm>
              <a:prstGeom prst="rect">
                <a:avLst/>
              </a:prstGeom>
              <a:blipFill>
                <a:blip r:embed="rId4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854" y="620688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четырёхугольной пирамиды, все рёбра которой равны 1,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en-US" i="1" dirty="0"/>
              <a:t> BC</a:t>
            </a:r>
            <a:r>
              <a:rPr lang="en-US" dirty="0"/>
              <a:t>, </a:t>
            </a:r>
            <a:r>
              <a:rPr lang="en-US" i="1" dirty="0"/>
              <a:t>SD</a:t>
            </a:r>
            <a:r>
              <a:rPr lang="en-US" dirty="0"/>
              <a:t> </a:t>
            </a:r>
            <a:r>
              <a:rPr lang="ru-RU" dirty="0"/>
              <a:t>соответственно. Найдите его площадь.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08F9A-AFE5-49AA-A9A9-8F2F690D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0" y="2204864"/>
            <a:ext cx="5364088" cy="3930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C5591-AC79-46E4-BD22-2DDBA2E9D270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420943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341B8CD-0A75-4E61-B422-178FDE3F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2204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Сечением является пятиугольник </a:t>
            </a:r>
            <a:r>
              <a:rPr lang="en-US" i="1" dirty="0"/>
              <a:t>EFIGJ</a:t>
            </a:r>
            <a:r>
              <a:rPr lang="ru-RU" dirty="0"/>
              <a:t>. </a:t>
            </a:r>
            <a:endParaRPr lang="ru-RU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5557ECD7-54C1-439A-AA5D-DDC52D072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1731" y="800744"/>
                <a:ext cx="3238149" cy="2231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i="1" dirty="0"/>
                  <a:t>PQ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Площадь треугольника </a:t>
                </a:r>
                <a:r>
                  <a:rPr lang="en-US" i="1" dirty="0"/>
                  <a:t>PQG</a:t>
                </a:r>
                <a:r>
                  <a:rPr lang="en-US" dirty="0"/>
                  <a:t> </a:t>
                </a:r>
                <a:r>
                  <a:rPr lang="ru-RU" dirty="0"/>
                  <a:t>равна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5557ECD7-54C1-439A-AA5D-DDC52D07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1731" y="800744"/>
                <a:ext cx="3238149" cy="2231124"/>
              </a:xfrm>
              <a:prstGeom prst="rect">
                <a:avLst/>
              </a:prstGeom>
              <a:blipFill>
                <a:blip r:embed="rId3"/>
                <a:stretch>
                  <a:fillRect l="-2820" r="-2820" b="-1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28CD7921-AA74-41CC-8FF4-091D557B3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4113638"/>
                <a:ext cx="8991600" cy="2347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	Пусть</a:t>
                </a:r>
                <a:r>
                  <a:rPr lang="en-US" dirty="0"/>
                  <a:t> </a:t>
                </a:r>
                <a:r>
                  <a:rPr lang="ru-RU" dirty="0"/>
                  <a:t>точка </a:t>
                </a:r>
                <a:r>
                  <a:rPr lang="en-US" i="1" dirty="0"/>
                  <a:t>K </a:t>
                </a:r>
                <a:r>
                  <a:rPr lang="ru-RU" dirty="0"/>
                  <a:t>– середина </a:t>
                </a:r>
                <a:r>
                  <a:rPr lang="en-US" i="1" dirty="0"/>
                  <a:t>CD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KQG IC </a:t>
                </a:r>
                <a:r>
                  <a:rPr lang="ru-RU" dirty="0"/>
                  <a:t>– средняя линия. Следовательно, </a:t>
                </a:r>
                <a:r>
                  <a:rPr lang="en-US" i="1" dirty="0"/>
                  <a:t>GI = IQ</a:t>
                </a:r>
                <a:r>
                  <a:rPr lang="en-US" dirty="0"/>
                  <a:t>.</a:t>
                </a:r>
                <a:r>
                  <a:rPr lang="ru-RU" dirty="0"/>
                  <a:t> В треугольнике </a:t>
                </a:r>
                <a:r>
                  <a:rPr lang="en-US" i="1" dirty="0"/>
                  <a:t>GHQ IL </a:t>
                </a:r>
                <a:r>
                  <a:rPr lang="ru-RU" dirty="0"/>
                  <a:t>– средняя линия. Следовательно, </a:t>
                </a:r>
                <a:r>
                  <a:rPr lang="en-US" i="1" dirty="0"/>
                  <a:t>IL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𝐺𝐻</m:t>
                    </m:r>
                  </m:oMath>
                </a14:m>
                <a:r>
                  <a:rPr lang="en-US" dirty="0"/>
                  <a:t>.</a:t>
                </a:r>
                <a:r>
                  <a:rPr lang="ru-RU" dirty="0"/>
                  <a:t> Площади треугольников </a:t>
                </a:r>
                <a:r>
                  <a:rPr lang="en-US" i="1" dirty="0"/>
                  <a:t>PEJ </a:t>
                </a:r>
                <a:r>
                  <a:rPr lang="ru-RU" dirty="0"/>
                  <a:t>и </a:t>
                </a:r>
                <a:r>
                  <a:rPr lang="en-US" i="1" dirty="0"/>
                  <a:t>QFI </a:t>
                </a:r>
                <a:r>
                  <a:rPr lang="ru-RU" dirty="0"/>
                  <a:t>равны одной шестой площади треугольника </a:t>
                </a:r>
                <a:r>
                  <a:rPr lang="en-US" i="1" dirty="0"/>
                  <a:t>PQG</a:t>
                </a:r>
                <a:r>
                  <a:rPr lang="ru-RU" dirty="0"/>
                  <a:t>.</a:t>
                </a:r>
                <a:r>
                  <a:rPr lang="en-US" baseline="-25000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28CD7921-AA74-41CC-8FF4-091D557B3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4113638"/>
                <a:ext cx="8991600" cy="2347822"/>
              </a:xfrm>
              <a:prstGeom prst="rect">
                <a:avLst/>
              </a:prstGeom>
              <a:blipFill>
                <a:blip r:embed="rId4"/>
                <a:stretch>
                  <a:fillRect l="-1085" t="-207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6633A-463C-4A2C-827D-0C3C45AA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5" y="620688"/>
            <a:ext cx="5580112" cy="31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149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шестиугольной пирамиды, стороны основания которой равны 1, а боковые рёбра равны 2, плоскостью, проходящей через вершины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 </a:t>
            </a:r>
            <a:r>
              <a:rPr lang="ru-RU" dirty="0"/>
              <a:t>и середину </a:t>
            </a:r>
            <a:r>
              <a:rPr lang="en-US" i="1" dirty="0"/>
              <a:t>G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SD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710BB-7311-431B-9A4A-CAD353F4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92896"/>
            <a:ext cx="4726747" cy="4119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87E43-AFA7-4572-B84D-F9D7B4663D1E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86144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2101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Сечением является шестиугольник.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18D39-5007-4791-A20C-119D6F51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81" y="469075"/>
            <a:ext cx="6102438" cy="393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7D2A4F9-64E5-48BB-81E9-E5063843C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16846"/>
                <a:ext cx="9144000" cy="679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i="1" dirty="0"/>
                  <a:t>PQ = </a:t>
                </a:r>
                <a:r>
                  <a:rPr lang="en-US" dirty="0"/>
                  <a:t>3, </a:t>
                </a:r>
                <a:r>
                  <a:rPr lang="en-US" i="1" dirty="0"/>
                  <a:t>GH = </a:t>
                </a:r>
                <a:r>
                  <a:rPr lang="en-US" dirty="0"/>
                  <a:t>0,5, </a:t>
                </a:r>
                <a:r>
                  <a:rPr lang="en-US" i="1" dirty="0"/>
                  <a:t>GN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NI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GI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7D2A4F9-64E5-48BB-81E9-E5063843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16846"/>
                <a:ext cx="9144000" cy="679866"/>
              </a:xfrm>
              <a:prstGeom prst="rect">
                <a:avLst/>
              </a:prstGeom>
              <a:blipFill>
                <a:blip r:embed="rId4"/>
                <a:stretch>
                  <a:fillRect l="-1000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30C457E0-2E15-4911-8DD1-F037D7612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08003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ru-RU" dirty="0"/>
                  <a:t>Площадь трапеции </a:t>
                </a:r>
                <a:r>
                  <a:rPr lang="en-US" i="1" dirty="0"/>
                  <a:t>PQGH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r>
                  <a:rPr lang="en-US" i="1" dirty="0"/>
                  <a:t>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𝐺𝐼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i="1" dirty="0"/>
                  <a:t>. </a:t>
                </a:r>
                <a:endParaRPr lang="ru-RU" i="1" dirty="0"/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30C457E0-2E15-4911-8DD1-F037D7612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8003"/>
                <a:ext cx="9144000" cy="682174"/>
              </a:xfrm>
              <a:prstGeom prst="rect">
                <a:avLst/>
              </a:prstGeom>
              <a:blipFill>
                <a:blip r:embed="rId5"/>
                <a:stretch>
                  <a:fillRect l="-200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51ED9320-8F74-4552-9C40-9B6012A21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602362"/>
                <a:ext cx="9144000" cy="1269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ru-RU" dirty="0"/>
                  <a:t>Площади треугольников </a:t>
                </a:r>
                <a:r>
                  <a:rPr lang="en-US" i="1" dirty="0"/>
                  <a:t>APL </a:t>
                </a:r>
                <a:r>
                  <a:rPr lang="ru-RU" dirty="0"/>
                  <a:t>и </a:t>
                </a:r>
                <a:r>
                  <a:rPr lang="en-US" i="1" dirty="0"/>
                  <a:t>BQK </a:t>
                </a:r>
                <a:r>
                  <a:rPr lang="ru-RU" dirty="0"/>
                  <a:t>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 Следовательно,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</a:p>
            </p:txBody>
          </p:sp>
        </mc:Choice>
        <mc:Fallback xmlns="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51ED9320-8F74-4552-9C40-9B6012A21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602362"/>
                <a:ext cx="9144000" cy="1269899"/>
              </a:xfrm>
              <a:prstGeom prst="rect">
                <a:avLst/>
              </a:prstGeom>
              <a:blipFill>
                <a:blip r:embed="rId6"/>
                <a:stretch>
                  <a:fillRect l="-1000" r="-1000"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6360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единичного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плоскостью, параллельной двум противолежащим рёбрам </a:t>
            </a:r>
            <a:r>
              <a:rPr lang="en-US" i="1" dirty="0">
                <a:ea typeface="Times New Roman" panose="02020603050405020304" pitchFamily="18" charset="0"/>
              </a:rPr>
              <a:t>AD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наибольшей площади.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1083F7-3EA1-4BB9-A359-F5BAA750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87901"/>
            <a:ext cx="4393253" cy="3606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13D71-9AD9-437E-9A5B-A77E1E4031B2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82107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сечениях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плоскостями, параллельными прямым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получаются прямоугольники </a:t>
            </a:r>
            <a:r>
              <a:rPr lang="en-US" i="1" dirty="0">
                <a:ea typeface="Times New Roman" panose="02020603050405020304" pitchFamily="18" charset="0"/>
              </a:rPr>
              <a:t>EGHF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фиксированным периметром, равным сумме рёбер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2564C-C477-4DD9-B2D7-04816A52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16832"/>
            <a:ext cx="4608512" cy="380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88362-2E86-4FCF-8040-83DFFCDE5EDB}"/>
              </a:ext>
            </a:extLst>
          </p:cNvPr>
          <p:cNvSpPr txBox="1"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таких прямоугольников наибольшую площадь имеет квадрат, получающийся в сечении, проходящим через середину ребра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280" y="9730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четырёхугольной пирамиды </a:t>
            </a:r>
            <a:r>
              <a:rPr lang="en-US" i="1" dirty="0"/>
              <a:t>SABCD</a:t>
            </a:r>
            <a:r>
              <a:rPr lang="ru-RU" dirty="0"/>
              <a:t> плоскостью, проходящей через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SC </a:t>
            </a:r>
            <a:r>
              <a:rPr lang="ru-RU" dirty="0"/>
              <a:t>соответственно, и параллельной прямой </a:t>
            </a:r>
            <a:r>
              <a:rPr lang="en-US" i="1" dirty="0"/>
              <a:t>SA</a:t>
            </a:r>
            <a:r>
              <a:rPr lang="ru-RU" dirty="0"/>
              <a:t>.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396700-CB79-4166-93D4-92E82710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64904"/>
            <a:ext cx="5724128" cy="3817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B64FC-E5B3-40FA-AC61-FBD06E0AA4C4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13</a:t>
            </a:r>
          </a:p>
        </p:txBody>
      </p:sp>
    </p:spTree>
    <p:extLst>
      <p:ext uri="{BB962C8B-B14F-4D97-AF65-F5344CB8AC3E}">
        <p14:creationId xmlns:p14="http://schemas.microsoft.com/office/powerpoint/2010/main" val="232939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97A8-9297-42F1-A49E-6FE62414F4C6}"/>
              </a:ext>
            </a:extLst>
          </p:cNvPr>
          <p:cNvSpPr txBox="1"/>
          <p:nvPr/>
        </p:nvSpPr>
        <p:spPr>
          <a:xfrm>
            <a:off x="395536" y="26569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Равнобедренная трапеция.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C273E-9075-43E6-9B18-DF71188D1EA5}"/>
                  </a:ext>
                </a:extLst>
              </p:cNvPr>
              <p:cNvSpPr txBox="1"/>
              <p:nvPr/>
            </p:nvSpPr>
            <p:spPr>
              <a:xfrm>
                <a:off x="395536" y="4440500"/>
                <a:ext cx="8748464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Основания равны 1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C273E-9075-43E6-9B18-DF71188D1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40500"/>
                <a:ext cx="8748464" cy="616194"/>
              </a:xfrm>
              <a:prstGeom prst="rect">
                <a:avLst/>
              </a:prstGeom>
              <a:blipFill>
                <a:blip r:embed="rId3"/>
                <a:stretch>
                  <a:fillRect l="-111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162EB4-8069-48B4-B63E-44C464CD4A87}"/>
                  </a:ext>
                </a:extLst>
              </p:cNvPr>
              <p:cNvSpPr txBox="1"/>
              <p:nvPr/>
            </p:nvSpPr>
            <p:spPr>
              <a:xfrm>
                <a:off x="395536" y="5056694"/>
                <a:ext cx="8748464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162EB4-8069-48B4-B63E-44C464CD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56694"/>
                <a:ext cx="8748464" cy="682174"/>
              </a:xfrm>
              <a:prstGeom prst="rect">
                <a:avLst/>
              </a:prstGeom>
              <a:blipFill>
                <a:blip r:embed="rId4"/>
                <a:stretch>
                  <a:fillRect l="-111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912918-8C9F-4F28-ADC7-CCA14D859E9F}"/>
                  </a:ext>
                </a:extLst>
              </p:cNvPr>
              <p:cNvSpPr txBox="1"/>
              <p:nvPr/>
            </p:nvSpPr>
            <p:spPr>
              <a:xfrm>
                <a:off x="395536" y="5819854"/>
                <a:ext cx="8748464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912918-8C9F-4F28-ADC7-CCA14D85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19854"/>
                <a:ext cx="8748464" cy="682174"/>
              </a:xfrm>
              <a:prstGeom prst="rect">
                <a:avLst/>
              </a:prstGeom>
              <a:blipFill>
                <a:blip r:embed="rId5"/>
                <a:stretch>
                  <a:fillRect l="-111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FDE28-C6F0-41B9-A20F-458ECBC61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697059"/>
            <a:ext cx="4840634" cy="36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541338"/>
            <a:ext cx="9144000" cy="4662488"/>
            <a:chOff x="0" y="341"/>
            <a:chExt cx="5760" cy="2937"/>
          </a:xfrm>
        </p:grpSpPr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0" y="341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пирамиды </a:t>
              </a:r>
              <a:r>
                <a:rPr lang="en-US" i="1" dirty="0"/>
                <a:t>ABCD </a:t>
              </a:r>
              <a:r>
                <a:rPr lang="ru-RU" dirty="0"/>
                <a:t>плоскостью, параллельной ребру </a:t>
              </a:r>
              <a:r>
                <a:rPr lang="en-US" i="1" dirty="0"/>
                <a:t>AD </a:t>
              </a:r>
              <a:r>
                <a:rPr lang="ru-RU" dirty="0"/>
                <a:t>и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2688" y="105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 и </a:t>
              </a:r>
              <a:r>
                <a:rPr lang="en-US" i="1"/>
                <a:t>F</a:t>
              </a:r>
              <a:r>
                <a:rPr lang="en-US"/>
                <a:t>. </a:t>
              </a:r>
              <a:endParaRPr lang="ru-RU"/>
            </a:p>
          </p:txBody>
        </p:sp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0" y="1524000"/>
            <a:ext cx="8991600" cy="3679825"/>
            <a:chOff x="0" y="960"/>
            <a:chExt cx="5664" cy="2318"/>
          </a:xfrm>
        </p:grpSpPr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688" y="1296"/>
              <a:ext cx="2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Через точку </a:t>
              </a:r>
              <a:r>
                <a:rPr lang="en-US" i="1" dirty="0"/>
                <a:t>F</a:t>
              </a:r>
              <a:r>
                <a:rPr lang="ru-RU" dirty="0"/>
                <a:t> проведем прямую </a:t>
              </a:r>
              <a:r>
                <a:rPr lang="en-US" i="1" dirty="0"/>
                <a:t>FG</a:t>
              </a:r>
              <a:r>
                <a:rPr lang="ru-RU" dirty="0"/>
                <a:t>, параллельную </a:t>
              </a:r>
              <a:r>
                <a:rPr lang="en-US" i="1" dirty="0"/>
                <a:t>AD.</a:t>
              </a:r>
              <a:endParaRPr lang="ru-RU" i="1" dirty="0"/>
            </a:p>
          </p:txBody>
        </p:sp>
        <p:pic>
          <p:nvPicPr>
            <p:cNvPr id="4916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2688" y="177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G </a:t>
              </a:r>
              <a:r>
                <a:rPr lang="ru-RU"/>
                <a:t>и </a:t>
              </a:r>
              <a:r>
                <a:rPr lang="en-US" i="1"/>
                <a:t>E</a:t>
              </a:r>
              <a:r>
                <a:rPr lang="ru-RU"/>
                <a:t>. </a:t>
              </a:r>
            </a:p>
          </p:txBody>
        </p:sp>
        <p:pic>
          <p:nvPicPr>
            <p:cNvPr id="4916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2736" y="2016"/>
              <a:ext cx="30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треугольник </a:t>
              </a:r>
              <a:r>
                <a:rPr lang="en-US" i="1"/>
                <a:t>EFG </a:t>
              </a:r>
              <a:r>
                <a:rPr lang="ru-RU"/>
                <a:t>будет искомым сечением.</a:t>
              </a:r>
            </a:p>
          </p:txBody>
        </p:sp>
        <p:pic>
          <p:nvPicPr>
            <p:cNvPr id="49168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16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5</a:t>
            </a: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48858-7901-4685-AC31-FF03F62D54D1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801316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единичном тетраэдре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ru-RU" dirty="0"/>
              <a:t>– середины рёбер </a:t>
            </a:r>
            <a:r>
              <a:rPr lang="en-US" i="1" dirty="0"/>
              <a:t>CD</a:t>
            </a:r>
            <a:r>
              <a:rPr lang="en-US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AD </a:t>
            </a:r>
            <a:r>
              <a:rPr lang="ru-RU" dirty="0"/>
              <a:t>соответственно.</a:t>
            </a:r>
            <a:r>
              <a:rPr lang="en-US" i="1" dirty="0"/>
              <a:t> </a:t>
            </a:r>
            <a:r>
              <a:rPr lang="ru-RU" dirty="0"/>
              <a:t>Постройте сечение этого тетраэдра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прямой </a:t>
            </a:r>
            <a:r>
              <a:rPr lang="en-US" i="1" dirty="0"/>
              <a:t>FG</a:t>
            </a:r>
            <a:r>
              <a:rPr lang="en-US" dirty="0"/>
              <a:t>. </a:t>
            </a:r>
            <a:r>
              <a:rPr lang="ru-RU" dirty="0"/>
              <a:t>Найдите его площадь.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03" y="2420888"/>
            <a:ext cx="3839672" cy="3635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A70D8-D6B0-4245-8479-DA6C9027994E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14</a:t>
            </a:r>
          </a:p>
        </p:txBody>
      </p:sp>
    </p:spTree>
    <p:extLst>
      <p:ext uri="{BB962C8B-B14F-4D97-AF65-F5344CB8AC3E}">
        <p14:creationId xmlns:p14="http://schemas.microsoft.com/office/powerpoint/2010/main" val="75713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476672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Квадрат.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340768"/>
            <a:ext cx="4135331" cy="3816424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08C6E84-525E-4F5A-A8F0-98B24C50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61" y="544522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Площадь равна 0,25.</a:t>
            </a:r>
          </a:p>
        </p:txBody>
      </p:sp>
    </p:spTree>
    <p:extLst>
      <p:ext uri="{BB962C8B-B14F-4D97-AF65-F5344CB8AC3E}">
        <p14:creationId xmlns:p14="http://schemas.microsoft.com/office/powerpoint/2010/main" val="5203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550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 Постройте сечение правильной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проходящей через середину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ru-RU" dirty="0"/>
              <a:t>перпендикулярной прямой </a:t>
            </a:r>
            <a:r>
              <a:rPr lang="en-US" i="1" dirty="0"/>
              <a:t>SD</a:t>
            </a:r>
            <a:r>
              <a:rPr lang="en-US" dirty="0"/>
              <a:t>. </a:t>
            </a:r>
            <a:r>
              <a:rPr lang="ru-RU" dirty="0"/>
              <a:t>Найдите его площадь.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8D81E-88CE-48CE-9DFF-4A3B7C57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64904"/>
            <a:ext cx="5652120" cy="3952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253D9-0113-436A-B519-4CD069DF21C3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15</a:t>
            </a:r>
          </a:p>
        </p:txBody>
      </p:sp>
    </p:spTree>
    <p:extLst>
      <p:ext uri="{BB962C8B-B14F-4D97-AF65-F5344CB8AC3E}">
        <p14:creationId xmlns:p14="http://schemas.microsoft.com/office/powerpoint/2010/main" val="367810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476672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Пятиугольник.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8AE93-808A-4C0C-95A2-AE1A185E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31" y="1340768"/>
            <a:ext cx="4716016" cy="3494202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D5285CF-8020-4F77-8D83-4B51EFD9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61" y="483497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Пятиугольник.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3D10F92-CE0A-4066-AC58-094C557BD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661" y="5509328"/>
                <a:ext cx="89916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3D10F92-CE0A-4066-AC58-094C557BD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661" y="5509328"/>
                <a:ext cx="89916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06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 Постройте сечение наибольшей площади правильной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перпендикулярной прямой </a:t>
            </a:r>
            <a:r>
              <a:rPr lang="en-US" i="1" dirty="0"/>
              <a:t>SD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1F816-B405-42CD-A6E3-74A4B891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08920"/>
            <a:ext cx="4716016" cy="3494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4779C-57AA-4918-8D7E-D9B3F9B86C93}"/>
              </a:ext>
            </a:extLst>
          </p:cNvPr>
          <p:cNvSpPr txBox="1"/>
          <p:nvPr/>
        </p:nvSpPr>
        <p:spPr>
          <a:xfrm>
            <a:off x="2375756" y="974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16</a:t>
            </a:r>
          </a:p>
        </p:txBody>
      </p:sp>
    </p:spTree>
    <p:extLst>
      <p:ext uri="{BB962C8B-B14F-4D97-AF65-F5344CB8AC3E}">
        <p14:creationId xmlns:p14="http://schemas.microsoft.com/office/powerpoint/2010/main" val="47200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945CC82-DECD-4E0A-87C9-A6F8DAC7D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22160"/>
                <a:ext cx="9144000" cy="1435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</a:t>
                </a:r>
                <a:r>
                  <a:rPr lang="ru-RU" dirty="0"/>
                  <a:t>. Если плоскость сечения пересекает ребро </a:t>
                </a:r>
                <a:r>
                  <a:rPr lang="en-US" i="1" dirty="0"/>
                  <a:t>AD</a:t>
                </a:r>
                <a:r>
                  <a:rPr lang="ru-RU" dirty="0"/>
                  <a:t>, то его площадь не превосходит площади сечения, проходящего через вершину </a:t>
                </a:r>
                <a:r>
                  <a:rPr lang="en-US" i="1" dirty="0"/>
                  <a:t>A</a:t>
                </a:r>
                <a:r>
                  <a:rPr lang="ru-RU" dirty="0"/>
                  <a:t>, которая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945CC82-DECD-4E0A-87C9-A6F8DAC7D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2160"/>
                <a:ext cx="9144000" cy="1435842"/>
              </a:xfrm>
              <a:prstGeom prst="rect">
                <a:avLst/>
              </a:prstGeom>
              <a:blipFill>
                <a:blip r:embed="rId3"/>
                <a:stretch>
                  <a:fillRect l="-1000" t="-3390" r="-1000" b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7ED3E-4712-48A1-A307-9F7C5335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2856"/>
            <a:ext cx="4427984" cy="3155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595766-8549-4A82-A000-F2F4401FC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161543"/>
            <a:ext cx="4427984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1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Пусть плоскость сечения пересекает ребро </a:t>
            </a:r>
            <a:r>
              <a:rPr lang="en-US" i="1" dirty="0"/>
              <a:t>AB</a:t>
            </a:r>
            <a:r>
              <a:rPr lang="ru-RU" dirty="0"/>
              <a:t>. Обозначим </a:t>
            </a:r>
            <a:r>
              <a:rPr lang="en-US" i="1" dirty="0"/>
              <a:t>BE = x</a:t>
            </a:r>
            <a:r>
              <a:rPr lang="en-US" dirty="0"/>
              <a:t>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8BC4ADF-5E5C-4129-B876-F623FCFE67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68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Тогда </a:t>
                </a:r>
                <a:r>
                  <a:rPr lang="en-US" i="1" dirty="0"/>
                  <a:t>BG = EG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HG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8BC4ADF-5E5C-4129-B876-F623FCFE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680827"/>
              </a:xfrm>
              <a:prstGeom prst="rect">
                <a:avLst/>
              </a:prstGeom>
              <a:blipFill>
                <a:blip r:embed="rId3"/>
                <a:stretch>
                  <a:fillRect l="-1000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E69A3AC-AFCE-45BD-9E74-8F60F84E4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261294"/>
                <a:ext cx="9144000" cy="1271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прямоугольной трапеции </a:t>
                </a:r>
                <a:r>
                  <a:rPr lang="en-US" i="1" dirty="0"/>
                  <a:t>EGHJ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сечения </a:t>
                </a:r>
                <a:r>
                  <a:rPr lang="en-US" i="1" dirty="0"/>
                  <a:t>EGIHJ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E69A3AC-AFCE-45BD-9E74-8F60F84E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61294"/>
                <a:ext cx="9144000" cy="1271823"/>
              </a:xfrm>
              <a:prstGeom prst="rect">
                <a:avLst/>
              </a:prstGeom>
              <a:blipFill>
                <a:blip r:embed="rId4"/>
                <a:stretch>
                  <a:fillRect l="-1000" b="-3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200F316-D6FF-4629-B5BE-2519D6118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20888"/>
                <a:ext cx="9144000" cy="68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Наибольшее значение эта площадь имеет 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200F316-D6FF-4629-B5BE-2519D611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20888"/>
                <a:ext cx="9144000" cy="683329"/>
              </a:xfrm>
              <a:prstGeom prst="rect">
                <a:avLst/>
              </a:prstGeom>
              <a:blipFill>
                <a:blip r:embed="rId5"/>
                <a:stretch>
                  <a:fillRect l="-100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619F27-1C3B-4E5A-B960-48AD8594B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284984"/>
            <a:ext cx="4860032" cy="34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569913"/>
            <a:ext cx="9144000" cy="4633913"/>
            <a:chOff x="0" y="359"/>
            <a:chExt cx="5760" cy="2919"/>
          </a:xfrm>
        </p:grpSpPr>
        <p:sp>
          <p:nvSpPr>
            <p:cNvPr id="51203" name="Text Box 3"/>
            <p:cNvSpPr txBox="1">
              <a:spLocks noChangeArrowheads="1"/>
            </p:cNvSpPr>
            <p:nvPr/>
          </p:nvSpPr>
          <p:spPr bwMode="auto">
            <a:xfrm>
              <a:off x="0" y="359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пирамиды </a:t>
              </a:r>
              <a:r>
                <a:rPr lang="en-US" i="1" dirty="0"/>
                <a:t>ABCD </a:t>
              </a:r>
              <a:r>
                <a:rPr lang="ru-RU" dirty="0"/>
                <a:t>плоскостью, параллельной ребру </a:t>
              </a:r>
              <a:r>
                <a:rPr lang="en-US" i="1" dirty="0"/>
                <a:t>CD </a:t>
              </a:r>
              <a:r>
                <a:rPr lang="ru-RU" dirty="0"/>
                <a:t>и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 .</a:t>
              </a:r>
              <a:endParaRPr lang="ru-RU" dirty="0"/>
            </a:p>
          </p:txBody>
        </p:sp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2688" y="1056"/>
              <a:ext cx="30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Через точки </a:t>
              </a:r>
              <a:r>
                <a:rPr lang="en-US" i="1" dirty="0"/>
                <a:t>E </a:t>
              </a:r>
              <a:r>
                <a:rPr lang="ru-RU" dirty="0"/>
                <a:t>и </a:t>
              </a:r>
              <a:r>
                <a:rPr lang="en-US" i="1" dirty="0"/>
                <a:t>F</a:t>
              </a:r>
              <a:r>
                <a:rPr lang="ru-RU" dirty="0"/>
                <a:t> проведем прямые </a:t>
              </a:r>
              <a:r>
                <a:rPr lang="en-US" i="1" dirty="0"/>
                <a:t>EG </a:t>
              </a:r>
              <a:r>
                <a:rPr lang="ru-RU" dirty="0"/>
                <a:t>и </a:t>
              </a:r>
              <a:r>
                <a:rPr lang="en-US" i="1" dirty="0"/>
                <a:t>FH</a:t>
              </a:r>
              <a:r>
                <a:rPr lang="ru-RU" dirty="0"/>
                <a:t>, параллельные </a:t>
              </a:r>
              <a:r>
                <a:rPr lang="en-US" i="1" dirty="0"/>
                <a:t>CD.</a:t>
              </a:r>
              <a:endParaRPr lang="ru-RU" i="1" dirty="0"/>
            </a:p>
          </p:txBody>
        </p:sp>
        <p:pic>
          <p:nvPicPr>
            <p:cNvPr id="5120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2688" y="1776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G </a:t>
              </a:r>
              <a:r>
                <a:rPr lang="ru-RU"/>
                <a:t>и </a:t>
              </a:r>
              <a:r>
                <a:rPr lang="en-US" i="1"/>
                <a:t>F</a:t>
              </a:r>
              <a:r>
                <a:rPr lang="en-US"/>
                <a:t>,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H</a:t>
              </a:r>
              <a:r>
                <a:rPr lang="ru-RU"/>
                <a:t>. </a:t>
              </a:r>
            </a:p>
          </p:txBody>
        </p:sp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0" y="1524000"/>
            <a:ext cx="9144000" cy="3679825"/>
            <a:chOff x="0" y="960"/>
            <a:chExt cx="5760" cy="2318"/>
          </a:xfrm>
        </p:grpSpPr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2736" y="2016"/>
              <a:ext cx="30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четырехугольник </a:t>
              </a:r>
              <a:r>
                <a:rPr lang="en-US" i="1"/>
                <a:t>EGFH </a:t>
              </a:r>
              <a:r>
                <a:rPr lang="ru-RU"/>
                <a:t>будет искомым сечением.</a:t>
              </a:r>
            </a:p>
          </p:txBody>
        </p:sp>
        <p:pic>
          <p:nvPicPr>
            <p:cNvPr id="5121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2498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6</a:t>
            </a: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00A87-297B-44B5-A01D-385BB627911F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419600" y="1676400"/>
            <a:ext cx="472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Решение.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Для построения сечения пирамиды, проходящего через точки </a:t>
            </a:r>
            <a:r>
              <a:rPr lang="en-US" i="1"/>
              <a:t>E</a:t>
            </a:r>
            <a:r>
              <a:rPr lang="en-US"/>
              <a:t>, </a:t>
            </a:r>
            <a:r>
              <a:rPr lang="en-US" i="1"/>
              <a:t>F</a:t>
            </a:r>
            <a:r>
              <a:rPr lang="en-US"/>
              <a:t>, </a:t>
            </a:r>
            <a:r>
              <a:rPr lang="en-US" i="1"/>
              <a:t>G</a:t>
            </a:r>
            <a:r>
              <a:rPr lang="ru-RU"/>
              <a:t>,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419600" y="27432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EF</a:t>
            </a:r>
            <a:r>
              <a:rPr lang="ru-RU"/>
              <a:t> и обозначим </a:t>
            </a:r>
            <a:r>
              <a:rPr lang="en-US" i="1"/>
              <a:t>P </a:t>
            </a:r>
            <a:r>
              <a:rPr lang="ru-RU"/>
              <a:t>её точку пересечения с </a:t>
            </a:r>
            <a:r>
              <a:rPr lang="en-US" i="1"/>
              <a:t>BD</a:t>
            </a:r>
            <a:r>
              <a:rPr lang="ru-RU"/>
              <a:t>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35052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Обозначим </a:t>
            </a:r>
            <a:r>
              <a:rPr lang="en-US" i="1"/>
              <a:t>Q </a:t>
            </a:r>
            <a:r>
              <a:rPr lang="ru-RU"/>
              <a:t>точку пересечения прямых </a:t>
            </a:r>
            <a:r>
              <a:rPr lang="en-US" i="1"/>
              <a:t>PG</a:t>
            </a:r>
            <a:r>
              <a:rPr lang="ru-RU" i="1"/>
              <a:t> </a:t>
            </a:r>
            <a:r>
              <a:rPr lang="ru-RU"/>
              <a:t>и </a:t>
            </a:r>
            <a:r>
              <a:rPr lang="en-US" i="1"/>
              <a:t>CD</a:t>
            </a:r>
            <a:r>
              <a:rPr lang="ru-RU"/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43400" y="4267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Соединим точки </a:t>
            </a:r>
            <a:r>
              <a:rPr lang="en-US" i="1"/>
              <a:t>F </a:t>
            </a:r>
            <a:r>
              <a:rPr lang="ru-RU"/>
              <a:t>и </a:t>
            </a:r>
            <a:r>
              <a:rPr lang="en-US" i="1"/>
              <a:t>Q</a:t>
            </a:r>
            <a:r>
              <a:rPr lang="ru-RU"/>
              <a:t>, </a:t>
            </a:r>
            <a:r>
              <a:rPr lang="en-US" i="1"/>
              <a:t>E </a:t>
            </a:r>
            <a:r>
              <a:rPr lang="ru-RU"/>
              <a:t>и </a:t>
            </a:r>
            <a:r>
              <a:rPr lang="en-US" i="1"/>
              <a:t>G</a:t>
            </a:r>
            <a:r>
              <a:rPr lang="ru-RU"/>
              <a:t>.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778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пирамиды </a:t>
            </a:r>
            <a:r>
              <a:rPr lang="en-US" i="1" dirty="0"/>
              <a:t>ABCD </a:t>
            </a:r>
            <a:r>
              <a:rPr lang="ru-RU" dirty="0"/>
              <a:t>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343400" y="46482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Полученный четырехугольник </a:t>
            </a:r>
            <a:r>
              <a:rPr lang="en-US" i="1"/>
              <a:t>EFQG</a:t>
            </a:r>
            <a:r>
              <a:rPr lang="ru-RU"/>
              <a:t> будет искомым сечением.</a:t>
            </a:r>
          </a:p>
        </p:txBody>
      </p:sp>
      <p:pic>
        <p:nvPicPr>
          <p:cNvPr id="53256" name="Picture 8" descr="Пир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Пир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Пир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Пир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Пир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</a:t>
            </a:r>
            <a:r>
              <a:rPr lang="en-US" sz="800">
                <a:solidFill>
                  <a:schemeClr val="bg1"/>
                </a:solidFill>
              </a:rPr>
              <a:t>17</a:t>
            </a: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1CB61-4832-4CC0-81BD-C83CF1955BB6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  <p:bldP spid="53253" grpId="0" autoUpdateAnimBg="0"/>
      <p:bldP spid="532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558800"/>
            <a:ext cx="9144000" cy="4694238"/>
            <a:chOff x="0" y="352"/>
            <a:chExt cx="5760" cy="2957"/>
          </a:xfrm>
        </p:grpSpPr>
        <p:sp>
          <p:nvSpPr>
            <p:cNvPr id="55299" name="Text Box 3"/>
            <p:cNvSpPr txBox="1">
              <a:spLocks noChangeArrowheads="1"/>
            </p:cNvSpPr>
            <p:nvPr/>
          </p:nvSpPr>
          <p:spPr bwMode="auto">
            <a:xfrm>
              <a:off x="0" y="352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пирамиды </a:t>
              </a:r>
              <a:r>
                <a:rPr lang="en-US" i="1" dirty="0"/>
                <a:t>SABCD</a:t>
              </a:r>
              <a:r>
                <a:rPr lang="ru-RU" dirty="0"/>
                <a:t> плоскостью, проходящей через точки </a:t>
              </a:r>
              <a:r>
                <a:rPr lang="en-US" i="1" dirty="0"/>
                <a:t>A</a:t>
              </a:r>
              <a:r>
                <a:rPr lang="en-US" dirty="0"/>
                <a:t>,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1219200"/>
            <a:ext cx="9144000" cy="4033838"/>
            <a:chOff x="0" y="768"/>
            <a:chExt cx="5760" cy="2541"/>
          </a:xfrm>
        </p:grpSpPr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544" y="768"/>
              <a:ext cx="3216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Для построения сечения пирамиды, проходящего через точки </a:t>
              </a:r>
              <a:r>
                <a:rPr lang="en-US" i="1"/>
                <a:t>E</a:t>
              </a:r>
              <a:r>
                <a:rPr lang="en-US"/>
                <a:t>, </a:t>
              </a:r>
              <a:r>
                <a:rPr lang="en-US" i="1"/>
                <a:t>F</a:t>
              </a:r>
              <a:r>
                <a:rPr lang="en-US"/>
                <a:t>, </a:t>
              </a:r>
              <a:r>
                <a:rPr lang="en-US" i="1"/>
                <a:t>G</a:t>
              </a:r>
              <a:r>
                <a:rPr lang="ru-RU"/>
                <a:t>, проведем прямую </a:t>
              </a:r>
              <a:r>
                <a:rPr lang="en-US" i="1"/>
                <a:t>EF</a:t>
              </a:r>
              <a:r>
                <a:rPr lang="ru-RU"/>
                <a:t> и обозначим </a:t>
              </a:r>
              <a:r>
                <a:rPr lang="en-US" i="1"/>
                <a:t>G </a:t>
              </a:r>
              <a:r>
                <a:rPr lang="ru-RU"/>
                <a:t>её точку пересечения с </a:t>
              </a:r>
              <a:r>
                <a:rPr lang="en-US" i="1"/>
                <a:t>DB</a:t>
              </a:r>
              <a:r>
                <a:rPr lang="ru-RU"/>
                <a:t>.</a:t>
              </a:r>
            </a:p>
          </p:txBody>
        </p:sp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0" y="1371600"/>
            <a:ext cx="8991600" cy="3913188"/>
            <a:chOff x="0" y="864"/>
            <a:chExt cx="5664" cy="2465"/>
          </a:xfrm>
        </p:grpSpPr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2544" y="1920"/>
              <a:ext cx="31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прямые </a:t>
              </a:r>
              <a:r>
                <a:rPr lang="en-US" i="1"/>
                <a:t>AG </a:t>
              </a:r>
              <a:r>
                <a:rPr lang="ru-RU"/>
                <a:t>и </a:t>
              </a:r>
              <a:r>
                <a:rPr lang="en-US" i="1"/>
                <a:t>CB</a:t>
              </a:r>
              <a:r>
                <a:rPr lang="en-US"/>
                <a:t>.</a:t>
              </a:r>
              <a:r>
                <a:rPr lang="en-US" i="1"/>
                <a:t> </a:t>
              </a:r>
              <a:r>
                <a:rPr lang="ru-RU"/>
                <a:t>Обозначим </a:t>
              </a:r>
              <a:r>
                <a:rPr lang="en-US" i="1"/>
                <a:t>P</a:t>
              </a:r>
              <a:r>
                <a:rPr lang="en-US"/>
                <a:t> </a:t>
              </a:r>
              <a:r>
                <a:rPr lang="ru-RU"/>
                <a:t>их точку пересечения.</a:t>
              </a:r>
            </a:p>
          </p:txBody>
        </p:sp>
        <p:pic>
          <p:nvPicPr>
            <p:cNvPr id="553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0" y="1371600"/>
            <a:ext cx="9144000" cy="3913188"/>
            <a:chOff x="0" y="864"/>
            <a:chExt cx="5760" cy="2465"/>
          </a:xfrm>
        </p:grpSpPr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2544" y="2352"/>
              <a:ext cx="32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PF </a:t>
              </a:r>
              <a:r>
                <a:rPr lang="ru-RU"/>
                <a:t>и обозначим </a:t>
              </a:r>
              <a:r>
                <a:rPr lang="en-US" i="1"/>
                <a:t>Q </a:t>
              </a:r>
              <a:r>
                <a:rPr lang="ru-RU"/>
                <a:t>её точку пересечения с </a:t>
              </a:r>
              <a:r>
                <a:rPr lang="en-US" i="1"/>
                <a:t>SC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5530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0" y="1371600"/>
            <a:ext cx="9144000" cy="3913188"/>
            <a:chOff x="0" y="864"/>
            <a:chExt cx="5760" cy="2465"/>
          </a:xfrm>
        </p:grpSpPr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2544" y="2832"/>
              <a:ext cx="3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A </a:t>
              </a:r>
              <a:r>
                <a:rPr lang="ru-RU"/>
                <a:t>и</a:t>
              </a:r>
              <a:r>
                <a:rPr lang="en-US" i="1"/>
                <a:t> F</a:t>
              </a:r>
              <a:r>
                <a:rPr lang="en-US"/>
                <a:t>, </a:t>
              </a:r>
              <a:r>
                <a:rPr lang="en-US" i="1"/>
                <a:t>A </a:t>
              </a:r>
              <a:r>
                <a:rPr lang="ru-RU"/>
                <a:t>и </a:t>
              </a:r>
              <a:r>
                <a:rPr lang="en-US" i="1"/>
                <a:t>E</a:t>
              </a:r>
              <a:r>
                <a:rPr lang="en-US"/>
                <a:t>,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Q </a:t>
              </a:r>
              <a:r>
                <a:rPr lang="ru-RU"/>
                <a:t>.</a:t>
              </a:r>
              <a:r>
                <a:rPr lang="en-US"/>
                <a:t> </a:t>
              </a:r>
              <a:endParaRPr lang="ru-RU" i="1"/>
            </a:p>
          </p:txBody>
        </p:sp>
        <p:pic>
          <p:nvPicPr>
            <p:cNvPr id="5531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0" y="1371600"/>
            <a:ext cx="8991600" cy="4327525"/>
            <a:chOff x="0" y="864"/>
            <a:chExt cx="5664" cy="2726"/>
          </a:xfrm>
        </p:grpSpPr>
        <p:sp>
          <p:nvSpPr>
            <p:cNvPr id="55314" name="Text Box 18"/>
            <p:cNvSpPr txBox="1">
              <a:spLocks noChangeArrowheads="1"/>
            </p:cNvSpPr>
            <p:nvPr/>
          </p:nvSpPr>
          <p:spPr bwMode="auto">
            <a:xfrm>
              <a:off x="2544" y="3072"/>
              <a:ext cx="31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четырехугольник </a:t>
              </a:r>
              <a:r>
                <a:rPr lang="en-US" i="1"/>
                <a:t>AFQE</a:t>
              </a:r>
              <a:r>
                <a:rPr lang="ru-RU"/>
                <a:t> будет искомым сечением.</a:t>
              </a:r>
            </a:p>
          </p:txBody>
        </p:sp>
        <p:pic>
          <p:nvPicPr>
            <p:cNvPr id="55315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538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1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</a:t>
            </a:r>
            <a:r>
              <a:rPr lang="en-US" sz="800">
                <a:solidFill>
                  <a:schemeClr val="bg1"/>
                </a:solidFill>
              </a:rPr>
              <a:t>18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1A4F9-2382-4FAD-9FC7-A467326AD9FD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343400" y="12192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Решение.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Для построения сечения пирамиды, проходящего через точки </a:t>
            </a:r>
            <a:r>
              <a:rPr lang="en-US" i="1"/>
              <a:t>E</a:t>
            </a:r>
            <a:r>
              <a:rPr lang="en-US"/>
              <a:t>, </a:t>
            </a:r>
            <a:r>
              <a:rPr lang="en-US" i="1"/>
              <a:t>F</a:t>
            </a:r>
            <a:r>
              <a:rPr lang="en-US"/>
              <a:t>, </a:t>
            </a:r>
            <a:r>
              <a:rPr lang="en-US" i="1"/>
              <a:t>G</a:t>
            </a:r>
            <a:r>
              <a:rPr lang="ru-RU"/>
              <a:t>, 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343400" y="22860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FG</a:t>
            </a:r>
            <a:r>
              <a:rPr lang="ru-RU"/>
              <a:t> и обозначим </a:t>
            </a:r>
            <a:r>
              <a:rPr lang="en-US" i="1"/>
              <a:t>P </a:t>
            </a:r>
            <a:r>
              <a:rPr lang="ru-RU"/>
              <a:t>её точку пересечения с </a:t>
            </a:r>
            <a:r>
              <a:rPr lang="en-US" i="1"/>
              <a:t>SB</a:t>
            </a:r>
            <a:r>
              <a:rPr lang="ru-RU"/>
              <a:t>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419600" y="29718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PE </a:t>
            </a:r>
            <a:r>
              <a:rPr lang="ru-RU"/>
              <a:t>и обозначим </a:t>
            </a:r>
            <a:r>
              <a:rPr lang="en-US" i="1"/>
              <a:t>Q </a:t>
            </a:r>
            <a:r>
              <a:rPr lang="ru-RU"/>
              <a:t>её точку пересечения с </a:t>
            </a:r>
            <a:r>
              <a:rPr lang="en-US" i="1"/>
              <a:t>AB</a:t>
            </a:r>
            <a:r>
              <a:rPr lang="en-US"/>
              <a:t>.</a:t>
            </a:r>
            <a:endParaRPr lang="ru-RU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4104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пирамиды </a:t>
            </a:r>
            <a:r>
              <a:rPr lang="en-US" i="1" dirty="0"/>
              <a:t>SABCD</a:t>
            </a:r>
            <a:r>
              <a:rPr lang="ru-RU" dirty="0"/>
              <a:t>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Полученный пятиугольник </a:t>
            </a:r>
            <a:r>
              <a:rPr lang="en-US" i="1"/>
              <a:t>ETFGQ</a:t>
            </a:r>
            <a:r>
              <a:rPr lang="ru-RU"/>
              <a:t> будет искомым сечением.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19600" y="5867400"/>
            <a:ext cx="1127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Соединим точки </a:t>
            </a:r>
            <a:r>
              <a:rPr lang="en-US" i="1"/>
              <a:t>T </a:t>
            </a:r>
            <a:r>
              <a:rPr lang="ru-RU"/>
              <a:t>и</a:t>
            </a:r>
            <a:r>
              <a:rPr lang="en-US" i="1"/>
              <a:t> F</a:t>
            </a:r>
            <a:r>
              <a:rPr lang="ru-RU"/>
              <a:t>.</a:t>
            </a:r>
            <a:r>
              <a:rPr lang="en-US"/>
              <a:t> </a:t>
            </a:r>
            <a:endParaRPr lang="ru-RU" i="1"/>
          </a:p>
        </p:txBody>
      </p:sp>
      <p:pic>
        <p:nvPicPr>
          <p:cNvPr id="57352" name="Picture 8" descr="Пир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Пир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Пир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343400" y="40386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GQ </a:t>
            </a:r>
            <a:r>
              <a:rPr lang="ru-RU"/>
              <a:t>и обозначим </a:t>
            </a:r>
            <a:r>
              <a:rPr lang="en-US" i="1"/>
              <a:t>R </a:t>
            </a:r>
            <a:r>
              <a:rPr lang="ru-RU"/>
              <a:t>её точку пересечения с </a:t>
            </a:r>
            <a:r>
              <a:rPr lang="en-US" i="1"/>
              <a:t>AD</a:t>
            </a:r>
            <a:r>
              <a:rPr lang="en-US"/>
              <a:t>.</a:t>
            </a:r>
            <a:endParaRPr lang="ru-RU"/>
          </a:p>
        </p:txBody>
      </p:sp>
      <p:pic>
        <p:nvPicPr>
          <p:cNvPr id="57356" name="Picture 12" descr="Пир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343400" y="51054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RE </a:t>
            </a:r>
            <a:r>
              <a:rPr lang="ru-RU"/>
              <a:t>и обозначим </a:t>
            </a:r>
            <a:r>
              <a:rPr lang="en-US" i="1"/>
              <a:t>T </a:t>
            </a:r>
            <a:r>
              <a:rPr lang="ru-RU"/>
              <a:t>её точку пересечения с </a:t>
            </a:r>
            <a:r>
              <a:rPr lang="en-US" i="1"/>
              <a:t>SD</a:t>
            </a:r>
            <a:r>
              <a:rPr lang="en-US"/>
              <a:t>.</a:t>
            </a:r>
            <a:endParaRPr lang="ru-RU"/>
          </a:p>
        </p:txBody>
      </p:sp>
      <p:pic>
        <p:nvPicPr>
          <p:cNvPr id="57358" name="Picture 14" descr="Пир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9" name="Picture 15" descr="Пир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0" name="Picture 16" descr="Пир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</a:t>
            </a:r>
            <a:r>
              <a:rPr lang="en-US" sz="800">
                <a:solidFill>
                  <a:schemeClr val="bg1"/>
                </a:solidFill>
              </a:rPr>
              <a:t>19</a:t>
            </a: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67AB4-8F17-4BA1-A87F-5E579E31F315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autoUpdateAnimBg="0"/>
      <p:bldP spid="57348" grpId="0" autoUpdateAnimBg="0"/>
      <p:bldP spid="57350" grpId="0" autoUpdateAnimBg="0"/>
      <p:bldP spid="57351" grpId="0" autoUpdateAnimBg="0"/>
      <p:bldP spid="57355" grpId="0" autoUpdateAnimBg="0"/>
      <p:bldP spid="5735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517525"/>
            <a:ext cx="9144000" cy="4333875"/>
            <a:chOff x="0" y="326"/>
            <a:chExt cx="5760" cy="2730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0" y="326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пирамиды </a:t>
              </a:r>
              <a:r>
                <a:rPr lang="en-US" i="1" dirty="0"/>
                <a:t>SABCD</a:t>
              </a:r>
              <a:r>
                <a:rPr lang="ru-RU" dirty="0"/>
                <a:t> плоскостью, параллельной </a:t>
              </a:r>
              <a:r>
                <a:rPr lang="en-US" i="1" dirty="0"/>
                <a:t>AS </a:t>
              </a:r>
              <a:r>
                <a:rPr lang="ru-RU" dirty="0"/>
                <a:t>и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1371600"/>
            <a:ext cx="9144000" cy="3479800"/>
            <a:chOff x="0" y="864"/>
            <a:chExt cx="5760" cy="2192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2832" y="864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Соединим точки </a:t>
              </a:r>
              <a:r>
                <a:rPr lang="en-US" i="1"/>
                <a:t>E </a:t>
              </a:r>
              <a:r>
                <a:rPr lang="ru-RU"/>
                <a:t>и </a:t>
              </a:r>
              <a:r>
                <a:rPr lang="en-US" i="1"/>
                <a:t>F</a:t>
              </a:r>
              <a:r>
                <a:rPr lang="en-US"/>
                <a:t>.</a:t>
              </a:r>
              <a:r>
                <a:rPr lang="en-US" i="1"/>
                <a:t> </a:t>
              </a:r>
              <a:endParaRPr lang="ru-RU"/>
            </a:p>
          </p:txBody>
        </p:sp>
        <p:pic>
          <p:nvPicPr>
            <p:cNvPr id="5939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0" y="1371600"/>
            <a:ext cx="9144000" cy="3479800"/>
            <a:chOff x="0" y="864"/>
            <a:chExt cx="5760" cy="2192"/>
          </a:xfrm>
        </p:grpSpPr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2832" y="1104"/>
              <a:ext cx="292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Через точку </a:t>
              </a:r>
              <a:r>
                <a:rPr lang="en-US" i="1"/>
                <a:t>F </a:t>
              </a:r>
              <a:r>
                <a:rPr lang="ru-RU"/>
                <a:t>проведем прямую, параллельную </a:t>
              </a:r>
              <a:r>
                <a:rPr lang="en-US" i="1"/>
                <a:t>AS</a:t>
              </a:r>
              <a:r>
                <a:rPr lang="ru-RU"/>
                <a:t>,</a:t>
              </a:r>
              <a:r>
                <a:rPr lang="en-US" i="1"/>
                <a:t> </a:t>
              </a:r>
              <a:r>
                <a:rPr lang="ru-RU"/>
                <a:t>и обозначим </a:t>
              </a:r>
              <a:r>
                <a:rPr lang="en-US" i="1"/>
                <a:t>G </a:t>
              </a:r>
              <a:r>
                <a:rPr lang="ru-RU"/>
                <a:t>ее точку пересечения с </a:t>
              </a:r>
              <a:r>
                <a:rPr lang="en-US" i="1"/>
                <a:t>AC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5940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0" y="1371600"/>
            <a:ext cx="9144000" cy="3479800"/>
            <a:chOff x="0" y="864"/>
            <a:chExt cx="5760" cy="2192"/>
          </a:xfrm>
        </p:grpSpPr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2832" y="1824"/>
              <a:ext cx="292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EG </a:t>
              </a:r>
              <a:r>
                <a:rPr lang="ru-RU"/>
                <a:t>и обозначим </a:t>
              </a:r>
              <a:r>
                <a:rPr lang="en-US" i="1"/>
                <a:t>H </a:t>
              </a:r>
              <a:r>
                <a:rPr lang="ru-RU"/>
                <a:t>ее точку пересечения с </a:t>
              </a:r>
              <a:r>
                <a:rPr lang="en-US" i="1"/>
                <a:t>AD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5940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0" y="1371600"/>
            <a:ext cx="9144000" cy="3778250"/>
            <a:chOff x="0" y="864"/>
            <a:chExt cx="5760" cy="2380"/>
          </a:xfrm>
        </p:grpSpPr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2832" y="2496"/>
              <a:ext cx="292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Через точку </a:t>
              </a:r>
              <a:r>
                <a:rPr lang="en-US" i="1"/>
                <a:t>H </a:t>
              </a:r>
              <a:r>
                <a:rPr lang="ru-RU"/>
                <a:t>проведем прямую, параллельную </a:t>
              </a:r>
              <a:r>
                <a:rPr lang="en-US" i="1"/>
                <a:t>AS</a:t>
              </a:r>
              <a:r>
                <a:rPr lang="ru-RU"/>
                <a:t>,</a:t>
              </a:r>
              <a:r>
                <a:rPr lang="en-US" i="1"/>
                <a:t> </a:t>
              </a:r>
              <a:r>
                <a:rPr lang="ru-RU"/>
                <a:t>и обозначим </a:t>
              </a:r>
              <a:r>
                <a:rPr lang="en-US" i="1"/>
                <a:t>I </a:t>
              </a:r>
              <a:r>
                <a:rPr lang="ru-RU"/>
                <a:t>ее точку пересечения с </a:t>
              </a:r>
              <a:r>
                <a:rPr lang="en-US" i="1"/>
                <a:t>SD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59408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0" y="1371600"/>
            <a:ext cx="9144000" cy="4114800"/>
            <a:chOff x="0" y="864"/>
            <a:chExt cx="5760" cy="2592"/>
          </a:xfrm>
        </p:grpSpPr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2832" y="3168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I </a:t>
              </a:r>
              <a:r>
                <a:rPr lang="ru-RU"/>
                <a:t>и </a:t>
              </a:r>
              <a:r>
                <a:rPr lang="en-US" i="1"/>
                <a:t>F</a:t>
              </a:r>
              <a:r>
                <a:rPr lang="ru-RU"/>
                <a:t>.</a:t>
              </a:r>
            </a:p>
          </p:txBody>
        </p:sp>
        <p:pic>
          <p:nvPicPr>
            <p:cNvPr id="5941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412" name="Group 20"/>
          <p:cNvGrpSpPr>
            <a:grpSpLocks/>
          </p:cNvGrpSpPr>
          <p:nvPr/>
        </p:nvGrpSpPr>
        <p:grpSpPr bwMode="auto">
          <a:xfrm>
            <a:off x="0" y="1371600"/>
            <a:ext cx="9144000" cy="4860925"/>
            <a:chOff x="0" y="864"/>
            <a:chExt cx="5760" cy="3062"/>
          </a:xfrm>
        </p:grpSpPr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2832" y="3408"/>
              <a:ext cx="29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четырехугольник </a:t>
              </a:r>
              <a:r>
                <a:rPr lang="en-US" i="1"/>
                <a:t>EFIH</a:t>
              </a:r>
              <a:r>
                <a:rPr lang="ru-RU"/>
                <a:t> будет искомым сечением.</a:t>
              </a:r>
            </a:p>
          </p:txBody>
        </p:sp>
        <p:pic>
          <p:nvPicPr>
            <p:cNvPr id="59414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2807" cy="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41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0C1A6-6281-4283-94BF-9ED11FB0CD7B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400050"/>
            <a:ext cx="9144000" cy="4776788"/>
            <a:chOff x="0" y="204"/>
            <a:chExt cx="5760" cy="3009"/>
          </a:xfrm>
        </p:grpSpPr>
        <p:sp>
          <p:nvSpPr>
            <p:cNvPr id="61443" name="Text Box 3"/>
            <p:cNvSpPr txBox="1">
              <a:spLocks noChangeArrowheads="1"/>
            </p:cNvSpPr>
            <p:nvPr/>
          </p:nvSpPr>
          <p:spPr bwMode="auto">
            <a:xfrm>
              <a:off x="0" y="204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Постройте сечение пирамиды </a:t>
              </a:r>
              <a:r>
                <a:rPr lang="en-US" i="1" dirty="0"/>
                <a:t>SABCD</a:t>
              </a:r>
              <a:r>
                <a:rPr lang="ru-RU" dirty="0"/>
                <a:t> плоскостью, параллельной </a:t>
              </a:r>
              <a:r>
                <a:rPr lang="en-US" i="1" dirty="0"/>
                <a:t>BD </a:t>
              </a:r>
              <a:r>
                <a:rPr lang="ru-RU" dirty="0"/>
                <a:t>и проходящей через точки </a:t>
              </a:r>
              <a:r>
                <a:rPr lang="en-US" i="1" dirty="0"/>
                <a:t>E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.</a:t>
              </a:r>
              <a:endParaRPr lang="ru-RU" dirty="0"/>
            </a:p>
          </p:txBody>
        </p:sp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0" y="1143000"/>
            <a:ext cx="9144000" cy="4033838"/>
            <a:chOff x="0" y="720"/>
            <a:chExt cx="5760" cy="2541"/>
          </a:xfrm>
        </p:grpSpPr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3408" y="720"/>
              <a:ext cx="235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>
                  <a:solidFill>
                    <a:schemeClr val="accent1"/>
                  </a:solidFill>
                </a:rPr>
                <a:t> </a:t>
              </a:r>
              <a:r>
                <a:rPr lang="ru-RU"/>
                <a:t>Проведем прямую </a:t>
              </a:r>
              <a:r>
                <a:rPr lang="en-US" i="1"/>
                <a:t>EF </a:t>
              </a:r>
              <a:r>
                <a:rPr lang="ru-RU"/>
                <a:t>и обозначим </a:t>
              </a:r>
              <a:r>
                <a:rPr lang="en-US" i="1"/>
                <a:t>Q </a:t>
              </a:r>
              <a:r>
                <a:rPr lang="ru-RU"/>
                <a:t>ее точку пересечения с </a:t>
              </a:r>
              <a:r>
                <a:rPr lang="en-US" i="1"/>
                <a:t>AC</a:t>
              </a:r>
              <a:r>
                <a:rPr lang="en-US"/>
                <a:t>.</a:t>
              </a:r>
              <a:r>
                <a:rPr lang="en-US" i="1"/>
                <a:t> </a:t>
              </a:r>
              <a:endParaRPr lang="ru-RU"/>
            </a:p>
          </p:txBody>
        </p:sp>
        <p:pic>
          <p:nvPicPr>
            <p:cNvPr id="614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0" y="1295400"/>
            <a:ext cx="8991600" cy="3881438"/>
            <a:chOff x="0" y="768"/>
            <a:chExt cx="5664" cy="2445"/>
          </a:xfrm>
        </p:grpSpPr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3408" y="1440"/>
              <a:ext cx="225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Проведем прямую </a:t>
              </a:r>
              <a:r>
                <a:rPr lang="en-US" i="1"/>
                <a:t>SO </a:t>
              </a:r>
              <a:r>
                <a:rPr lang="ru-RU"/>
                <a:t>и обозначим </a:t>
              </a:r>
              <a:r>
                <a:rPr lang="en-US" i="1"/>
                <a:t>P </a:t>
              </a:r>
              <a:r>
                <a:rPr lang="ru-RU"/>
                <a:t>её точку пересечения с </a:t>
              </a:r>
              <a:r>
                <a:rPr lang="en-US" i="1"/>
                <a:t>EF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6145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0" y="1295400"/>
            <a:ext cx="9144000" cy="3881438"/>
            <a:chOff x="0" y="768"/>
            <a:chExt cx="5760" cy="2445"/>
          </a:xfrm>
        </p:grpSpPr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408" y="2112"/>
              <a:ext cx="235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Через точку </a:t>
              </a:r>
              <a:r>
                <a:rPr lang="en-US" i="1"/>
                <a:t>P </a:t>
              </a:r>
              <a:r>
                <a:rPr lang="ru-RU"/>
                <a:t>проведем прямую </a:t>
              </a:r>
              <a:r>
                <a:rPr lang="en-US" i="1"/>
                <a:t>GH</a:t>
              </a:r>
              <a:r>
                <a:rPr lang="ru-RU"/>
                <a:t>, параллельную </a:t>
              </a:r>
              <a:r>
                <a:rPr lang="en-US" i="1"/>
                <a:t>BD</a:t>
              </a:r>
              <a:r>
                <a:rPr lang="en-US"/>
                <a:t>.</a:t>
              </a:r>
              <a:endParaRPr lang="ru-RU"/>
            </a:p>
          </p:txBody>
        </p:sp>
        <p:pic>
          <p:nvPicPr>
            <p:cNvPr id="6145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54" name="Group 14"/>
          <p:cNvGrpSpPr>
            <a:grpSpLocks/>
          </p:cNvGrpSpPr>
          <p:nvPr/>
        </p:nvGrpSpPr>
        <p:grpSpPr bwMode="auto">
          <a:xfrm>
            <a:off x="0" y="1295400"/>
            <a:ext cx="9144000" cy="4022725"/>
            <a:chOff x="0" y="768"/>
            <a:chExt cx="5760" cy="2534"/>
          </a:xfrm>
        </p:grpSpPr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3408" y="2784"/>
              <a:ext cx="23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Соединим точки </a:t>
              </a:r>
              <a:r>
                <a:rPr lang="en-US" i="1"/>
                <a:t>F</a:t>
              </a:r>
              <a:r>
                <a:rPr lang="en-US"/>
                <a:t>, </a:t>
              </a:r>
              <a:r>
                <a:rPr lang="en-US" i="1"/>
                <a:t>G</a:t>
              </a:r>
              <a:r>
                <a:rPr lang="en-US"/>
                <a:t>, </a:t>
              </a:r>
              <a:r>
                <a:rPr lang="en-US" i="1"/>
                <a:t>E</a:t>
              </a:r>
              <a:r>
                <a:rPr lang="en-US"/>
                <a:t>, </a:t>
              </a:r>
              <a:r>
                <a:rPr lang="en-US" i="1"/>
                <a:t>H</a:t>
              </a:r>
              <a:r>
                <a:rPr lang="en-US"/>
                <a:t>.</a:t>
              </a:r>
              <a:r>
                <a:rPr lang="en-US" i="1"/>
                <a:t> </a:t>
              </a:r>
              <a:endParaRPr lang="ru-RU"/>
            </a:p>
          </p:txBody>
        </p:sp>
        <p:pic>
          <p:nvPicPr>
            <p:cNvPr id="61456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0" y="1295400"/>
            <a:ext cx="9144000" cy="4419600"/>
            <a:chOff x="0" y="768"/>
            <a:chExt cx="5760" cy="2784"/>
          </a:xfrm>
        </p:grpSpPr>
        <p:sp>
          <p:nvSpPr>
            <p:cNvPr id="61458" name="Text Box 18"/>
            <p:cNvSpPr txBox="1">
              <a:spLocks noChangeArrowheads="1"/>
            </p:cNvSpPr>
            <p:nvPr/>
          </p:nvSpPr>
          <p:spPr bwMode="auto">
            <a:xfrm>
              <a:off x="0" y="3264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Полученный четырехугольник </a:t>
              </a:r>
              <a:r>
                <a:rPr lang="en-US" i="1"/>
                <a:t>FGEH</a:t>
              </a:r>
              <a:r>
                <a:rPr lang="ru-RU"/>
                <a:t> будет искомым сечением.</a:t>
              </a:r>
            </a:p>
          </p:txBody>
        </p:sp>
        <p:pic>
          <p:nvPicPr>
            <p:cNvPr id="61459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3420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0CC945-D9D5-4B01-B75B-42AF54385C8D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876800" y="12192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Решение. </a:t>
            </a:r>
            <a:r>
              <a:rPr lang="ru-RU"/>
              <a:t>Найдем точку пересечения </a:t>
            </a:r>
            <a:r>
              <a:rPr lang="en-US" i="1"/>
              <a:t>P</a:t>
            </a:r>
            <a:r>
              <a:rPr lang="ru-RU"/>
              <a:t> прямой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ru-RU"/>
              <a:t>с плоскостью основания.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876800" y="22860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Найдем точку </a:t>
            </a:r>
            <a:r>
              <a:rPr lang="en-US" i="1"/>
              <a:t>Q</a:t>
            </a:r>
            <a:r>
              <a:rPr lang="ru-RU"/>
              <a:t> пересечения прямой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ru-RU"/>
              <a:t>с плоскостью основания.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4800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ED </a:t>
            </a:r>
            <a:r>
              <a:rPr lang="ru-RU"/>
              <a:t>и обозначим </a:t>
            </a:r>
            <a:r>
              <a:rPr lang="en-US" i="1"/>
              <a:t>R</a:t>
            </a:r>
            <a:r>
              <a:rPr lang="ru-RU"/>
              <a:t>, её точку пересечения с прямой </a:t>
            </a:r>
            <a:r>
              <a:rPr lang="en-US" i="1"/>
              <a:t>PQ</a:t>
            </a:r>
            <a:r>
              <a:rPr lang="en-US"/>
              <a:t>.</a:t>
            </a:r>
            <a:endParaRPr lang="ru-RU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876800" y="3352800"/>
            <a:ext cx="426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Прямая </a:t>
            </a:r>
            <a:r>
              <a:rPr lang="en-US" i="1" dirty="0"/>
              <a:t>PQ</a:t>
            </a:r>
            <a:r>
              <a:rPr lang="ru-RU" i="1"/>
              <a:t> </a:t>
            </a:r>
            <a:r>
              <a:rPr lang="ru-RU"/>
              <a:t>будет линией пересечения плоскости сечения и плоскости основания.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0" y="4227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Постройте сечение пирамиды </a:t>
            </a:r>
            <a:r>
              <a:rPr lang="en-US" i="1" dirty="0"/>
              <a:t>SABCDEF </a:t>
            </a:r>
            <a:r>
              <a:rPr lang="ru-RU" dirty="0"/>
              <a:t>плоскостью, проходящей через точки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Аналогичным образом находятся точки 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ru-RU"/>
              <a:t>и </a:t>
            </a:r>
            <a:r>
              <a:rPr lang="en-US" i="1"/>
              <a:t>B</a:t>
            </a:r>
            <a:r>
              <a:rPr lang="en-US" baseline="-25000"/>
              <a:t>1</a:t>
            </a:r>
            <a:r>
              <a:rPr lang="ru-RU"/>
              <a:t>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Проведем прямую 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 i="1"/>
              <a:t>R </a:t>
            </a:r>
            <a:r>
              <a:rPr lang="ru-RU"/>
              <a:t>и обозначим </a:t>
            </a:r>
            <a:r>
              <a:rPr lang="en-US" i="1"/>
              <a:t>D</a:t>
            </a:r>
            <a:r>
              <a:rPr lang="en-US" baseline="-25000"/>
              <a:t>1</a:t>
            </a:r>
            <a:r>
              <a:rPr lang="ru-RU"/>
              <a:t> её точку пересечения с </a:t>
            </a:r>
            <a:r>
              <a:rPr lang="en-US" i="1"/>
              <a:t>SD</a:t>
            </a:r>
            <a:r>
              <a:rPr lang="en-US"/>
              <a:t>.</a:t>
            </a:r>
            <a:endParaRPr lang="ru-RU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Шестиугольник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B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D</a:t>
            </a:r>
            <a:r>
              <a:rPr lang="en-US" baseline="-25000"/>
              <a:t>1</a:t>
            </a:r>
            <a:r>
              <a:rPr lang="en-US" i="1"/>
              <a:t>E</a:t>
            </a:r>
            <a:r>
              <a:rPr lang="en-US" baseline="-25000"/>
              <a:t>1</a:t>
            </a:r>
            <a:r>
              <a:rPr lang="en-US" i="1"/>
              <a:t>F</a:t>
            </a:r>
            <a:r>
              <a:rPr lang="en-US" baseline="-25000"/>
              <a:t>1</a:t>
            </a:r>
            <a:r>
              <a:rPr lang="ru-RU"/>
              <a:t> будет искомым сечением.</a:t>
            </a:r>
          </a:p>
        </p:txBody>
      </p:sp>
      <p:pic>
        <p:nvPicPr>
          <p:cNvPr id="63498" name="Picture 10" descr="Пир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Пир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0" name="Picture 12" descr="Пир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 descr="Пир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2" name="Picture 14" descr="Пир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Пир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857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2</a:t>
            </a:r>
            <a:endParaRPr lang="ru-RU" sz="8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A85626-1F2E-4CD2-8089-716A98BC36AF}"/>
              </a:ext>
            </a:extLst>
          </p:cNvPr>
          <p:cNvSpPr txBox="1"/>
          <p:nvPr/>
        </p:nvSpPr>
        <p:spPr>
          <a:xfrm>
            <a:off x="1979712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  <p:bldP spid="63493" grpId="0" autoUpdateAnimBg="0"/>
      <p:bldP spid="63495" grpId="0" autoUpdateAnimBg="0"/>
      <p:bldP spid="63496" grpId="0" autoUpdateAnimBg="0"/>
      <p:bldP spid="63497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1574</Words>
  <Application>Microsoft Office PowerPoint</Application>
  <PresentationFormat>Экран (4:3)</PresentationFormat>
  <Paragraphs>161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Cambria Math</vt:lpstr>
      <vt:lpstr>Times New Roman</vt:lpstr>
      <vt:lpstr>Оформление по умолчанию</vt:lpstr>
      <vt:lpstr>15г. Сечения многогранников (Пирамида)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Презентация PowerPoint</vt:lpstr>
      <vt:lpstr>Упражнение 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Vladimir Smirnov</cp:lastModifiedBy>
  <cp:revision>45</cp:revision>
  <dcterms:created xsi:type="dcterms:W3CDTF">2006-09-17T12:30:38Z</dcterms:created>
  <dcterms:modified xsi:type="dcterms:W3CDTF">2022-04-05T13:07:32Z</dcterms:modified>
</cp:coreProperties>
</file>