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2" r:id="rId2"/>
    <p:sldId id="337" r:id="rId3"/>
    <p:sldId id="576" r:id="rId4"/>
    <p:sldId id="318" r:id="rId5"/>
    <p:sldId id="319" r:id="rId6"/>
    <p:sldId id="320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340" r:id="rId19"/>
    <p:sldId id="577" r:id="rId20"/>
    <p:sldId id="578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39" autoAdjust="0"/>
    <p:restoredTop sz="90929"/>
  </p:normalViewPr>
  <p:slideViewPr>
    <p:cSldViewPr>
      <p:cViewPr varScale="1">
        <p:scale>
          <a:sx n="93" d="100"/>
          <a:sy n="93" d="100"/>
        </p:scale>
        <p:origin x="3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28EB24F-DDE7-4190-81CB-39A82F7C17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1612707-3401-44E7-8FB4-6A6C09D3543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86A7CE78-3561-4994-9D0A-E349CF85E2D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9235DAAA-3660-434E-8354-063E9F1AFE6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E989D1A7-B7B2-4CDD-BD7D-887A5A9D942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9616EE7F-0D10-4B87-91F3-5EA0FB6C16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73B446-86DD-458D-9C06-2A88A2018B3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648BDE-DA50-4B70-BE74-AA9005D2F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F3A158-27F3-4BE8-966B-5A513E469AC6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8E9B7A11-291A-494F-A99A-7EC76A981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8AF1CBEF-1F88-482F-8455-454E808A9A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A99ADF-7B1D-493A-BD32-0E0168E4F9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EAE8C0-AC53-467B-BDCA-6C94DC0C07CB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C3A0CB4D-A47E-4339-878B-473D639734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9569B2F0-FD87-42AB-9B91-352B8A98BC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3C728B-C2BF-4F3A-8482-B517345DA4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4C75CF-F759-4402-84E5-342C3C0F1F1C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CA0B1C80-7E20-49AE-AC99-2210CD395D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972F7EE8-E91D-4AE3-B887-FBFA0DBC77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A3F4DC-53C3-4057-AD8F-A6117BBD8B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E6ED6-975B-4279-A240-7CD7456677F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00519CA2-7F89-4211-BEAB-71BCF9E611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30FF9FD5-E760-4F4E-8328-DFEE29D8F4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0D11CA-FA2C-4921-B2D7-17EDEECC76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047B55-ABDD-47A8-BC7F-BD7153C57968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15006185-89C8-4DE4-A96F-46F43019EA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CDBD905E-6F33-4BE4-AC95-5C20EC96E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7154A5-A1B1-45B8-805D-B3084C9CB2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19CB0C-AF4D-41F4-9125-CBA9A73BC0D8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FE879E50-47EB-4BF0-ADEB-0E64B66104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7505CC2C-5710-4D9D-8A3F-7C1A169556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DAC531E-AA8B-47B3-A0D9-9CC7D815A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99B821-F909-4931-B20C-3EADAFC04A03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E7E73436-433D-40CA-9A31-B40246C5B2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D2B30180-BEB3-424D-B6D6-E52EEC98C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066553-C7F9-46AB-B5CF-CA620F8146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3F8681-EBBF-4D7B-A45B-82D05C920983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13666" name="Rectangle 2">
            <a:extLst>
              <a:ext uri="{FF2B5EF4-FFF2-40B4-BE49-F238E27FC236}">
                <a16:creationId xmlns:a16="http://schemas.microsoft.com/office/drawing/2014/main" id="{04763468-2101-4E13-A79A-08CABD34D3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3047F2DC-C8DC-4B97-8ACB-517E4BC0D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8978EC-2688-4269-8149-D0E7711A86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721282-91E4-4028-B80B-7D592B95A410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2E2FB379-ADA6-476D-B43B-097AEEA8EB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B00A2FE1-2F79-4D6A-866D-BC77962591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179FD833-F423-45D2-8667-5AC2983591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31C6447-39A6-4222-B521-38358E4C9468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4C408112-6369-4A30-930D-2AF6371424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D8D4D9C4-1D52-4DE4-95A0-1D4A92AD67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179FD833-F423-45D2-8667-5AC2983591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31C6447-39A6-4222-B521-38358E4C9468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4C408112-6369-4A30-930D-2AF6371424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D8D4D9C4-1D52-4DE4-95A0-1D4A92AD67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8974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648BDE-DA50-4B70-BE74-AA9005D2F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F3A158-27F3-4BE8-966B-5A513E469AC6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8E9B7A11-291A-494F-A99A-7EC76A981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8AF1CBEF-1F88-482F-8455-454E808A9A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48703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179FD833-F423-45D2-8667-5AC2983591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31C6447-39A6-4222-B521-38358E4C9468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4C408112-6369-4A30-930D-2AF6371424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D8D4D9C4-1D52-4DE4-95A0-1D4A92AD67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9898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BEF775-79E0-4EB4-AECB-2E2BFEE0ABE2}" type="slidenum">
              <a:rPr lang="ru-RU"/>
              <a:pPr/>
              <a:t>3</a:t>
            </a:fld>
            <a:endParaRPr lang="ru-RU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8E80B7F-ADB4-4606-BFAD-ADEAF8589F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F13021-7EBC-4268-B2A3-132D44AF929D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57698" name="Rectangle 2">
            <a:extLst>
              <a:ext uri="{FF2B5EF4-FFF2-40B4-BE49-F238E27FC236}">
                <a16:creationId xmlns:a16="http://schemas.microsoft.com/office/drawing/2014/main" id="{012E614B-5572-425F-BDB4-29BFEE6B50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C2FFF3AB-A9AA-45A4-A1E2-759069C14C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C4991FC-A38C-4095-BE18-3ED8BB76DF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95B845-CFCE-4FD0-BBD5-8BEC23BFFAB0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59746" name="Rectangle 2">
            <a:extLst>
              <a:ext uri="{FF2B5EF4-FFF2-40B4-BE49-F238E27FC236}">
                <a16:creationId xmlns:a16="http://schemas.microsoft.com/office/drawing/2014/main" id="{A58543FF-1BAC-4358-8DE5-46CE6722EE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82FD19E7-0115-4A9D-90EA-ED03E7EB1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BA0091-6DB4-4567-A41F-691523E321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E6B47E-8FB8-4113-9819-878DF9AC508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61794" name="Rectangle 1026">
            <a:extLst>
              <a:ext uri="{FF2B5EF4-FFF2-40B4-BE49-F238E27FC236}">
                <a16:creationId xmlns:a16="http://schemas.microsoft.com/office/drawing/2014/main" id="{C7A0BE48-4AC4-427B-9833-F16520D17F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1027">
            <a:extLst>
              <a:ext uri="{FF2B5EF4-FFF2-40B4-BE49-F238E27FC236}">
                <a16:creationId xmlns:a16="http://schemas.microsoft.com/office/drawing/2014/main" id="{96D7D2F8-58AE-4331-9145-0842F7424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DF39DB-72C5-4C23-ABE1-834BA09953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6EDA4F-A93C-4ADF-91A3-7687C41BA547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909ED8E5-A947-46D7-9099-7EB2C453B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823CD94B-8B00-427F-934A-6EDCB03DD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A1CC75-3BCA-4A8A-989B-E251BBD66E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419C4-F094-4D3E-9DB2-A569E506BB38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8FB7471D-0CCB-4B22-B31F-9B1B6B717C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1B60AF03-BFB4-4ACC-AEAA-99FCA2DAEE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30ED01-0252-43EF-8F8C-C34A341B82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3BA996-3077-4173-88A5-846D554E9D46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23C1517B-802B-4DD7-8C18-02D1634860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5B8CAAA9-A75F-4840-B83F-240A7C605F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66C30-F891-4743-8B8A-18B4FCA8C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279E25B-EC12-4168-BB40-5A0856B1F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E424E6-34E3-40B4-8254-DC4AB0AE1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89C661-E1E9-4F0B-8F81-A9E0C16F3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49ADC0-F4EA-432C-98AC-64F7A8267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4A5FC-CCED-4427-9FF4-5A2C36E41C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595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D36970-BA81-4B08-88BA-AA1CD37B0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47BF50C-1E62-4C8E-9A4C-AD02C48DE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46E01C-1362-482C-9C04-A797854DB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6C2C67-A12B-45C3-8ECC-3F7E301B2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107359-CD90-4853-9F99-125466A6D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78D76-B131-4B83-85E7-76DBA3CB0D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734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24B4F81-DC8F-460F-B2FD-9257F0D837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CB12D41-84FD-49D7-ACDD-48479562C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3FDFC5-4518-41ED-B3F0-5BBA2DBA3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347D84-2FB5-4581-A4DD-83EB677DB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A34F7E-617C-4EFB-AF23-DF00C804E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53896-0056-4BE9-926D-4E7CF91ECF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456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2DBA9-E530-4C0F-868D-9B8260EDB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DBD5DB-6A71-40B7-AA4B-71BB00EC9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6D54D0-B014-4765-AD60-FCAD3FC2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45865D-A408-4429-A3DC-6B37D5DCA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644EF5-50B1-4A24-B094-FDD8C8D3E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F7E91-7377-4278-ACE6-F3A5C2FA41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289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5BBBB1-3074-4008-9C6E-744A61781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66222D-CFDF-4972-A39C-FAEA60D38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FF71B3-3515-47B4-BAF8-111B15DC0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79525F-0F66-42BD-8207-8DD7823B3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368D71-A9D9-4D0A-A089-BE37ADBA4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84561-9A3F-4A71-91CF-D5CB5FE9AB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500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086E71-4E6B-4679-B5EC-C4C453ADE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81F734-11C5-491E-9474-57C597DAB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94C664-31EE-4E14-85C4-C1F33CDA4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D79DAB1-7F36-44EF-8962-A12C5BA67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32BA98F-8317-49B7-BDF9-2B96846E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4B31EB-5543-4D25-A53D-6BF35051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13C3B-A969-4977-BF76-BC67E527C6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304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5A8A6D-5B95-4AE4-9254-647273033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3302AE-B9E7-4F26-9144-594D0BFEA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92A2D3-963C-4882-9351-D88B1A285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B288C27-5C5B-4D12-B3BB-396B33D91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B473CE-CE2C-4BFA-A0DD-BDA329739E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DC076A2-1E38-4CC9-BD5A-09A7FA424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A22D358-A896-47D6-9AD6-FD4487382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D136FD-C6D7-4C5C-980E-26DDC60A0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6FE83-8DFB-40DB-888A-BAD88ED05C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807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4D7974-58B7-4C52-A674-1AC265F2E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073670C-20A1-4AB1-8B66-28B2633F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FCC4698-7340-4BDF-993C-2A312C40D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95EC13B-F288-42FF-B38A-A000870F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EC626-1F27-4271-B37C-D8EDFB13B5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62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E2996E8-9A91-4D94-8EFD-35D234186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FC9983D-F464-4D70-A58C-6B0690226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1BDFAB4-0B47-4598-9C1A-5843A57EC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55532-BDC9-4F89-BE12-00B5B236C4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724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4480ED-FAF0-41A9-BC0C-299E5064C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4C4088-DE04-452D-8687-26E3DD4F7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2FE0C5-F19B-4314-962D-EE6C01CD9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E3F618-B8AE-42D6-9129-B93404D8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D86AD5-4E5B-42C0-9390-0650C148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E647B6C-F271-48DE-B2C0-070D800EA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573E9-B861-4A0A-90CD-A9B68B66A6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439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F697D-2BD7-465B-8CA8-9387A5F19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D4B230E-3639-4A80-A9D9-C6849E0A2C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8C5A1FD-F8BD-404D-9677-E6213826A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2DF0E7-A3AF-430B-9FED-4EB19EA20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1E7E60-1303-4D4B-9ECF-2C092C78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179331-3AF8-4334-9958-AFB39F939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EA79F-6FE0-4722-84AB-039852601C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271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5848882-C779-4B13-A2DA-433AF8264A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02796BD-22B6-4CD5-95A2-57936D89DF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8A4FED0-1F85-43A2-ABF5-233F8220EBE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4B4B08C-DC91-4C99-99D5-3F97790C74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37EC816-C517-4DC8-A300-96768629EE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DB545A-CD5E-4616-986E-8307A4E27F3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6C1E730A-C3FA-4FA5-8CC4-746F601B96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484784"/>
            <a:ext cx="9144000" cy="3384376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УГОЛ МЕЖДУ ПРЯМЫМИ В ПРОСТРАНСТВЕ</a:t>
            </a:r>
            <a:b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(Куб)</a:t>
            </a:r>
            <a:endParaRPr lang="ru-RU" alt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>
            <a:extLst>
              <a:ext uri="{FF2B5EF4-FFF2-40B4-BE49-F238E27FC236}">
                <a16:creationId xmlns:a16="http://schemas.microsoft.com/office/drawing/2014/main" id="{8DB3F984-6727-4FA1-BB57-0A6F3F467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01532"/>
            <a:ext cx="8839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00355" name="Text Box 3">
            <a:extLst>
              <a:ext uri="{FF2B5EF4-FFF2-40B4-BE49-F238E27FC236}">
                <a16:creationId xmlns:a16="http://schemas.microsoft.com/office/drawing/2014/main" id="{15FD4EC7-675F-4DD0-A292-59B17A32A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00356" name="Picture 4">
            <a:extLst>
              <a:ext uri="{FF2B5EF4-FFF2-40B4-BE49-F238E27FC236}">
                <a16:creationId xmlns:a16="http://schemas.microsoft.com/office/drawing/2014/main" id="{AC9561D2-EC71-4EDB-9919-9ADC81123C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58137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EAD4168-D026-4E1D-B767-9D38167189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>
            <a:extLst>
              <a:ext uri="{FF2B5EF4-FFF2-40B4-BE49-F238E27FC236}">
                <a16:creationId xmlns:a16="http://schemas.microsoft.com/office/drawing/2014/main" id="{7AD960C2-6CF3-47D9-A611-3B207F8C0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14368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02403" name="Text Box 3">
            <a:extLst>
              <a:ext uri="{FF2B5EF4-FFF2-40B4-BE49-F238E27FC236}">
                <a16:creationId xmlns:a16="http://schemas.microsoft.com/office/drawing/2014/main" id="{86437182-7C4D-42C9-9809-266167D44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02404" name="Picture 4">
            <a:extLst>
              <a:ext uri="{FF2B5EF4-FFF2-40B4-BE49-F238E27FC236}">
                <a16:creationId xmlns:a16="http://schemas.microsoft.com/office/drawing/2014/main" id="{14597263-3C2C-4F3F-8C1C-3C6C81CB9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768475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C06F498-3B52-45A1-9BFC-403A936C7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>
            <a:extLst>
              <a:ext uri="{FF2B5EF4-FFF2-40B4-BE49-F238E27FC236}">
                <a16:creationId xmlns:a16="http://schemas.microsoft.com/office/drawing/2014/main" id="{3518EA3E-1E7B-4A45-BCF9-1CC35081F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04451" name="Text Box 3">
            <a:extLst>
              <a:ext uri="{FF2B5EF4-FFF2-40B4-BE49-F238E27FC236}">
                <a16:creationId xmlns:a16="http://schemas.microsoft.com/office/drawing/2014/main" id="{06682957-CE2B-4964-B38B-0758A0765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45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04452" name="Picture 4">
            <a:extLst>
              <a:ext uri="{FF2B5EF4-FFF2-40B4-BE49-F238E27FC236}">
                <a16:creationId xmlns:a16="http://schemas.microsoft.com/office/drawing/2014/main" id="{49BE5A11-BDDA-4860-B819-95EEDA75D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6764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557CDAB-C50B-4B62-84D8-DEC34280C7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>
            <a:extLst>
              <a:ext uri="{FF2B5EF4-FFF2-40B4-BE49-F238E27FC236}">
                <a16:creationId xmlns:a16="http://schemas.microsoft.com/office/drawing/2014/main" id="{676BA84C-6075-43E5-AECE-EF070DB76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80"/>
            <a:ext cx="8839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06499" name="Text Box 3">
            <a:extLst>
              <a:ext uri="{FF2B5EF4-FFF2-40B4-BE49-F238E27FC236}">
                <a16:creationId xmlns:a16="http://schemas.microsoft.com/office/drawing/2014/main" id="{FF366345-5CB5-4346-848D-AB67D72B9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45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06500" name="Picture 4">
            <a:extLst>
              <a:ext uri="{FF2B5EF4-FFF2-40B4-BE49-F238E27FC236}">
                <a16:creationId xmlns:a16="http://schemas.microsoft.com/office/drawing/2014/main" id="{AF7F73B7-68AF-4F7D-9B74-AD62CBD727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478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452306A-2380-4528-A0EA-E4FCA54A2C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>
            <a:extLst>
              <a:ext uri="{FF2B5EF4-FFF2-40B4-BE49-F238E27FC236}">
                <a16:creationId xmlns:a16="http://schemas.microsoft.com/office/drawing/2014/main" id="{1E74D96F-6C7B-4A43-8622-EF5D54B40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22338"/>
            <a:ext cx="8915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08551" name="Picture 7">
            <a:extLst>
              <a:ext uri="{FF2B5EF4-FFF2-40B4-BE49-F238E27FC236}">
                <a16:creationId xmlns:a16="http://schemas.microsoft.com/office/drawing/2014/main" id="{245E35AD-DFA0-4EEE-9613-A47CEC112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66214"/>
            <a:ext cx="3557588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8554" name="Group 10">
            <a:extLst>
              <a:ext uri="{FF2B5EF4-FFF2-40B4-BE49-F238E27FC236}">
                <a16:creationId xmlns:a16="http://schemas.microsoft.com/office/drawing/2014/main" id="{E8189C47-1A5D-4D97-80C4-0C0AC0827BFA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1653514"/>
            <a:ext cx="9067800" cy="4953000"/>
            <a:chOff x="48" y="816"/>
            <a:chExt cx="5712" cy="3120"/>
          </a:xfrm>
        </p:grpSpPr>
        <p:sp>
          <p:nvSpPr>
            <p:cNvPr id="108547" name="Text Box 3">
              <a:extLst>
                <a:ext uri="{FF2B5EF4-FFF2-40B4-BE49-F238E27FC236}">
                  <a16:creationId xmlns:a16="http://schemas.microsoft.com/office/drawing/2014/main" id="{914D55E5-2FBB-4B8C-962F-45D50634D1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" y="2784"/>
              <a:ext cx="5712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Через точку </a:t>
              </a:r>
              <a:r>
                <a:rPr lang="en-US" altLang="ru-RU" i="1" dirty="0"/>
                <a:t>A </a:t>
              </a:r>
              <a:r>
                <a:rPr lang="ru-RU" altLang="ru-RU" dirty="0"/>
                <a:t>проведем прямую </a:t>
              </a:r>
              <a:r>
                <a:rPr lang="en-US" altLang="ru-RU" i="1" dirty="0"/>
                <a:t>AD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, параллельную </a:t>
              </a:r>
              <a:r>
                <a:rPr lang="en-US" altLang="ru-RU" i="1" dirty="0"/>
                <a:t>BC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.</a:t>
              </a:r>
              <a:r>
                <a:rPr lang="en-US" altLang="ru-RU" dirty="0"/>
                <a:t> </a:t>
              </a:r>
              <a:r>
                <a:rPr lang="ru-RU" altLang="ru-RU" dirty="0"/>
                <a:t>Искомый угол равен углу 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AD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. </a:t>
              </a:r>
              <a:r>
                <a:rPr lang="ru-RU" altLang="ru-RU" dirty="0"/>
                <a:t>Треугольник 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AD</a:t>
              </a:r>
              <a:r>
                <a:rPr lang="en-US" altLang="ru-RU" baseline="-25000" dirty="0"/>
                <a:t>1</a:t>
              </a:r>
              <a:r>
                <a:rPr lang="ru-RU" altLang="ru-RU" baseline="-25000" dirty="0"/>
                <a:t> </a:t>
              </a:r>
              <a:r>
                <a:rPr lang="ru-RU" altLang="ru-RU" dirty="0"/>
                <a:t>– равносторонний.</a:t>
              </a:r>
              <a:r>
                <a:rPr lang="en-US" altLang="ru-RU" dirty="0"/>
                <a:t> </a:t>
              </a:r>
              <a:r>
                <a:rPr lang="ru-RU" altLang="ru-RU" dirty="0"/>
                <a:t>Следовательно, искомый угол равен 60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</a:t>
              </a:r>
              <a:endParaRPr lang="en-US" altLang="ru-RU" dirty="0"/>
            </a:p>
          </p:txBody>
        </p:sp>
        <p:pic>
          <p:nvPicPr>
            <p:cNvPr id="108552" name="Picture 8">
              <a:extLst>
                <a:ext uri="{FF2B5EF4-FFF2-40B4-BE49-F238E27FC236}">
                  <a16:creationId xmlns:a16="http://schemas.microsoft.com/office/drawing/2014/main" id="{9682D0BD-FD4C-42D3-9D42-C885976391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816"/>
              <a:ext cx="2241" cy="19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8553" name="Text Box 9">
              <a:extLst>
                <a:ext uri="{FF2B5EF4-FFF2-40B4-BE49-F238E27FC236}">
                  <a16:creationId xmlns:a16="http://schemas.microsoft.com/office/drawing/2014/main" id="{819A9722-BA19-466C-9B10-173720FC8A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6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60</a:t>
              </a:r>
              <a:r>
                <a:rPr lang="ru-RU" altLang="ru-RU" baseline="30000">
                  <a:solidFill>
                    <a:srgbClr val="FF3300"/>
                  </a:solidFill>
                </a:rPr>
                <a:t>о</a:t>
              </a:r>
              <a:r>
                <a:rPr lang="ru-RU" altLang="ru-RU">
                  <a:solidFill>
                    <a:srgbClr val="FF3300"/>
                  </a:solidFill>
                </a:rPr>
                <a:t>.</a:t>
              </a:r>
            </a:p>
          </p:txBody>
        </p:sp>
      </p:grpSp>
      <p:sp>
        <p:nvSpPr>
          <p:cNvPr id="8" name="Rectangle 4">
            <a:extLst>
              <a:ext uri="{FF2B5EF4-FFF2-40B4-BE49-F238E27FC236}">
                <a16:creationId xmlns:a16="http://schemas.microsoft.com/office/drawing/2014/main" id="{4C4FC82F-3032-47A0-9924-0EC94D698A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>
            <a:extLst>
              <a:ext uri="{FF2B5EF4-FFF2-40B4-BE49-F238E27FC236}">
                <a16:creationId xmlns:a16="http://schemas.microsoft.com/office/drawing/2014/main" id="{3C03BC81-33B0-4165-9654-C0E8CAA3A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64704"/>
            <a:ext cx="8915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DA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10595" name="Text Box 3">
            <a:extLst>
              <a:ext uri="{FF2B5EF4-FFF2-40B4-BE49-F238E27FC236}">
                <a16:creationId xmlns:a16="http://schemas.microsoft.com/office/drawing/2014/main" id="{FB5FB51E-9D57-487A-9EBC-27FA80324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en-US" altLang="ru-RU" sz="2800">
                <a:solidFill>
                  <a:srgbClr val="FF3300"/>
                </a:solidFill>
              </a:rPr>
              <a:t> 60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10596" name="Picture 4">
            <a:extLst>
              <a:ext uri="{FF2B5EF4-FFF2-40B4-BE49-F238E27FC236}">
                <a16:creationId xmlns:a16="http://schemas.microsoft.com/office/drawing/2014/main" id="{C0BEC3B8-E40C-444B-AA9A-482048A126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288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29BC50E-BEF2-4E66-BFFE-305C6625B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>
            <a:extLst>
              <a:ext uri="{FF2B5EF4-FFF2-40B4-BE49-F238E27FC236}">
                <a16:creationId xmlns:a16="http://schemas.microsoft.com/office/drawing/2014/main" id="{31B923AD-8760-44C5-8D5A-55C54E69D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705679"/>
            <a:ext cx="8915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12643" name="Text Box 3">
            <a:extLst>
              <a:ext uri="{FF2B5EF4-FFF2-40B4-BE49-F238E27FC236}">
                <a16:creationId xmlns:a16="http://schemas.microsoft.com/office/drawing/2014/main" id="{79DE219F-1AF7-4D34-B05B-23490BD08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en-US" altLang="ru-RU" sz="2800">
                <a:solidFill>
                  <a:srgbClr val="FF3300"/>
                </a:solidFill>
              </a:rPr>
              <a:t> 60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12644" name="Picture 4">
            <a:extLst>
              <a:ext uri="{FF2B5EF4-FFF2-40B4-BE49-F238E27FC236}">
                <a16:creationId xmlns:a16="http://schemas.microsoft.com/office/drawing/2014/main" id="{06FF429C-421D-4987-8B94-5A31BFCDB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90924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367F091-3F8F-4116-A2D9-079BE90DA2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>
            <a:extLst>
              <a:ext uri="{FF2B5EF4-FFF2-40B4-BE49-F238E27FC236}">
                <a16:creationId xmlns:a16="http://schemas.microsoft.com/office/drawing/2014/main" id="{898ABA79-55B5-4B77-98B8-67F5BA757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14691" name="Text Box 3">
            <a:extLst>
              <a:ext uri="{FF2B5EF4-FFF2-40B4-BE49-F238E27FC236}">
                <a16:creationId xmlns:a16="http://schemas.microsoft.com/office/drawing/2014/main" id="{0CBBEEEB-B7E3-4E10-B21C-3BE09F6CA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en-US" altLang="ru-RU" sz="2800">
                <a:solidFill>
                  <a:srgbClr val="FF3300"/>
                </a:solidFill>
              </a:rPr>
              <a:t>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14692" name="Picture 4">
            <a:extLst>
              <a:ext uri="{FF2B5EF4-FFF2-40B4-BE49-F238E27FC236}">
                <a16:creationId xmlns:a16="http://schemas.microsoft.com/office/drawing/2014/main" id="{FA11C2F5-CBDB-4FEA-8BA6-EAC9BCAE7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7653BBC-E42F-4F17-9F71-343D35731B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>
            <a:extLst>
              <a:ext uri="{FF2B5EF4-FFF2-40B4-BE49-F238E27FC236}">
                <a16:creationId xmlns:a16="http://schemas.microsoft.com/office/drawing/2014/main" id="{7AB3CE22-D6F1-472A-87E0-432E47368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50935"/>
            <a:ext cx="89916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единичном </a:t>
            </a:r>
            <a:r>
              <a:rPr lang="ru-RU" altLang="ru-RU" sz="2800" dirty="0">
                <a:cs typeface="Times New Roman" panose="02020603050405020304" pitchFamily="18" charset="0"/>
              </a:rPr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косинус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AE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BE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, </a:t>
            </a:r>
            <a:r>
              <a:rPr lang="ru-RU" altLang="ru-RU" sz="2800" dirty="0"/>
              <a:t>где </a:t>
            </a:r>
            <a:r>
              <a:rPr lang="en-US" altLang="ru-RU" sz="2800" i="1" dirty="0"/>
              <a:t>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– середины ребер соответственно </a:t>
            </a:r>
            <a:r>
              <a:rPr lang="en-US" altLang="ru-RU" sz="2800" i="1" dirty="0"/>
              <a:t>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60419" name="Picture 4">
            <a:extLst>
              <a:ext uri="{FF2B5EF4-FFF2-40B4-BE49-F238E27FC236}">
                <a16:creationId xmlns:a16="http://schemas.microsoft.com/office/drawing/2014/main" id="{92820D3F-47B4-47C3-BF1C-8B71594E0F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2684463"/>
            <a:ext cx="3559175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3781" name="Group 5">
            <a:extLst>
              <a:ext uri="{FF2B5EF4-FFF2-40B4-BE49-F238E27FC236}">
                <a16:creationId xmlns:a16="http://schemas.microsoft.com/office/drawing/2014/main" id="{84ABE2E5-F7C4-4BC3-A663-BC41FFD56CC0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716213"/>
            <a:ext cx="8839200" cy="3111500"/>
            <a:chOff x="192" y="1200"/>
            <a:chExt cx="5568" cy="196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422" name="Text Box 6">
                  <a:extLst>
                    <a:ext uri="{FF2B5EF4-FFF2-40B4-BE49-F238E27FC236}">
                      <a16:creationId xmlns:a16="http://schemas.microsoft.com/office/drawing/2014/main" id="{11151326-BF39-465D-8C75-A74E1C760CE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96" y="1248"/>
                  <a:ext cx="3264" cy="161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  <a:buFontTx/>
                    <a:buNone/>
                  </a:pPr>
                  <a:r>
                    <a:rPr lang="ru-RU" altLang="ru-RU" sz="2400" dirty="0">
                      <a:solidFill>
                        <a:srgbClr val="FF3300"/>
                      </a:solidFill>
                    </a:rPr>
                    <a:t>	Решение.</a:t>
                  </a:r>
                  <a:r>
                    <a:rPr lang="ru-RU" altLang="ru-RU" sz="2400" dirty="0"/>
                    <a:t> Через точку </a:t>
                  </a:r>
                  <a:r>
                    <a:rPr lang="en-US" altLang="ru-RU" sz="2400" i="1" dirty="0"/>
                    <a:t>A </a:t>
                  </a:r>
                  <a:r>
                    <a:rPr lang="ru-RU" altLang="ru-RU" sz="2400" dirty="0"/>
                    <a:t>проведем прямую </a:t>
                  </a:r>
                  <a:r>
                    <a:rPr lang="en-US" altLang="ru-RU" sz="2400" i="1" dirty="0"/>
                    <a:t>AF</a:t>
                  </a:r>
                  <a:r>
                    <a:rPr lang="en-US" altLang="ru-RU" sz="2400" baseline="-25000" dirty="0"/>
                    <a:t>1</a:t>
                  </a:r>
                  <a:r>
                    <a:rPr lang="ru-RU" altLang="ru-RU" sz="2400" dirty="0"/>
                    <a:t>, параллельную </a:t>
                  </a:r>
                  <a:r>
                    <a:rPr lang="en-US" altLang="ru-RU" sz="2400" i="1" dirty="0"/>
                    <a:t>BE</a:t>
                  </a:r>
                  <a:r>
                    <a:rPr lang="en-US" altLang="ru-RU" sz="2400" baseline="-25000" dirty="0"/>
                    <a:t>1</a:t>
                  </a:r>
                  <a:r>
                    <a:rPr lang="ru-RU" altLang="ru-RU" sz="2400" dirty="0"/>
                    <a:t>.</a:t>
                  </a:r>
                  <a:r>
                    <a:rPr lang="en-US" altLang="ru-RU" sz="2400" dirty="0"/>
                    <a:t> </a:t>
                  </a:r>
                  <a:r>
                    <a:rPr lang="ru-RU" altLang="ru-RU" sz="2400" dirty="0"/>
                    <a:t>Искомый угол равен углу </a:t>
                  </a:r>
                  <a:r>
                    <a:rPr lang="en-US" altLang="ru-RU" sz="2400" i="1" dirty="0"/>
                    <a:t>EAF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. </a:t>
                  </a:r>
                  <a:r>
                    <a:rPr lang="ru-RU" altLang="ru-RU" sz="2400" dirty="0"/>
                    <a:t>В треугольнике </a:t>
                  </a:r>
                  <a:r>
                    <a:rPr lang="en-US" altLang="ru-RU" sz="2400" i="1" dirty="0"/>
                    <a:t>AEF</a:t>
                  </a:r>
                  <a:r>
                    <a:rPr lang="en-US" altLang="ru-RU" sz="2400" baseline="-25000" dirty="0"/>
                    <a:t>1</a:t>
                  </a:r>
                  <a:r>
                    <a:rPr lang="ru-RU" altLang="ru-RU" sz="2400" baseline="-25000" dirty="0"/>
                    <a:t> </a:t>
                  </a:r>
                  <a:r>
                    <a:rPr lang="en-US" altLang="ru-RU" sz="2400" i="1" dirty="0"/>
                    <a:t>AE = AF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=</a:t>
                  </a:r>
                  <a:r>
                    <a:rPr lang="ru-RU" altLang="ru-RU" sz="24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sz="2400" dirty="0"/>
                    <a:t>, </a:t>
                  </a:r>
                  <a:r>
                    <a:rPr lang="en-US" altLang="ru-RU" sz="2400" i="1" dirty="0"/>
                    <a:t>EF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=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en-US" altLang="ru-RU" sz="2400"/>
                    <a:t>. </a:t>
                  </a:r>
                  <a:r>
                    <a:rPr lang="ru-RU" altLang="ru-RU" sz="2400"/>
                    <a:t>По </a:t>
                  </a:r>
                  <a:r>
                    <a:rPr lang="ru-RU" altLang="ru-RU" sz="2400" dirty="0"/>
                    <a:t>теореме косинусов находим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∠</m:t>
                          </m:r>
                        </m:e>
                      </m:func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𝐸𝐴</m:t>
                      </m:r>
                      <m:sSub>
                        <m:sSub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=0,2.</m:t>
                      </m:r>
                    </m:oMath>
                  </a14:m>
                  <a:endParaRPr lang="ru-RU" altLang="ru-RU" sz="2400" i="1" dirty="0"/>
                </a:p>
              </p:txBody>
            </p:sp>
          </mc:Choice>
          <mc:Fallback xmlns="">
            <p:sp>
              <p:nvSpPr>
                <p:cNvPr id="60422" name="Text Box 6">
                  <a:extLst>
                    <a:ext uri="{FF2B5EF4-FFF2-40B4-BE49-F238E27FC236}">
                      <a16:creationId xmlns:a16="http://schemas.microsoft.com/office/drawing/2014/main" id="{11151326-BF39-465D-8C75-A74E1C760CE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96" y="1248"/>
                  <a:ext cx="3264" cy="1616"/>
                </a:xfrm>
                <a:prstGeom prst="rect">
                  <a:avLst/>
                </a:prstGeom>
                <a:blipFill>
                  <a:blip r:embed="rId4"/>
                  <a:stretch>
                    <a:fillRect l="-1765" t="-1900" r="-1765" b="-451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0423" name="Picture 7">
              <a:extLst>
                <a:ext uri="{FF2B5EF4-FFF2-40B4-BE49-F238E27FC236}">
                  <a16:creationId xmlns:a16="http://schemas.microsoft.com/office/drawing/2014/main" id="{BB2E5875-BC67-431F-BA59-12C7D5C5D0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200"/>
              <a:ext cx="2241" cy="19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Rectangle 4">
            <a:extLst>
              <a:ext uri="{FF2B5EF4-FFF2-40B4-BE49-F238E27FC236}">
                <a16:creationId xmlns:a16="http://schemas.microsoft.com/office/drawing/2014/main" id="{A067F717-3FE2-4BB1-9239-443367DF28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3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>
            <a:extLst>
              <a:ext uri="{FF2B5EF4-FFF2-40B4-BE49-F238E27FC236}">
                <a16:creationId xmlns:a16="http://schemas.microsoft.com/office/drawing/2014/main" id="{7AB3CE22-D6F1-472A-87E0-432E47368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50935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прямоугольном параллелепипеде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у которого  </a:t>
            </a:r>
            <a:r>
              <a:rPr lang="en-US" altLang="ru-RU" sz="2800" i="1" dirty="0">
                <a:cs typeface="Times New Roman" panose="02020603050405020304" pitchFamily="18" charset="0"/>
              </a:rPr>
              <a:t>AB = </a:t>
            </a:r>
            <a:r>
              <a:rPr lang="en-US" altLang="ru-RU" sz="2800" dirty="0">
                <a:cs typeface="Times New Roman" panose="02020603050405020304" pitchFamily="18" charset="0"/>
              </a:rPr>
              <a:t>4, </a:t>
            </a:r>
            <a:r>
              <a:rPr lang="en-US" altLang="ru-RU" sz="2800" i="1" dirty="0">
                <a:cs typeface="Times New Roman" panose="02020603050405020304" pitchFamily="18" charset="0"/>
              </a:rPr>
              <a:t>AD = </a:t>
            </a:r>
            <a:r>
              <a:rPr lang="en-US" altLang="ru-RU" sz="2800" dirty="0">
                <a:cs typeface="Times New Roman" panose="02020603050405020304" pitchFamily="18" charset="0"/>
              </a:rPr>
              <a:t>2,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dirty="0">
                <a:cs typeface="Times New Roman" panose="02020603050405020304" pitchFamily="18" charset="0"/>
              </a:rPr>
              <a:t> = 3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тангенс</a:t>
            </a:r>
            <a:r>
              <a:rPr lang="ru-RU" altLang="ru-RU" sz="2800" dirty="0"/>
              <a:t>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A067F717-3FE2-4BB1-9239-443367DF28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6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4D93075-8EE3-86AD-FDCF-59DBA1F544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477265"/>
            <a:ext cx="3286584" cy="2362530"/>
          </a:xfrm>
          <a:prstGeom prst="rect">
            <a:avLst/>
          </a:prstGeom>
        </p:spPr>
      </p:pic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571D30E6-7AB8-A4DF-DB85-D2BA7E7CDE61}"/>
              </a:ext>
            </a:extLst>
          </p:cNvPr>
          <p:cNvGrpSpPr/>
          <p:nvPr/>
        </p:nvGrpSpPr>
        <p:grpSpPr>
          <a:xfrm>
            <a:off x="179512" y="2477265"/>
            <a:ext cx="8964488" cy="2362530"/>
            <a:chOff x="179512" y="2477265"/>
            <a:chExt cx="8964488" cy="236253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0422" name="Text Box 6">
                  <a:extLst>
                    <a:ext uri="{FF2B5EF4-FFF2-40B4-BE49-F238E27FC236}">
                      <a16:creationId xmlns:a16="http://schemas.microsoft.com/office/drawing/2014/main" id="{11151326-BF39-465D-8C75-A74E1C760CE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2400" y="2605633"/>
                  <a:ext cx="5181600" cy="16467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  <a:buFontTx/>
                    <a:buNone/>
                  </a:pPr>
                  <a:r>
                    <a:rPr lang="ru-RU" altLang="ru-RU" sz="2400" dirty="0">
                      <a:solidFill>
                        <a:srgbClr val="FF3300"/>
                      </a:solidFill>
                    </a:rPr>
                    <a:t>	Решение.</a:t>
                  </a:r>
                  <a:r>
                    <a:rPr lang="ru-RU" altLang="ru-RU" sz="2400" dirty="0"/>
                    <a:t> Искомый угол равен углу </a:t>
                  </a:r>
                  <a:r>
                    <a:rPr lang="en-US" altLang="ru-RU" sz="2400" i="1" dirty="0"/>
                    <a:t>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BD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. </a:t>
                  </a:r>
                  <a:r>
                    <a:rPr lang="ru-RU" altLang="ru-RU" sz="2400" dirty="0"/>
                    <a:t>В треугольнике </a:t>
                  </a:r>
                  <a:r>
                    <a:rPr lang="en-US" altLang="ru-RU" sz="2400" i="1" dirty="0"/>
                    <a:t>BB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D</a:t>
                  </a:r>
                  <a:r>
                    <a:rPr lang="en-US" altLang="ru-RU" sz="2400" baseline="-25000" dirty="0"/>
                    <a:t>1</a:t>
                  </a:r>
                  <a:r>
                    <a:rPr lang="ru-RU" altLang="ru-RU" sz="2400" baseline="-25000" dirty="0"/>
                    <a:t> </a:t>
                  </a:r>
                  <a:r>
                    <a:rPr lang="en-US" altLang="ru-RU" sz="2400" i="1" dirty="0"/>
                    <a:t> BB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= 2, </a:t>
                  </a:r>
                  <a:r>
                    <a:rPr lang="en-US" altLang="ru-RU" sz="2400" i="1" dirty="0"/>
                    <a:t>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D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= </a:t>
                  </a:r>
                  <a14:m>
                    <m:oMath xmlns:m="http://schemas.openxmlformats.org/officeDocument/2006/math">
                      <m:r>
                        <a:rPr lang="en-US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a14:m>
                  <a:r>
                    <a:rPr lang="en-US" altLang="ru-RU" sz="2400" dirty="0"/>
                    <a:t>. </a:t>
                  </a:r>
                  <a:r>
                    <a:rPr lang="ru-RU" altLang="ru-RU" sz="2400" dirty="0"/>
                    <a:t>Следовательно,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tg</m:t>
                          </m:r>
                        </m:fName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∠</m:t>
                          </m:r>
                        </m:e>
                      </m:func>
                      <m:sSub>
                        <m:sSub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b>
                        <m:sSub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sz="2400" i="1" dirty="0"/>
                </a:p>
              </p:txBody>
            </p:sp>
          </mc:Choice>
          <mc:Fallback>
            <p:sp>
              <p:nvSpPr>
                <p:cNvPr id="60422" name="Text Box 6">
                  <a:extLst>
                    <a:ext uri="{FF2B5EF4-FFF2-40B4-BE49-F238E27FC236}">
                      <a16:creationId xmlns:a16="http://schemas.microsoft.com/office/drawing/2014/main" id="{11151326-BF39-465D-8C75-A74E1C760CE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62400" y="2605633"/>
                  <a:ext cx="5181600" cy="1646733"/>
                </a:xfrm>
                <a:prstGeom prst="rect">
                  <a:avLst/>
                </a:prstGeom>
                <a:blipFill>
                  <a:blip r:embed="rId4"/>
                  <a:stretch>
                    <a:fillRect l="-1765" t="-2952" r="-176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61520E10-99F9-C321-E48E-D23582CA6B2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9512" y="2477265"/>
              <a:ext cx="3286584" cy="23625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769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6C1E730A-C3FA-4FA5-8CC4-746F601B96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Угол между прямыми в пространстве</a:t>
            </a:r>
          </a:p>
        </p:txBody>
      </p:sp>
      <p:pic>
        <p:nvPicPr>
          <p:cNvPr id="92163" name="Picture 3">
            <a:extLst>
              <a:ext uri="{FF2B5EF4-FFF2-40B4-BE49-F238E27FC236}">
                <a16:creationId xmlns:a16="http://schemas.microsoft.com/office/drawing/2014/main" id="{72245390-8173-4AA5-8F78-7892128E2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76600"/>
            <a:ext cx="2714625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64" name="Picture 4">
            <a:extLst>
              <a:ext uri="{FF2B5EF4-FFF2-40B4-BE49-F238E27FC236}">
                <a16:creationId xmlns:a16="http://schemas.microsoft.com/office/drawing/2014/main" id="{710C71EC-80A6-498B-94B0-8DAD82230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0"/>
            <a:ext cx="2147888" cy="104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65" name="Text Box 5">
            <a:extLst>
              <a:ext uri="{FF2B5EF4-FFF2-40B4-BE49-F238E27FC236}">
                <a16:creationId xmlns:a16="http://schemas.microsoft.com/office/drawing/2014/main" id="{B465736D-4141-4B89-8DDD-C53044DC9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066800"/>
            <a:ext cx="5410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Углом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между двумя пересекающимися прямыми</a:t>
            </a:r>
            <a:r>
              <a:rPr lang="ru-RU" altLang="ru-RU" dirty="0">
                <a:cs typeface="Times New Roman" panose="02020603050405020304" pitchFamily="18" charset="0"/>
              </a:rPr>
              <a:t> в пространстве называется наименьший из углов, образованных лучами этих прямых с вершиной в точке их пересечения.</a:t>
            </a:r>
            <a:endParaRPr lang="ru-RU" altLang="ru-RU" dirty="0"/>
          </a:p>
        </p:txBody>
      </p:sp>
      <p:sp>
        <p:nvSpPr>
          <p:cNvPr id="92166" name="Text Box 6">
            <a:extLst>
              <a:ext uri="{FF2B5EF4-FFF2-40B4-BE49-F238E27FC236}">
                <a16:creationId xmlns:a16="http://schemas.microsoft.com/office/drawing/2014/main" id="{C0C82F5D-D65F-4A7B-A672-816A15D18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352800"/>
            <a:ext cx="5410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Углом между скрещивающимися прямыми</a:t>
            </a:r>
            <a:r>
              <a:rPr lang="ru-RU" altLang="ru-RU" dirty="0">
                <a:cs typeface="Times New Roman" panose="02020603050405020304" pitchFamily="18" charset="0"/>
              </a:rPr>
              <a:t> называется угол между пересекающимися прямыми, соответственно параллельными данным. </a:t>
            </a:r>
            <a:endParaRPr lang="ru-RU" altLang="ru-RU" dirty="0"/>
          </a:p>
        </p:txBody>
      </p:sp>
      <p:sp>
        <p:nvSpPr>
          <p:cNvPr id="92167" name="Text Box 7">
            <a:extLst>
              <a:ext uri="{FF2B5EF4-FFF2-40B4-BE49-F238E27FC236}">
                <a16:creationId xmlns:a16="http://schemas.microsoft.com/office/drawing/2014/main" id="{EE88CA0E-C828-43FA-ABA4-A027398AB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864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Две прямые называются </a:t>
            </a:r>
            <a:r>
              <a:rPr lang="ru-RU" altLang="ru-RU" dirty="0">
                <a:solidFill>
                  <a:srgbClr val="FF3300"/>
                </a:solidFill>
              </a:rPr>
              <a:t>перпендикулярными</a:t>
            </a:r>
            <a:r>
              <a:rPr lang="ru-RU" altLang="ru-RU" dirty="0"/>
              <a:t>, если угол между ними прямой.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96806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>
            <a:extLst>
              <a:ext uri="{FF2B5EF4-FFF2-40B4-BE49-F238E27FC236}">
                <a16:creationId xmlns:a16="http://schemas.microsoft.com/office/drawing/2014/main" id="{7AB3CE22-D6F1-472A-87E0-432E47368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50935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прямоугольном параллелепипеде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у которого  </a:t>
            </a:r>
            <a:r>
              <a:rPr lang="en-US" altLang="ru-RU" sz="2800" i="1" dirty="0">
                <a:cs typeface="Times New Roman" panose="02020603050405020304" pitchFamily="18" charset="0"/>
              </a:rPr>
              <a:t>AB = </a:t>
            </a:r>
            <a:r>
              <a:rPr lang="en-US" altLang="ru-RU" sz="2800" dirty="0">
                <a:cs typeface="Times New Roman" panose="02020603050405020304" pitchFamily="18" charset="0"/>
              </a:rPr>
              <a:t>4, </a:t>
            </a:r>
            <a:r>
              <a:rPr lang="en-US" altLang="ru-RU" sz="2800" i="1" dirty="0">
                <a:cs typeface="Times New Roman" panose="02020603050405020304" pitchFamily="18" charset="0"/>
              </a:rPr>
              <a:t>AD = </a:t>
            </a:r>
            <a:r>
              <a:rPr lang="en-US" altLang="ru-RU" sz="2800" dirty="0">
                <a:cs typeface="Times New Roman" panose="02020603050405020304" pitchFamily="18" charset="0"/>
              </a:rPr>
              <a:t>2,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dirty="0">
                <a:cs typeface="Times New Roman" panose="02020603050405020304" pitchFamily="18" charset="0"/>
              </a:rPr>
              <a:t> = 3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</a:t>
            </a:r>
            <a:r>
              <a:rPr lang="ru-RU" altLang="ru-RU" sz="2800" dirty="0"/>
              <a:t>косинус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A067F717-3FE2-4BB1-9239-443367DF28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7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467F0A-4A15-F327-7F1D-8803E5280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477265"/>
            <a:ext cx="3286584" cy="2362530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2100F26A-49C3-DF2E-915F-8DC23E46E946}"/>
              </a:ext>
            </a:extLst>
          </p:cNvPr>
          <p:cNvGrpSpPr/>
          <p:nvPr/>
        </p:nvGrpSpPr>
        <p:grpSpPr>
          <a:xfrm>
            <a:off x="179512" y="2274395"/>
            <a:ext cx="8964488" cy="2954014"/>
            <a:chOff x="179512" y="2274395"/>
            <a:chExt cx="8964488" cy="295401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0422" name="Text Box 6">
                  <a:extLst>
                    <a:ext uri="{FF2B5EF4-FFF2-40B4-BE49-F238E27FC236}">
                      <a16:creationId xmlns:a16="http://schemas.microsoft.com/office/drawing/2014/main" id="{11151326-BF39-465D-8C75-A74E1C760CE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2400" y="2274395"/>
                  <a:ext cx="5181600" cy="29540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  <a:buFontTx/>
                    <a:buNone/>
                  </a:pPr>
                  <a:r>
                    <a:rPr lang="ru-RU" altLang="ru-RU" sz="2400" dirty="0">
                      <a:solidFill>
                        <a:srgbClr val="FF3300"/>
                      </a:solidFill>
                    </a:rPr>
                    <a:t>	Решение.</a:t>
                  </a:r>
                  <a:r>
                    <a:rPr lang="ru-RU" altLang="ru-RU" sz="2400" dirty="0"/>
                    <a:t> Через точку </a:t>
                  </a:r>
                  <a:r>
                    <a:rPr lang="en-US" altLang="ru-RU" sz="2400" i="1" dirty="0"/>
                    <a:t>A </a:t>
                  </a:r>
                  <a:r>
                    <a:rPr lang="ru-RU" altLang="ru-RU" sz="2400" dirty="0"/>
                    <a:t>проведем прямую </a:t>
                  </a:r>
                  <a:r>
                    <a:rPr lang="en-US" altLang="ru-RU" sz="2400" i="1" dirty="0"/>
                    <a:t>AD</a:t>
                  </a:r>
                  <a:r>
                    <a:rPr lang="en-US" altLang="ru-RU" sz="2400" baseline="-25000" dirty="0"/>
                    <a:t>1</a:t>
                  </a:r>
                  <a:r>
                    <a:rPr lang="ru-RU" altLang="ru-RU" sz="2400" dirty="0"/>
                    <a:t>, параллельную </a:t>
                  </a:r>
                  <a:r>
                    <a:rPr lang="en-US" altLang="ru-RU" sz="2400" i="1" dirty="0"/>
                    <a:t>BC</a:t>
                  </a:r>
                  <a:r>
                    <a:rPr lang="en-US" altLang="ru-RU" sz="2400" baseline="-25000" dirty="0"/>
                    <a:t>1</a:t>
                  </a:r>
                  <a:r>
                    <a:rPr lang="ru-RU" altLang="ru-RU" sz="2400" dirty="0"/>
                    <a:t>.</a:t>
                  </a:r>
                  <a:r>
                    <a:rPr lang="en-US" altLang="ru-RU" sz="2400" dirty="0"/>
                    <a:t> </a:t>
                  </a:r>
                  <a:r>
                    <a:rPr lang="ru-RU" altLang="ru-RU" sz="2400" dirty="0"/>
                    <a:t>Искомый угол равен углу </a:t>
                  </a:r>
                  <a:r>
                    <a:rPr lang="en-US" altLang="ru-RU" sz="2400" i="1" dirty="0"/>
                    <a:t>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AD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. </a:t>
                  </a:r>
                  <a:r>
                    <a:rPr lang="ru-RU" altLang="ru-RU" sz="2400" dirty="0"/>
                    <a:t>В треугольнике </a:t>
                  </a:r>
                  <a:r>
                    <a:rPr lang="en-US" altLang="ru-RU" sz="2400" i="1" dirty="0"/>
                    <a:t>AB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D</a:t>
                  </a:r>
                  <a:r>
                    <a:rPr lang="en-US" altLang="ru-RU" sz="2400" baseline="-25000" dirty="0"/>
                    <a:t>1</a:t>
                  </a:r>
                  <a:r>
                    <a:rPr lang="ru-RU" altLang="ru-RU" sz="2400" baseline="-25000" dirty="0"/>
                    <a:t> </a:t>
                  </a:r>
                  <a:r>
                    <a:rPr lang="en-US" altLang="ru-RU" sz="2400" i="1" dirty="0"/>
                    <a:t> AB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= 5, </a:t>
                  </a:r>
                  <a:r>
                    <a:rPr lang="en-US" altLang="ru-RU" sz="2400" i="1" dirty="0"/>
                    <a:t>AD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=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a14:m>
                  <a:r>
                    <a:rPr lang="en-US" altLang="ru-RU" sz="2400" dirty="0"/>
                    <a:t> </a:t>
                  </a:r>
                  <a:r>
                    <a:rPr lang="en-US" altLang="ru-RU" sz="2400" i="1" dirty="0"/>
                    <a:t>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D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= </a:t>
                  </a:r>
                  <a14:m>
                    <m:oMath xmlns:m="http://schemas.openxmlformats.org/officeDocument/2006/math">
                      <m:r>
                        <a:rPr lang="en-US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a14:m>
                  <a:r>
                    <a:rPr lang="en-US" altLang="ru-RU" sz="2400" dirty="0"/>
                    <a:t>. </a:t>
                  </a:r>
                  <a:r>
                    <a:rPr lang="ru-RU" altLang="ru-RU" sz="2400" dirty="0"/>
                    <a:t>По теореме косинусов находим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∠</m:t>
                          </m:r>
                        </m:e>
                      </m:func>
                      <m:sSub>
                        <m:sSub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b>
                        <m:sSub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US" altLang="ru-RU" sz="24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65</m:t>
                          </m:r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sz="2400" i="1" dirty="0"/>
                </a:p>
              </p:txBody>
            </p:sp>
          </mc:Choice>
          <mc:Fallback>
            <p:sp>
              <p:nvSpPr>
                <p:cNvPr id="60422" name="Text Box 6">
                  <a:extLst>
                    <a:ext uri="{FF2B5EF4-FFF2-40B4-BE49-F238E27FC236}">
                      <a16:creationId xmlns:a16="http://schemas.microsoft.com/office/drawing/2014/main" id="{11151326-BF39-465D-8C75-A74E1C760CE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62400" y="2274395"/>
                  <a:ext cx="5181600" cy="2954014"/>
                </a:xfrm>
                <a:prstGeom prst="rect">
                  <a:avLst/>
                </a:prstGeom>
                <a:blipFill>
                  <a:blip r:embed="rId4"/>
                  <a:stretch>
                    <a:fillRect l="-1765" t="-1649" r="-176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EBA681E0-84DE-8EE2-3F09-09B7889A406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9512" y="2495956"/>
              <a:ext cx="3286584" cy="23625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223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8546" name="Text Box 2"/>
              <p:cNvSpPr txBox="1">
                <a:spLocks noChangeArrowheads="1"/>
              </p:cNvSpPr>
              <p:nvPr/>
            </p:nvSpPr>
            <p:spPr bwMode="auto">
              <a:xfrm>
                <a:off x="-35496" y="260648"/>
                <a:ext cx="9144000" cy="34351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800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/>
                  <a:t>Для нахождения углов между двумя прямыми в пространстве можно использовать тригонометрические функции. Для этого нужно найти какой-нибудь треугольник, две стороны которого лежат на данных прямых, или параллельны данным прямым.</a:t>
                </a:r>
              </a:p>
              <a:p>
                <a:pPr algn="just"/>
                <a:r>
                  <a:rPr lang="ru-RU" dirty="0"/>
                  <a:t>	Если этот треугольник  прямоугольный, например </a:t>
                </a:r>
                <a:r>
                  <a:rPr lang="en-US" i="1" dirty="0"/>
                  <a:t>ABC</a:t>
                </a:r>
                <a:r>
                  <a:rPr lang="ru-RU" dirty="0"/>
                  <a:t> с прямым углом </a:t>
                </a:r>
                <a:r>
                  <a:rPr lang="en-US" i="1" dirty="0"/>
                  <a:t>C</a:t>
                </a:r>
                <a:r>
                  <a:rPr lang="ru-RU" dirty="0"/>
                  <a:t>, то его острый угол </a:t>
                </a:r>
                <a:r>
                  <a:rPr lang="en-US" i="1" dirty="0"/>
                  <a:t>A</a:t>
                </a:r>
                <a:r>
                  <a:rPr lang="ru-RU" dirty="0"/>
                  <a:t> можно найти, используя одну из тригонометрических функций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  <m:r>
                          <a:rPr lang="ru-RU" i="1"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𝐵𝐶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𝐴𝐵</m:t>
                            </m:r>
                          </m:den>
                        </m:f>
                        <m:r>
                          <a:rPr lang="ru-RU" i="1">
                            <a:latin typeface="Cambria Math"/>
                          </a:rPr>
                          <m:t>,</m:t>
                        </m:r>
                      </m:e>
                    </m:func>
                  </m:oMath>
                </a14:m>
                <a:r>
                  <a:rPr lang="ru-RU" i="1" dirty="0"/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  <m:r>
                          <a:rPr lang="ru-RU" i="1"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𝐴𝐶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𝐴𝐵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dirty="0"/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tg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  <m:r>
                          <a:rPr lang="ru-RU" i="1"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𝐵𝐶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𝐴𝐶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dirty="0"/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ctg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  <m:r>
                          <a:rPr lang="ru-RU" i="1"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𝐴𝐶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𝐵𝐶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dirty="0"/>
                  <a:t>.</a:t>
                </a:r>
              </a:p>
            </p:txBody>
          </p:sp>
        </mc:Choice>
        <mc:Fallback xmlns="">
          <p:sp>
            <p:nvSpPr>
              <p:cNvPr id="10854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5496" y="260648"/>
                <a:ext cx="9144000" cy="3435108"/>
              </a:xfrm>
              <a:prstGeom prst="rect">
                <a:avLst/>
              </a:prstGeom>
              <a:blipFill>
                <a:blip r:embed="rId3"/>
                <a:stretch>
                  <a:fillRect l="-1000" r="-1067" b="-5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126" y="3861048"/>
                <a:ext cx="9108504" cy="177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dirty="0"/>
                  <a:t>	В случае произвольного треугольника </a:t>
                </a:r>
                <a:r>
                  <a:rPr lang="en-US" i="1" dirty="0"/>
                  <a:t>ABC </a:t>
                </a:r>
                <a:r>
                  <a:rPr lang="ru-RU" dirty="0"/>
                  <a:t>с известными сторонами </a:t>
                </a:r>
                <a:r>
                  <a:rPr lang="en-US" i="1" dirty="0"/>
                  <a:t>AB</a:t>
                </a:r>
                <a:r>
                  <a:rPr lang="ru-RU" i="1" dirty="0"/>
                  <a:t> = </a:t>
                </a:r>
                <a:r>
                  <a:rPr lang="en-US" i="1" dirty="0"/>
                  <a:t>c</a:t>
                </a:r>
                <a:r>
                  <a:rPr lang="ru-RU" dirty="0"/>
                  <a:t>, </a:t>
                </a:r>
                <a:r>
                  <a:rPr lang="en-US" i="1" dirty="0"/>
                  <a:t>AC</a:t>
                </a:r>
                <a:r>
                  <a:rPr lang="ru-RU" i="1" dirty="0"/>
                  <a:t> = </a:t>
                </a:r>
                <a:r>
                  <a:rPr lang="en-US" i="1" dirty="0"/>
                  <a:t>b</a:t>
                </a:r>
                <a:r>
                  <a:rPr lang="ru-RU" dirty="0"/>
                  <a:t>, </a:t>
                </a:r>
                <a:r>
                  <a:rPr lang="en-US" i="1" dirty="0"/>
                  <a:t>BC</a:t>
                </a:r>
                <a:r>
                  <a:rPr lang="ru-RU" i="1" dirty="0"/>
                  <a:t> = </a:t>
                </a:r>
                <a:r>
                  <a:rPr lang="en-US" i="1" dirty="0"/>
                  <a:t>a </a:t>
                </a:r>
                <a:r>
                  <a:rPr lang="ru-RU" dirty="0"/>
                  <a:t>для нахождения угла </a:t>
                </a:r>
                <a:r>
                  <a:rPr lang="en-US" i="1" dirty="0"/>
                  <a:t>A</a:t>
                </a:r>
                <a:r>
                  <a:rPr lang="ru-RU" dirty="0"/>
                  <a:t> можно использовать теорему косинусов </a:t>
                </a:r>
                <a:r>
                  <a:rPr lang="en-US" i="1" dirty="0"/>
                  <a:t>a</a:t>
                </a:r>
                <a:r>
                  <a:rPr lang="en-US" baseline="30000" dirty="0"/>
                  <a:t>2</a:t>
                </a:r>
                <a:r>
                  <a:rPr lang="en-US" dirty="0"/>
                  <a:t> = </a:t>
                </a:r>
                <a:r>
                  <a:rPr lang="en-US" i="1" dirty="0"/>
                  <a:t>b</a:t>
                </a:r>
                <a:r>
                  <a:rPr lang="en-US" baseline="30000" dirty="0"/>
                  <a:t>2</a:t>
                </a:r>
                <a:r>
                  <a:rPr lang="en-US" dirty="0"/>
                  <a:t> + </a:t>
                </a:r>
                <a:r>
                  <a:rPr lang="en-US" i="1" dirty="0"/>
                  <a:t>c</a:t>
                </a:r>
                <a:r>
                  <a:rPr lang="en-US" baseline="30000" dirty="0"/>
                  <a:t>2</a:t>
                </a:r>
                <a:r>
                  <a:rPr lang="en-US" dirty="0"/>
                  <a:t> – 2</a:t>
                </a:r>
                <a:r>
                  <a:rPr lang="en-US" i="1" dirty="0"/>
                  <a:t>bc</a:t>
                </a:r>
                <a:r>
                  <a:rPr lang="en-US" dirty="0"/>
                  <a:t>cos </a:t>
                </a:r>
                <a:r>
                  <a:rPr lang="en-US" i="1" dirty="0"/>
                  <a:t>A</a:t>
                </a:r>
                <a:r>
                  <a:rPr lang="en-US" dirty="0"/>
                  <a:t>.</a:t>
                </a:r>
                <a:r>
                  <a:rPr lang="ru-RU" dirty="0"/>
                  <a:t> Тогда</a:t>
                </a:r>
                <a14:m>
                  <m:oMath xmlns:m="http://schemas.openxmlformats.org/officeDocument/2006/math">
                    <m:r>
                      <a:rPr lang="ru-RU"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ru-RU" i="1">
                            <a:latin typeface="Cambria Math"/>
                          </a:rPr>
                          <m:t>𝐴</m:t>
                        </m:r>
                      </m:e>
                    </m:func>
                    <m:r>
                      <a:rPr lang="ru-RU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i="1">
                            <a:latin typeface="Cambria Math"/>
                          </a:rPr>
                          <m:t>2</m:t>
                        </m:r>
                        <m:r>
                          <a:rPr lang="ru-RU" i="1">
                            <a:latin typeface="Cambria Math"/>
                          </a:rPr>
                          <m:t>𝑏𝑐</m:t>
                        </m:r>
                      </m:den>
                    </m:f>
                    <m:r>
                      <a:rPr lang="ru-RU" i="1">
                        <a:latin typeface="Cambria Math"/>
                      </a:rPr>
                      <m:t>.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6" y="3861048"/>
                <a:ext cx="9108504" cy="1776384"/>
              </a:xfrm>
              <a:prstGeom prst="rect">
                <a:avLst/>
              </a:prstGeom>
              <a:blipFill>
                <a:blip r:embed="rId4"/>
                <a:stretch>
                  <a:fillRect l="-1071" t="-2740" r="-1004" b="-20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2080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ext Box 2">
            <a:extLst>
              <a:ext uri="{FF2B5EF4-FFF2-40B4-BE49-F238E27FC236}">
                <a16:creationId xmlns:a16="http://schemas.microsoft.com/office/drawing/2014/main" id="{F3416D2B-A86B-45FB-BB0E-C51051217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Дана прямая в пространстве, на ней взята точка. Сколько можно построить прямых, проходящих через эту точку и перпендикулярных данной прямой?</a:t>
            </a:r>
          </a:p>
        </p:txBody>
      </p:sp>
      <p:sp>
        <p:nvSpPr>
          <p:cNvPr id="156675" name="Text Box 3">
            <a:extLst>
              <a:ext uri="{FF2B5EF4-FFF2-40B4-BE49-F238E27FC236}">
                <a16:creationId xmlns:a16="http://schemas.microsoft.com/office/drawing/2014/main" id="{C62D6893-B23A-4BC6-BC0A-EBD8C0BA9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Бесконечно много.</a:t>
            </a:r>
            <a:endParaRPr lang="ru-RU" altLang="ru-RU" sz="2800" baseline="30000"/>
          </a:p>
        </p:txBody>
      </p:sp>
      <p:sp>
        <p:nvSpPr>
          <p:cNvPr id="156676" name="Rectangle 4">
            <a:extLst>
              <a:ext uri="{FF2B5EF4-FFF2-40B4-BE49-F238E27FC236}">
                <a16:creationId xmlns:a16="http://schemas.microsoft.com/office/drawing/2014/main" id="{CBC113E1-9BB2-47CF-8B26-0E0CC7EF5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ext Box 2">
            <a:extLst>
              <a:ext uri="{FF2B5EF4-FFF2-40B4-BE49-F238E27FC236}">
                <a16:creationId xmlns:a16="http://schemas.microsoft.com/office/drawing/2014/main" id="{9A3618CD-3A0A-46D2-928B-69C0A2714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Даны прямая и точка вне ее. Сколько можно построить прямых, проходящих через эту точку и перпендикулярных данной прямой?</a:t>
            </a:r>
          </a:p>
        </p:txBody>
      </p:sp>
      <p:sp>
        <p:nvSpPr>
          <p:cNvPr id="158723" name="Text Box 3">
            <a:extLst>
              <a:ext uri="{FF2B5EF4-FFF2-40B4-BE49-F238E27FC236}">
                <a16:creationId xmlns:a16="http://schemas.microsoft.com/office/drawing/2014/main" id="{2D7BA740-F27E-46C7-90E6-95090A21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Бесконечно много.</a:t>
            </a:r>
            <a:endParaRPr lang="ru-RU" altLang="ru-RU" sz="2800" baseline="3000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3063A8-F097-46D3-87F7-091D8C8F8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ext Box 2">
            <a:extLst>
              <a:ext uri="{FF2B5EF4-FFF2-40B4-BE49-F238E27FC236}">
                <a16:creationId xmlns:a16="http://schemas.microsoft.com/office/drawing/2014/main" id="{C3387196-7655-4B39-BEFF-417FEE6AC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Из планиметрии известно, что две прямые, перпендикулярные третьей прямой, параллельны. Верно ли это утверждение для стереометрии?</a:t>
            </a:r>
          </a:p>
        </p:txBody>
      </p:sp>
      <p:sp>
        <p:nvSpPr>
          <p:cNvPr id="160771" name="Text Box 3">
            <a:extLst>
              <a:ext uri="{FF2B5EF4-FFF2-40B4-BE49-F238E27FC236}">
                <a16:creationId xmlns:a16="http://schemas.microsoft.com/office/drawing/2014/main" id="{24E8D2A0-2627-449A-B4E7-2E1D33770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Нет.</a:t>
            </a:r>
            <a:endParaRPr lang="ru-RU" altLang="ru-RU" sz="2800" baseline="3000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30E601-B00C-4477-A77D-7F7200933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>
            <a:extLst>
              <a:ext uri="{FF2B5EF4-FFF2-40B4-BE49-F238E27FC236}">
                <a16:creationId xmlns:a16="http://schemas.microsoft.com/office/drawing/2014/main" id="{592DDF53-9A37-4CCC-820C-40F9EE415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94211" name="Picture 3">
            <a:extLst>
              <a:ext uri="{FF2B5EF4-FFF2-40B4-BE49-F238E27FC236}">
                <a16:creationId xmlns:a16="http://schemas.microsoft.com/office/drawing/2014/main" id="{7D53C702-EF3D-47F7-9883-9AD0AC68A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212" name="Text Box 4">
            <a:extLst>
              <a:ext uri="{FF2B5EF4-FFF2-40B4-BE49-F238E27FC236}">
                <a16:creationId xmlns:a16="http://schemas.microsoft.com/office/drawing/2014/main" id="{A442F93A-FCBB-4B00-9B95-DDF154D65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DC09953-01D8-4242-9495-ACF8BE650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145" y="71046"/>
            <a:ext cx="77601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>
            <a:extLst>
              <a:ext uri="{FF2B5EF4-FFF2-40B4-BE49-F238E27FC236}">
                <a16:creationId xmlns:a16="http://schemas.microsoft.com/office/drawing/2014/main" id="{8F4B0CF7-AF65-47FF-BD84-853C5A208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839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/>
              <a:t>.</a:t>
            </a:r>
          </a:p>
        </p:txBody>
      </p:sp>
      <p:pic>
        <p:nvPicPr>
          <p:cNvPr id="96259" name="Picture 3">
            <a:extLst>
              <a:ext uri="{FF2B5EF4-FFF2-40B4-BE49-F238E27FC236}">
                <a16:creationId xmlns:a16="http://schemas.microsoft.com/office/drawing/2014/main" id="{CA68566E-06A7-4D17-A6AB-5E7E75D23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764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6260" name="Text Box 4">
            <a:extLst>
              <a:ext uri="{FF2B5EF4-FFF2-40B4-BE49-F238E27FC236}">
                <a16:creationId xmlns:a16="http://schemas.microsoft.com/office/drawing/2014/main" id="{C7180F86-7822-43F3-BEFF-8B2C1F8EE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FE21FE-3089-4385-AE70-CA918CE4EB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28F70171-729F-49E1-B987-A7359121E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8839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i="1" dirty="0"/>
              <a:t>.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7553C80C-B2F1-4F52-95D0-C3C369D16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98308" name="Picture 4">
            <a:extLst>
              <a:ext uri="{FF2B5EF4-FFF2-40B4-BE49-F238E27FC236}">
                <a16:creationId xmlns:a16="http://schemas.microsoft.com/office/drawing/2014/main" id="{62A6CDB4-439B-4876-86FC-521B3BB6DA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6002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A55CCEC-5D06-4842-BAF3-C321BBD578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959</Words>
  <Application>Microsoft Office PowerPoint</Application>
  <PresentationFormat>Экран (4:3)</PresentationFormat>
  <Paragraphs>100</Paragraphs>
  <Slides>20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Cambria Math</vt:lpstr>
      <vt:lpstr>Times New Roman</vt:lpstr>
      <vt:lpstr>Оформление по умолчанию</vt:lpstr>
      <vt:lpstr>16а. УГОЛ МЕЖДУ ПРЯМЫМИ В ПРОСТРАНСТВЕ (Куб)</vt:lpstr>
      <vt:lpstr>Угол между прямыми в пространстве</vt:lpstr>
      <vt:lpstr>Презентация PowerPoint</vt:lpstr>
      <vt:lpstr>Упражнение 1</vt:lpstr>
      <vt:lpstr>Упражнение 2</vt:lpstr>
      <vt:lpstr>Упражнение 3</vt:lpstr>
      <vt:lpstr>Презентация PowerPoint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 МЕЖДУ ПРЯМЫМИ В ПРОСТРАНСТВЕ</dc:title>
  <dc:creator>*</dc:creator>
  <cp:lastModifiedBy>Vladimir Smirnov</cp:lastModifiedBy>
  <cp:revision>35</cp:revision>
  <dcterms:created xsi:type="dcterms:W3CDTF">2007-10-22T16:06:58Z</dcterms:created>
  <dcterms:modified xsi:type="dcterms:W3CDTF">2022-05-08T04:01:29Z</dcterms:modified>
</cp:coreProperties>
</file>