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308" r:id="rId3"/>
    <p:sldId id="309" r:id="rId4"/>
    <p:sldId id="310" r:id="rId5"/>
    <p:sldId id="311" r:id="rId6"/>
    <p:sldId id="347" r:id="rId7"/>
    <p:sldId id="348" r:id="rId8"/>
    <p:sldId id="313" r:id="rId9"/>
    <p:sldId id="314" r:id="rId10"/>
    <p:sldId id="315" r:id="rId11"/>
    <p:sldId id="316" r:id="rId12"/>
    <p:sldId id="335" r:id="rId13"/>
    <p:sldId id="336" r:id="rId14"/>
    <p:sldId id="355" r:id="rId15"/>
    <p:sldId id="356" r:id="rId16"/>
    <p:sldId id="358" r:id="rId17"/>
    <p:sldId id="36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28EB24F-DDE7-4190-81CB-39A82F7C17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612707-3401-44E7-8FB4-6A6C09D354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6A7CE78-3561-4994-9D0A-E349CF85E2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9235DAAA-3660-434E-8354-063E9F1AFE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989D1A7-B7B2-4CDD-BD7D-887A5A9D94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616EE7F-0D10-4B87-91F3-5EA0FB6C1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73B446-86DD-458D-9C06-2A88A2018B3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48BDE-DA50-4B70-BE74-AA9005D2F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3A158-27F3-4BE8-966B-5A513E469AC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E9B7A11-291A-494F-A99A-7EC76A981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AF1CBEF-1F88-482F-8455-454E808A9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2BDEB-BC6D-4D81-AFA0-3A173A69AA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98E38-9930-4165-9155-8366AF017C4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C6F1FEDC-3CFF-476C-8C2E-73B55DD5C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1E322E9F-2C76-4AAF-AC22-31B4FF71E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16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66C30-F891-4743-8B8A-18B4FCA8C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79E25B-EC12-4168-BB40-5A0856B1F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E424E6-34E3-40B4-8254-DC4AB0AE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9C661-E1E9-4F0B-8F81-A9E0C16F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49ADC0-F4EA-432C-98AC-64F7A826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4A5FC-CCED-4427-9FF4-5A2C36E41C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9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36970-BA81-4B08-88BA-AA1CD37B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7BF50C-1E62-4C8E-9A4C-AD02C48DE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6E01C-1362-482C-9C04-A797854D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6C2C67-A12B-45C3-8ECC-3F7E301B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107359-CD90-4853-9F99-125466A6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78D76-B131-4B83-85E7-76DBA3CB0D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34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4B4F81-DC8F-460F-B2FD-9257F0D83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B12D41-84FD-49D7-ACDD-48479562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3FDFC5-4518-41ED-B3F0-5BBA2DBA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347D84-2FB5-4581-A4DD-83EB677D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34F7E-617C-4EFB-AF23-DF00C804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3896-0056-4BE9-926D-4E7CF91ECF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5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2DBA9-E530-4C0F-868D-9B8260ED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BD5DB-6A71-40B7-AA4B-71BB00EC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D54D0-B014-4765-AD60-FCAD3FC2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45865D-A408-4429-A3DC-6B37D5DC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44EF5-50B1-4A24-B094-FDD8C8D3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7E91-7377-4278-ACE6-F3A5C2FA41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289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BBBB1-3074-4008-9C6E-744A6178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66222D-CFDF-4972-A39C-FAEA60D3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FF71B3-3515-47B4-BAF8-111B15DC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79525F-0F66-42BD-8207-8DD7823B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68D71-A9D9-4D0A-A089-BE37ADBA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4561-9A3F-4A71-91CF-D5CB5FE9A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00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86E71-4E6B-4679-B5EC-C4C453AD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81F734-11C5-491E-9474-57C597D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4C664-31EE-4E14-85C4-C1F33CDA4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79DAB1-7F36-44EF-8962-A12C5BA6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2BA98F-8317-49B7-BDF9-2B96846E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4B31EB-5543-4D25-A53D-6BF35051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3C3B-A969-4977-BF76-BC67E527C6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304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A8A6D-5B95-4AE4-9254-64727303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3302AE-B9E7-4F26-9144-594D0BFEA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92A2D3-963C-4882-9351-D88B1A285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288C27-5C5B-4D12-B3BB-396B33D91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B473CE-CE2C-4BFA-A0DD-BDA329739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C076A2-1E38-4CC9-BD5A-09A7FA42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22D358-A896-47D6-9AD6-FD448738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D136FD-C6D7-4C5C-980E-26DDC60A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FE83-8DFB-40DB-888A-BAD88ED0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807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D7974-58B7-4C52-A674-1AC265F2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73670C-20A1-4AB1-8B66-28B2633F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CC4698-7340-4BDF-993C-2A312C40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EC13B-F288-42FF-B38A-A000870F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C626-1F27-4271-B37C-D8EDFB13B5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2996E8-9A91-4D94-8EFD-35D23418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FC9983D-F464-4D70-A58C-6B069022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BDFAB4-0B47-4598-9C1A-5843A57E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55532-BDC9-4F89-BE12-00B5B236C4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724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480ED-FAF0-41A9-BC0C-299E5064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C4088-DE04-452D-8687-26E3DD4F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2FE0C5-F19B-4314-962D-EE6C01CD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E3F618-B8AE-42D6-9129-B93404D8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D86AD5-4E5B-42C0-9390-0650C148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647B6C-F271-48DE-B2C0-070D800E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573E9-B861-4A0A-90CD-A9B68B66A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439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697D-2BD7-465B-8CA8-9387A5F1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4B230E-3639-4A80-A9D9-C6849E0A2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C5A1FD-F8BD-404D-9677-E6213826A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2DF0E7-A3AF-430B-9FED-4EB19EA2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1E7E60-1303-4D4B-9ECF-2C092C78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179331-3AF8-4334-9958-AFB39F93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EA79F-6FE0-4722-84AB-039852601C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71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848882-C779-4B13-A2DA-433AF8264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2796BD-22B6-4CD5-95A2-57936D89D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A4FED0-1F85-43A2-ABF5-233F8220EB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B4B08C-DC91-4C99-99D5-3F97790C74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7EC816-C517-4DC8-A300-96768629EE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DB545A-CD5E-4616-986E-8307A4E27F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6C1E730A-C3FA-4FA5-8CC4-746F601B9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484784"/>
            <a:ext cx="9144000" cy="338437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УГОЛ МЕЖДУ ПРЯМЫМИ В ПРОСТРАНСТВЕ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(Призма)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93FA2861-24A4-4902-9A48-077905D90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69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AFAAA33A-960F-470E-89C0-65F446DB5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53604" name="Picture 4">
            <a:extLst>
              <a:ext uri="{FF2B5EF4-FFF2-40B4-BE49-F238E27FC236}">
                <a16:creationId xmlns:a16="http://schemas.microsoft.com/office/drawing/2014/main" id="{14F9783B-4CB9-4CC1-A96B-FBEFD303E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EF0E79-9C3B-4523-9D64-CF2B34A72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14737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>
            <a:extLst>
              <a:ext uri="{FF2B5EF4-FFF2-40B4-BE49-F238E27FC236}">
                <a16:creationId xmlns:a16="http://schemas.microsoft.com/office/drawing/2014/main" id="{2E00F3B6-431D-4E1F-86ED-F232ECB0E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69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54627" name="Picture 3">
            <a:extLst>
              <a:ext uri="{FF2B5EF4-FFF2-40B4-BE49-F238E27FC236}">
                <a16:creationId xmlns:a16="http://schemas.microsoft.com/office/drawing/2014/main" id="{99027E5C-C045-4B1C-A67F-8C9A4E191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1855788"/>
            <a:ext cx="3814763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628" name="Text Box 4">
            <a:extLst>
              <a:ext uri="{FF2B5EF4-FFF2-40B4-BE49-F238E27FC236}">
                <a16:creationId xmlns:a16="http://schemas.microsoft.com/office/drawing/2014/main" id="{ED6B639E-6479-437D-9052-D15945A14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619ECD-D65E-4F08-8797-0E407B18D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409356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>
            <a:extLst>
              <a:ext uri="{FF2B5EF4-FFF2-40B4-BE49-F238E27FC236}">
                <a16:creationId xmlns:a16="http://schemas.microsoft.com/office/drawing/2014/main" id="{4B73D471-3A6D-4158-959F-6E5BB8EC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95588" name="Text Box 4">
            <a:extLst>
              <a:ext uri="{FF2B5EF4-FFF2-40B4-BE49-F238E27FC236}">
                <a16:creationId xmlns:a16="http://schemas.microsoft.com/office/drawing/2014/main" id="{FF3484FA-F7FF-4630-86A3-670E0D581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95590" name="Picture 6">
            <a:extLst>
              <a:ext uri="{FF2B5EF4-FFF2-40B4-BE49-F238E27FC236}">
                <a16:creationId xmlns:a16="http://schemas.microsoft.com/office/drawing/2014/main" id="{D56C3185-9816-4A87-BAB0-195823477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1925638"/>
            <a:ext cx="35480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922ABE65-9B9B-44A1-9A5B-008E71CED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195307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>
            <a:extLst>
              <a:ext uri="{FF2B5EF4-FFF2-40B4-BE49-F238E27FC236}">
                <a16:creationId xmlns:a16="http://schemas.microsoft.com/office/drawing/2014/main" id="{EB2F5BDC-BD53-406F-A18E-B50BB841A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69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27774A70-7379-4E48-8202-631DF7D73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96614" name="Picture 6">
            <a:extLst>
              <a:ext uri="{FF2B5EF4-FFF2-40B4-BE49-F238E27FC236}">
                <a16:creationId xmlns:a16="http://schemas.microsoft.com/office/drawing/2014/main" id="{D90B5AFA-7E66-4D8C-99F5-0ACE78D7F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1925638"/>
            <a:ext cx="35480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7B215ACB-A0D9-4065-A3A5-71F841AF7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68276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1116FF15-1DD1-4C0F-A502-1747C3766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78851" name="Picture 3">
            <a:extLst>
              <a:ext uri="{FF2B5EF4-FFF2-40B4-BE49-F238E27FC236}">
                <a16:creationId xmlns:a16="http://schemas.microsoft.com/office/drawing/2014/main" id="{D455E8D5-4709-471E-8F54-F09204C77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66962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6308" name="Group 4">
            <a:extLst>
              <a:ext uri="{FF2B5EF4-FFF2-40B4-BE49-F238E27FC236}">
                <a16:creationId xmlns:a16="http://schemas.microsoft.com/office/drawing/2014/main" id="{B34DE0F8-CDC2-4A9A-898F-8AA29EC8720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492896"/>
            <a:ext cx="8686800" cy="3463925"/>
            <a:chOff x="144" y="1200"/>
            <a:chExt cx="5472" cy="218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853" name="Text Box 5">
                  <a:extLst>
                    <a:ext uri="{FF2B5EF4-FFF2-40B4-BE49-F238E27FC236}">
                      <a16:creationId xmlns:a16="http://schemas.microsoft.com/office/drawing/2014/main" id="{D0F350D6-5E93-4706-A86F-482337263A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344"/>
                  <a:ext cx="2976" cy="2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sz="2400" dirty="0"/>
                    <a:t>Пусть </a:t>
                  </a:r>
                  <a:r>
                    <a:rPr lang="en-US" altLang="ru-RU" sz="2400" i="1" dirty="0"/>
                    <a:t>O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–центр правильного 6-ка </a:t>
                  </a:r>
                  <a:r>
                    <a:rPr lang="en-US" altLang="ru-RU" sz="2400" i="1" dirty="0"/>
                    <a:t>A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…</a:t>
                  </a:r>
                  <a:r>
                    <a:rPr lang="en-US" altLang="ru-RU" sz="2400" i="1" dirty="0"/>
                    <a:t>F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Тогда </a:t>
                  </a:r>
                  <a:r>
                    <a:rPr lang="en-US" altLang="ru-RU" sz="2400" i="1" dirty="0"/>
                    <a:t>AO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параллельна </a:t>
                  </a:r>
                  <a:r>
                    <a:rPr lang="en-US" altLang="ru-RU" sz="2400" i="1" dirty="0"/>
                    <a:t>BC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, и искомый угол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AO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равно-бедренном треугольнике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AO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en-US" altLang="ru-RU" sz="2400" i="1" dirty="0"/>
                    <a:t>O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dirty="0"/>
                    <a:t>=</a:t>
                  </a:r>
                  <a:r>
                    <a:rPr lang="ru-RU" altLang="ru-RU" sz="2400" dirty="0"/>
                    <a:t> </a:t>
                  </a:r>
                  <a:r>
                    <a:rPr lang="en-US" altLang="ru-RU" sz="2400" dirty="0"/>
                    <a:t>1;</a:t>
                  </a:r>
                  <a14:m>
                    <m:oMath xmlns:m="http://schemas.openxmlformats.org/officeDocument/2006/math">
                      <m:r>
                        <a:rPr lang="en-US" altLang="ru-RU" sz="24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ru-RU" sz="2400" i="1" dirty="0"/>
                    <a:t>AB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dirty="0"/>
                    <a:t>=</a:t>
                  </a:r>
                  <a:r>
                    <a:rPr lang="ru-RU" altLang="ru-RU" sz="2400" dirty="0"/>
                    <a:t> </a:t>
                  </a:r>
                  <a:r>
                    <a:rPr lang="en-US" altLang="ru-RU" sz="2400" i="1" dirty="0"/>
                    <a:t>AO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baseline="-25000" dirty="0"/>
                    <a:t> </a:t>
                  </a:r>
                  <a:r>
                    <a:rPr lang="en-US" altLang="ru-RU" sz="2400" dirty="0"/>
                    <a:t>=</a:t>
                  </a:r>
                  <a:r>
                    <a:rPr lang="ru-RU" altLang="ru-RU" sz="2400" dirty="0"/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altLang="ru-R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altLang="ru-RU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sz="2400" dirty="0"/>
                    <a:t>            </a:t>
                  </a:r>
                  <a:r>
                    <a:rPr lang="ru-RU" altLang="ru-RU" sz="2400" dirty="0"/>
                    <a:t>Применяя теорему косинусов, </a:t>
                  </a:r>
                  <a:r>
                    <a:rPr lang="ru-RU" altLang="ru-RU" sz="2400" dirty="0">
                      <a:solidFill>
                        <a:schemeClr val="tx1"/>
                      </a:solidFill>
                    </a:rPr>
                    <a:t>получим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sz="24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78853" name="Text Box 5">
                  <a:extLst>
                    <a:ext uri="{FF2B5EF4-FFF2-40B4-BE49-F238E27FC236}">
                      <a16:creationId xmlns:a16="http://schemas.microsoft.com/office/drawing/2014/main" id="{D0F350D6-5E93-4706-A86F-482337263A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344"/>
                  <a:ext cx="2976" cy="2038"/>
                </a:xfrm>
                <a:prstGeom prst="rect">
                  <a:avLst/>
                </a:prstGeom>
                <a:blipFill>
                  <a:blip r:embed="rId3"/>
                  <a:stretch>
                    <a:fillRect l="-2065" t="-1507" r="-1935" b="-94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8856" name="Picture 8">
              <a:extLst>
                <a:ext uri="{FF2B5EF4-FFF2-40B4-BE49-F238E27FC236}">
                  <a16:creationId xmlns:a16="http://schemas.microsoft.com/office/drawing/2014/main" id="{C18DB855-3CD8-4648-A7A1-1AF7AF8152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200"/>
              <a:ext cx="2431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316AA18B-E2B1-4CCA-B41A-A35942068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32667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595A757B-EFE7-449D-A788-825203ED1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50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79875" name="Picture 3">
            <a:extLst>
              <a:ext uri="{FF2B5EF4-FFF2-40B4-BE49-F238E27FC236}">
                <a16:creationId xmlns:a16="http://schemas.microsoft.com/office/drawing/2014/main" id="{13E12300-3739-4CEC-A675-2306A77D7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7332" name="Group 4">
            <a:extLst>
              <a:ext uri="{FF2B5EF4-FFF2-40B4-BE49-F238E27FC236}">
                <a16:creationId xmlns:a16="http://schemas.microsoft.com/office/drawing/2014/main" id="{F38104B9-CF73-4B16-9CB1-5FEACB10EA7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828800"/>
            <a:ext cx="8305800" cy="4175125"/>
            <a:chOff x="384" y="1152"/>
            <a:chExt cx="5232" cy="26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877" name="Text Box 5">
                  <a:extLst>
                    <a:ext uri="{FF2B5EF4-FFF2-40B4-BE49-F238E27FC236}">
                      <a16:creationId xmlns:a16="http://schemas.microsoft.com/office/drawing/2014/main" id="{E1D698C7-9438-4DA4-8D8B-9376C937E4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" y="3120"/>
                  <a:ext cx="5232" cy="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sz="2400" dirty="0"/>
                    <a:t>Искомый угол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AE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AE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en-US" altLang="ru-RU" sz="2400" i="1" dirty="0"/>
                    <a:t>AB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sz="2400" dirty="0"/>
                    <a:t>;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E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:r>
                    <a:rPr lang="en-US" altLang="ru-RU" sz="2400" i="1" dirty="0"/>
                    <a:t>AE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2. </a:t>
                  </a:r>
                  <a:r>
                    <a:rPr lang="ru-RU" altLang="ru-RU" sz="2400" dirty="0"/>
                    <a:t>Следовательно</a:t>
                  </a:r>
                  <a:r>
                    <a:rPr lang="ru-RU" altLang="ru-RU" sz="2400" dirty="0">
                      <a:solidFill>
                        <a:schemeClr val="tx1"/>
                      </a:solidFill>
                    </a:rPr>
                    <a:t>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sz="24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79877" name="Text Box 5">
                  <a:extLst>
                    <a:ext uri="{FF2B5EF4-FFF2-40B4-BE49-F238E27FC236}">
                      <a16:creationId xmlns:a16="http://schemas.microsoft.com/office/drawing/2014/main" id="{E1D698C7-9438-4DA4-8D8B-9376C937E4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4" y="3120"/>
                  <a:ext cx="5232" cy="662"/>
                </a:xfrm>
                <a:prstGeom prst="rect">
                  <a:avLst/>
                </a:prstGeom>
                <a:blipFill>
                  <a:blip r:embed="rId3"/>
                  <a:stretch>
                    <a:fillRect l="-1101" t="-4651" b="-407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9880" name="Picture 8">
              <a:extLst>
                <a:ext uri="{FF2B5EF4-FFF2-40B4-BE49-F238E27FC236}">
                  <a16:creationId xmlns:a16="http://schemas.microsoft.com/office/drawing/2014/main" id="{1E0D6CC5-1B68-478E-923D-8377D73D54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152"/>
              <a:ext cx="2431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FD49101F-11E5-42F9-910F-C25F47495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15659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AB321C9A-438E-44CB-A137-5B63C55E6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CD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81923" name="Picture 3">
            <a:extLst>
              <a:ext uri="{FF2B5EF4-FFF2-40B4-BE49-F238E27FC236}">
                <a16:creationId xmlns:a16="http://schemas.microsoft.com/office/drawing/2014/main" id="{8287E8F2-B2D3-4411-B0B6-D8FB30277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381476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9380" name="Group 4">
            <a:extLst>
              <a:ext uri="{FF2B5EF4-FFF2-40B4-BE49-F238E27FC236}">
                <a16:creationId xmlns:a16="http://schemas.microsoft.com/office/drawing/2014/main" id="{D8C9EC7D-6D34-4821-8481-EF7CB59BB11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57400"/>
            <a:ext cx="8783638" cy="3163888"/>
            <a:chOff x="96" y="1296"/>
            <a:chExt cx="5533" cy="199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925" name="Text Box 5">
                  <a:extLst>
                    <a:ext uri="{FF2B5EF4-FFF2-40B4-BE49-F238E27FC236}">
                      <a16:creationId xmlns:a16="http://schemas.microsoft.com/office/drawing/2014/main" id="{F2C4982B-7BAA-4E04-9B25-A3A711A148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53" y="1490"/>
                  <a:ext cx="2976" cy="13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ct val="50000"/>
                    </a:spcBef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sz="2400" dirty="0"/>
                    <a:t>Искомый угол равен углу </a:t>
                  </a:r>
                  <a:r>
                    <a:rPr lang="en-US" altLang="ru-RU" sz="2400" i="1" dirty="0"/>
                    <a:t>CD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E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CD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E</a:t>
                  </a:r>
                  <a:r>
                    <a:rPr lang="en-US" altLang="ru-RU" sz="2400" dirty="0"/>
                    <a:t> </a:t>
                  </a:r>
                  <a:r>
                    <a:rPr lang="en-US" altLang="ru-RU" sz="2400" i="1" dirty="0"/>
                    <a:t>CD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= </a:t>
                  </a:r>
                  <a:r>
                    <a:rPr lang="en-US" altLang="ru-RU" sz="2400" i="1" dirty="0"/>
                    <a:t>ED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sz="2400" dirty="0"/>
                    <a:t>; </a:t>
                  </a:r>
                  <a:r>
                    <a:rPr lang="en-US" altLang="ru-RU" sz="2400" i="1" dirty="0"/>
                    <a:t>CE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sz="2400" dirty="0"/>
                    <a:t> </a:t>
                  </a:r>
                  <a:r>
                    <a:rPr lang="ru-RU" altLang="ru-RU" sz="2400" dirty="0"/>
                    <a:t>По теореме косинусов, имеем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sz="24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81925" name="Text Box 5">
                  <a:extLst>
                    <a:ext uri="{FF2B5EF4-FFF2-40B4-BE49-F238E27FC236}">
                      <a16:creationId xmlns:a16="http://schemas.microsoft.com/office/drawing/2014/main" id="{F2C4982B-7BAA-4E04-9B25-A3A711A148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53" y="1490"/>
                  <a:ext cx="2976" cy="1340"/>
                </a:xfrm>
                <a:prstGeom prst="rect">
                  <a:avLst/>
                </a:prstGeom>
                <a:blipFill>
                  <a:blip r:embed="rId3"/>
                  <a:stretch>
                    <a:fillRect l="-2065" t="-2292" r="-19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1929" name="Picture 9">
              <a:extLst>
                <a:ext uri="{FF2B5EF4-FFF2-40B4-BE49-F238E27FC236}">
                  <a16:creationId xmlns:a16="http://schemas.microsoft.com/office/drawing/2014/main" id="{61DF0B83-D919-49FF-BCE0-10517ACE3D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96"/>
              <a:ext cx="2403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FA422BF9-F0F2-43D6-BBB1-19B081C1D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425913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>
            <a:extLst>
              <a:ext uri="{FF2B5EF4-FFF2-40B4-BE49-F238E27FC236}">
                <a16:creationId xmlns:a16="http://schemas.microsoft.com/office/drawing/2014/main" id="{02BC63A9-FAE0-4EAC-BB93-872F17A48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DC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88067" name="Picture 3">
            <a:extLst>
              <a:ext uri="{FF2B5EF4-FFF2-40B4-BE49-F238E27FC236}">
                <a16:creationId xmlns:a16="http://schemas.microsoft.com/office/drawing/2014/main" id="{98DDFAFC-AF05-4C88-B6DD-B4B934150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09800"/>
            <a:ext cx="3814763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5524" name="Group 4">
            <a:extLst>
              <a:ext uri="{FF2B5EF4-FFF2-40B4-BE49-F238E27FC236}">
                <a16:creationId xmlns:a16="http://schemas.microsoft.com/office/drawing/2014/main" id="{838810E9-3A13-442E-89A3-558106B220DE}"/>
              </a:ext>
            </a:extLst>
          </p:cNvPr>
          <p:cNvGrpSpPr>
            <a:grpSpLocks/>
          </p:cNvGrpSpPr>
          <p:nvPr/>
        </p:nvGrpSpPr>
        <p:grpSpPr bwMode="auto">
          <a:xfrm>
            <a:off x="21133" y="2179599"/>
            <a:ext cx="8763000" cy="3235326"/>
            <a:chOff x="48" y="1344"/>
            <a:chExt cx="5520" cy="203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069" name="Text Box 5">
                  <a:extLst>
                    <a:ext uri="{FF2B5EF4-FFF2-40B4-BE49-F238E27FC236}">
                      <a16:creationId xmlns:a16="http://schemas.microsoft.com/office/drawing/2014/main" id="{229609F8-78E9-43BE-95B1-F6136D67307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44" y="1344"/>
                  <a:ext cx="3024" cy="2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sz="2400" dirty="0"/>
                    <a:t>Пусть </a:t>
                  </a:r>
                  <a:r>
                    <a:rPr lang="en-US" altLang="ru-RU" sz="2400" i="1" dirty="0"/>
                    <a:t>O</a:t>
                  </a:r>
                  <a:r>
                    <a:rPr lang="en-US" altLang="ru-RU" sz="2400" dirty="0"/>
                    <a:t> – </a:t>
                  </a:r>
                  <a:r>
                    <a:rPr lang="ru-RU" altLang="ru-RU" sz="2400" dirty="0"/>
                    <a:t>центр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 основания призмы. Отрезки </a:t>
                  </a:r>
                  <a:r>
                    <a:rPr lang="en-US" altLang="ru-RU" sz="2400" i="1" dirty="0"/>
                    <a:t>OC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и </a:t>
                  </a:r>
                  <a:r>
                    <a:rPr lang="en-US" altLang="ru-RU" sz="2400" i="1" dirty="0"/>
                    <a:t>OB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будут равны и параллельны отрезкам </a:t>
                  </a:r>
                  <a:r>
                    <a:rPr lang="en-US" altLang="ru-RU" sz="2400" i="1" dirty="0"/>
                    <a:t>AB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:r>
                    <a:rPr lang="ru-RU" altLang="ru-RU" sz="2400" dirty="0"/>
                    <a:t>и </a:t>
                  </a:r>
                  <a:r>
                    <a:rPr lang="en-US" altLang="ru-RU" sz="2400" i="1" dirty="0"/>
                    <a:t>DC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, соответствен</a:t>
                  </a:r>
                  <a:r>
                    <a:rPr lang="en-US" altLang="ru-RU" sz="2400" dirty="0"/>
                    <a:t>-</a:t>
                  </a:r>
                  <a:r>
                    <a:rPr lang="ru-RU" altLang="ru-RU" sz="2400" dirty="0"/>
                    <a:t>но. Искомый угол будет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OC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треугольнике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OC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 </a:t>
                  </a:r>
                  <a:r>
                    <a:rPr lang="en-US" altLang="ru-RU" sz="2400" i="1" dirty="0"/>
                    <a:t>OB</a:t>
                  </a:r>
                  <a:r>
                    <a:rPr lang="en-US" altLang="ru-RU" sz="2400" baseline="-25000" dirty="0"/>
                    <a:t>1 </a:t>
                  </a:r>
                  <a:r>
                    <a:rPr lang="en-US" altLang="ru-RU" sz="2400" dirty="0"/>
                    <a:t>= </a:t>
                  </a:r>
                  <a:r>
                    <a:rPr lang="en-US" altLang="ru-RU" sz="2400" i="1" dirty="0"/>
                    <a:t>OC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ru-RU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alt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sz="2400" dirty="0"/>
                    <a:t>;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= 1. </a:t>
                  </a:r>
                  <a:r>
                    <a:rPr lang="ru-RU" altLang="ru-RU" sz="2400" dirty="0"/>
                    <a:t>Тогда, по </a:t>
                  </a:r>
                  <a:r>
                    <a:rPr lang="ru-RU" altLang="ru-RU" sz="2400" dirty="0">
                      <a:solidFill>
                        <a:schemeClr val="tx1"/>
                      </a:solidFill>
                    </a:rPr>
                    <a:t>теореме косинусов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88069" name="Text Box 5">
                  <a:extLst>
                    <a:ext uri="{FF2B5EF4-FFF2-40B4-BE49-F238E27FC236}">
                      <a16:creationId xmlns:a16="http://schemas.microsoft.com/office/drawing/2014/main" id="{229609F8-78E9-43BE-95B1-F6136D6730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4" y="1344"/>
                  <a:ext cx="3024" cy="2038"/>
                </a:xfrm>
                <a:prstGeom prst="rect">
                  <a:avLst/>
                </a:prstGeom>
                <a:blipFill>
                  <a:blip r:embed="rId3"/>
                  <a:stretch>
                    <a:fillRect l="-1904" t="-1509" r="-1904" b="-113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8072" name="Picture 8">
              <a:extLst>
                <a:ext uri="{FF2B5EF4-FFF2-40B4-BE49-F238E27FC236}">
                  <a16:creationId xmlns:a16="http://schemas.microsoft.com/office/drawing/2014/main" id="{D5EE6E77-2567-4E8F-A5ED-3BB3ADB311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392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A189B4B9-6048-49C9-B306-853DB42B2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267733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B19A17E9-3E7E-423E-82CD-34A238FB7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5411" name="Picture 3">
            <a:extLst>
              <a:ext uri="{FF2B5EF4-FFF2-40B4-BE49-F238E27FC236}">
                <a16:creationId xmlns:a16="http://schemas.microsoft.com/office/drawing/2014/main" id="{DDB15290-66FF-4914-9986-8CCD9F7E4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412" name="Text Box 4">
            <a:extLst>
              <a:ext uri="{FF2B5EF4-FFF2-40B4-BE49-F238E27FC236}">
                <a16:creationId xmlns:a16="http://schemas.microsoft.com/office/drawing/2014/main" id="{A18A6F27-904B-4A99-BE82-19CC8963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90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145413" name="Rectangle 5">
            <a:extLst>
              <a:ext uri="{FF2B5EF4-FFF2-40B4-BE49-F238E27FC236}">
                <a16:creationId xmlns:a16="http://schemas.microsoft.com/office/drawing/2014/main" id="{5F1E2871-2579-4C9B-92CE-C403CD542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362361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>
            <a:extLst>
              <a:ext uri="{FF2B5EF4-FFF2-40B4-BE49-F238E27FC236}">
                <a16:creationId xmlns:a16="http://schemas.microsoft.com/office/drawing/2014/main" id="{DD731813-762B-49EE-8308-BD0B7F78A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94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F56C1898-4C23-426D-BA61-B63CC5BD3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45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47460" name="Picture 4">
            <a:extLst>
              <a:ext uri="{FF2B5EF4-FFF2-40B4-BE49-F238E27FC236}">
                <a16:creationId xmlns:a16="http://schemas.microsoft.com/office/drawing/2014/main" id="{5270570D-64A7-47E2-A36B-006ECEACE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F217529B-EE37-4AF8-ACF3-F4B13ED67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310791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>
            <a:extLst>
              <a:ext uri="{FF2B5EF4-FFF2-40B4-BE49-F238E27FC236}">
                <a16:creationId xmlns:a16="http://schemas.microsoft.com/office/drawing/2014/main" id="{91B8E335-7FE2-4EB2-8C07-5CEC98570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148483" name="Text Box 3">
            <a:extLst>
              <a:ext uri="{FF2B5EF4-FFF2-40B4-BE49-F238E27FC236}">
                <a16:creationId xmlns:a16="http://schemas.microsoft.com/office/drawing/2014/main" id="{B480FFC0-8C4E-40D9-8D6B-67007B35F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60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48484" name="Picture 4">
            <a:extLst>
              <a:ext uri="{FF2B5EF4-FFF2-40B4-BE49-F238E27FC236}">
                <a16:creationId xmlns:a16="http://schemas.microsoft.com/office/drawing/2014/main" id="{E1659392-0A8B-4404-841F-6099E140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37FF1C32-8427-4107-B137-01BB3D3EE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258532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extLst>
              <a:ext uri="{FF2B5EF4-FFF2-40B4-BE49-F238E27FC236}">
                <a16:creationId xmlns:a16="http://schemas.microsoft.com/office/drawing/2014/main" id="{8D7E3546-3160-410A-A705-2D67E33B4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</a:t>
            </a:r>
            <a:r>
              <a:rPr lang="ru-RU" altLang="ru-RU" dirty="0"/>
              <a:t>косинус угла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dirty="0"/>
              <a:t>.</a:t>
            </a:r>
          </a:p>
        </p:txBody>
      </p:sp>
      <p:pic>
        <p:nvPicPr>
          <p:cNvPr id="149507" name="Picture 3">
            <a:extLst>
              <a:ext uri="{FF2B5EF4-FFF2-40B4-BE49-F238E27FC236}">
                <a16:creationId xmlns:a16="http://schemas.microsoft.com/office/drawing/2014/main" id="{55D39091-C60F-4334-94C9-790ADA1AB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13" name="Group 9">
            <a:extLst>
              <a:ext uri="{FF2B5EF4-FFF2-40B4-BE49-F238E27FC236}">
                <a16:creationId xmlns:a16="http://schemas.microsoft.com/office/drawing/2014/main" id="{979517AF-4EEE-4502-ACE5-7CBBA7D1E80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676400"/>
            <a:ext cx="7543800" cy="3084513"/>
            <a:chOff x="720" y="1056"/>
            <a:chExt cx="4752" cy="19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9510" name="Text Box 6">
                  <a:extLst>
                    <a:ext uri="{FF2B5EF4-FFF2-40B4-BE49-F238E27FC236}">
                      <a16:creationId xmlns:a16="http://schemas.microsoft.com/office/drawing/2014/main" id="{D9B5B303-CF12-426B-803A-F1F6E145AD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152"/>
                  <a:ext cx="2832" cy="18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Искомый угол равен углу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проведем высоту </a:t>
                  </a:r>
                  <a:r>
                    <a:rPr lang="en-US" altLang="ru-RU" i="1" dirty="0"/>
                    <a:t>CD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катет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равен 0,5; гипотенуза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i="1" baseline="-25000" dirty="0"/>
                    <a:t> </a:t>
                  </a:r>
                  <a:r>
                    <a:rPr lang="ru-RU" altLang="ru-RU" dirty="0"/>
                    <a:t>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149510" name="Text Box 6">
                  <a:extLst>
                    <a:ext uri="{FF2B5EF4-FFF2-40B4-BE49-F238E27FC236}">
                      <a16:creationId xmlns:a16="http://schemas.microsoft.com/office/drawing/2014/main" id="{D9B5B303-CF12-426B-803A-F1F6E145A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152"/>
                  <a:ext cx="2832" cy="1847"/>
                </a:xfrm>
                <a:prstGeom prst="rect">
                  <a:avLst/>
                </a:prstGeom>
                <a:blipFill>
                  <a:blip r:embed="rId3"/>
                  <a:stretch>
                    <a:fillRect l="-2171" t="-1663" r="-2035" b="-104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49512" name="Picture 8">
              <a:extLst>
                <a:ext uri="{FF2B5EF4-FFF2-40B4-BE49-F238E27FC236}">
                  <a16:creationId xmlns:a16="http://schemas.microsoft.com/office/drawing/2014/main" id="{42DB5465-4786-41BA-9865-465A6EE873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056"/>
              <a:ext cx="1750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5F2FDDC7-6B75-413F-A79F-30CA96BE4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00411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7C65FC84-0080-47FC-AA59-5E2E071D0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810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все ребра которой равны 1,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pic>
        <p:nvPicPr>
          <p:cNvPr id="75779" name="Picture 3">
            <a:extLst>
              <a:ext uri="{FF2B5EF4-FFF2-40B4-BE49-F238E27FC236}">
                <a16:creationId xmlns:a16="http://schemas.microsoft.com/office/drawing/2014/main" id="{3BACD8ED-BA0B-4A3F-B8B9-298F4E1EA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8116" name="Group 4">
            <a:extLst>
              <a:ext uri="{FF2B5EF4-FFF2-40B4-BE49-F238E27FC236}">
                <a16:creationId xmlns:a16="http://schemas.microsoft.com/office/drawing/2014/main" id="{64929CE2-E26E-412D-98B5-5A170A2231F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8458200" cy="3059113"/>
            <a:chOff x="144" y="1200"/>
            <a:chExt cx="5328" cy="19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781" name="Text Box 5">
                  <a:extLst>
                    <a:ext uri="{FF2B5EF4-FFF2-40B4-BE49-F238E27FC236}">
                      <a16:creationId xmlns:a16="http://schemas.microsoft.com/office/drawing/2014/main" id="{6B3C2B8B-D2BD-40FE-B572-048F86B53F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2" y="1200"/>
                  <a:ext cx="3120" cy="18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ts val="0"/>
                    </a:spcBef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sz="2400" dirty="0"/>
                    <a:t>Достроим призму до 4-х угольной призмы. Проведем 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baseline="-25000" dirty="0"/>
                    <a:t>1 </a:t>
                  </a:r>
                  <a:r>
                    <a:rPr lang="ru-RU" altLang="ru-RU" sz="2400" dirty="0"/>
                    <a:t>параллельно </a:t>
                  </a:r>
                  <a:r>
                    <a:rPr lang="en-US" altLang="ru-RU" sz="2400" i="1" dirty="0"/>
                    <a:t>BC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Искомый угол будет равен углу </a:t>
                  </a:r>
                  <a:r>
                    <a:rPr lang="en-US" altLang="ru-RU" sz="2400" i="1" dirty="0"/>
                    <a:t>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baseline="-25000" dirty="0"/>
                    <a:t>1</a:t>
                  </a:r>
                  <a:r>
                    <a:rPr lang="ru-RU" altLang="ru-RU" sz="2400" dirty="0"/>
                    <a:t>. В треугольнике </a:t>
                  </a:r>
                  <a:r>
                    <a:rPr lang="en-US" altLang="ru-RU" sz="2400" i="1" dirty="0"/>
                    <a:t>AB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i="1" dirty="0"/>
                    <a:t>D</a:t>
                  </a:r>
                  <a:r>
                    <a:rPr lang="en-US" altLang="ru-RU" sz="2400" baseline="-25000" dirty="0"/>
                    <a:t>1</a:t>
                  </a:r>
                  <a:r>
                    <a:rPr lang="en-US" altLang="ru-RU" sz="2400" dirty="0"/>
                    <a:t> 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, </m:t>
                      </m:r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sz="2400" dirty="0"/>
                    <a:t>Используя теорему косинусов, </a:t>
                  </a:r>
                  <a:r>
                    <a:rPr lang="ru-RU" altLang="ru-RU" sz="2400" dirty="0">
                      <a:solidFill>
                        <a:schemeClr val="tx1"/>
                      </a:solidFill>
                    </a:rPr>
                    <a:t>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75781" name="Text Box 5">
                  <a:extLst>
                    <a:ext uri="{FF2B5EF4-FFF2-40B4-BE49-F238E27FC236}">
                      <a16:creationId xmlns:a16="http://schemas.microsoft.com/office/drawing/2014/main" id="{6B3C2B8B-D2BD-40FE-B572-048F86B53F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52" y="1200"/>
                  <a:ext cx="3120" cy="1805"/>
                </a:xfrm>
                <a:prstGeom prst="rect">
                  <a:avLst/>
                </a:prstGeom>
                <a:blipFill>
                  <a:blip r:embed="rId3"/>
                  <a:stretch>
                    <a:fillRect l="-1970" t="-1702" r="-1847" b="-8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5784" name="Picture 8">
              <a:extLst>
                <a:ext uri="{FF2B5EF4-FFF2-40B4-BE49-F238E27FC236}">
                  <a16:creationId xmlns:a16="http://schemas.microsoft.com/office/drawing/2014/main" id="{B7C71841-BE8D-4CDA-A898-FD186CFCED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200"/>
              <a:ext cx="2181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54C00701-0705-4E3E-92C3-C3BD624A6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258644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60F70297-9CA2-47A4-A1D3-D8D3A18B3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90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все ребра которой равны 1,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D</a:t>
            </a:r>
            <a:r>
              <a:rPr lang="ru-RU" altLang="ru-RU" sz="2800" dirty="0"/>
              <a:t>,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середины ребер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AD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ru-RU" altLang="ru-RU" sz="2800" dirty="0"/>
              <a:t>.</a:t>
            </a:r>
          </a:p>
        </p:txBody>
      </p:sp>
      <p:pic>
        <p:nvPicPr>
          <p:cNvPr id="76803" name="Picture 4">
            <a:extLst>
              <a:ext uri="{FF2B5EF4-FFF2-40B4-BE49-F238E27FC236}">
                <a16:creationId xmlns:a16="http://schemas.microsoft.com/office/drawing/2014/main" id="{B322B720-DA9F-478A-902B-5C2F347C9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3238500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9141" name="Group 5">
            <a:extLst>
              <a:ext uri="{FF2B5EF4-FFF2-40B4-BE49-F238E27FC236}">
                <a16:creationId xmlns:a16="http://schemas.microsoft.com/office/drawing/2014/main" id="{C85B6C9C-698C-4831-840A-66CE6D4EDCA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8362950" cy="3354388"/>
            <a:chOff x="240" y="1200"/>
            <a:chExt cx="5268" cy="211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805" name="Text Box 6">
                  <a:extLst>
                    <a:ext uri="{FF2B5EF4-FFF2-40B4-BE49-F238E27FC236}">
                      <a16:creationId xmlns:a16="http://schemas.microsoft.com/office/drawing/2014/main" id="{CB1695E0-CE3B-4306-B263-8AD3E164E5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88" y="1401"/>
                  <a:ext cx="3120" cy="15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ct val="50000"/>
                    </a:spcBef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400" dirty="0"/>
                    <a:t>Обозначим </a:t>
                  </a:r>
                  <a:r>
                    <a:rPr lang="en-US" altLang="ru-RU" sz="2400" i="1" dirty="0"/>
                    <a:t>F </a:t>
                  </a:r>
                  <a:r>
                    <a:rPr lang="ru-RU" altLang="ru-RU" sz="2400" dirty="0"/>
                    <a:t>середину отрезка </a:t>
                  </a:r>
                  <a:r>
                    <a:rPr lang="en-US" altLang="ru-RU" sz="2400" i="1" dirty="0"/>
                    <a:t>AC</a:t>
                  </a:r>
                  <a:r>
                    <a:rPr lang="ru-RU" altLang="ru-RU" sz="2400" dirty="0"/>
                    <a:t>. Прямая </a:t>
                  </a:r>
                  <a:r>
                    <a:rPr lang="en-US" altLang="ru-RU" sz="2400" i="1" dirty="0"/>
                    <a:t>EF </a:t>
                  </a:r>
                  <a:r>
                    <a:rPr lang="ru-RU" altLang="ru-RU" sz="2400" dirty="0"/>
                    <a:t>параллельна </a:t>
                  </a:r>
                  <a:r>
                    <a:rPr lang="en-US" altLang="ru-RU" sz="2400" i="1" dirty="0"/>
                    <a:t>AD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Искомый угол равен углу </a:t>
                  </a:r>
                  <a:r>
                    <a:rPr lang="en-US" altLang="ru-RU" sz="2400" i="1" dirty="0"/>
                    <a:t>BEF</a:t>
                  </a:r>
                  <a:r>
                    <a:rPr lang="en-US" altLang="ru-RU" sz="2400" dirty="0"/>
                    <a:t>.</a:t>
                  </a:r>
                  <a:r>
                    <a:rPr lang="ru-RU" altLang="ru-RU" sz="2400" dirty="0"/>
                    <a:t>    В треугольнике </a:t>
                  </a:r>
                  <a:r>
                    <a:rPr lang="en-US" altLang="ru-RU" sz="2400" i="1" dirty="0"/>
                    <a:t>BGH </a:t>
                  </a:r>
                  <a:r>
                    <a:rPr lang="ru-RU" altLang="ru-RU" sz="2400" dirty="0"/>
                    <a:t>имеем: 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𝐵𝐸</m:t>
                      </m:r>
                      <m:r>
                        <a:rPr lang="ru-R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𝐹𝐸</m:t>
                      </m:r>
                      <m:r>
                        <a:rPr lang="ru-R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, </m:t>
                      </m:r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𝐵𝐹</m:t>
                      </m:r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sz="2400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∠</m:t>
                          </m:r>
                        </m:e>
                      </m:func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𝐵𝐸𝐹</m:t>
                      </m:r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=0,7.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76805" name="Text Box 6">
                  <a:extLst>
                    <a:ext uri="{FF2B5EF4-FFF2-40B4-BE49-F238E27FC236}">
                      <a16:creationId xmlns:a16="http://schemas.microsoft.com/office/drawing/2014/main" id="{CB1695E0-CE3B-4306-B263-8AD3E164E5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88" y="1401"/>
                  <a:ext cx="3120" cy="1593"/>
                </a:xfrm>
                <a:prstGeom prst="rect">
                  <a:avLst/>
                </a:prstGeom>
                <a:blipFill>
                  <a:blip r:embed="rId3"/>
                  <a:stretch>
                    <a:fillRect l="-1970" t="-1928" r="-1847" b="-457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6808" name="Picture 9">
              <a:extLst>
                <a:ext uri="{FF2B5EF4-FFF2-40B4-BE49-F238E27FC236}">
                  <a16:creationId xmlns:a16="http://schemas.microsoft.com/office/drawing/2014/main" id="{B7F92B44-3CF2-43A4-8598-D59CCCD1F0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200"/>
              <a:ext cx="2040" cy="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8F01A194-9F9C-4EAF-9454-58C4F4BF6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37872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>
            <a:extLst>
              <a:ext uri="{FF2B5EF4-FFF2-40B4-BE49-F238E27FC236}">
                <a16:creationId xmlns:a16="http://schemas.microsoft.com/office/drawing/2014/main" id="{4BBE2707-A145-4D29-84AB-5ABE17100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69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51555" name="Picture 3">
            <a:extLst>
              <a:ext uri="{FF2B5EF4-FFF2-40B4-BE49-F238E27FC236}">
                <a16:creationId xmlns:a16="http://schemas.microsoft.com/office/drawing/2014/main" id="{0F2250DD-1737-4ACF-BD70-975A4E96E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6" name="Text Box 4">
            <a:extLst>
              <a:ext uri="{FF2B5EF4-FFF2-40B4-BE49-F238E27FC236}">
                <a16:creationId xmlns:a16="http://schemas.microsoft.com/office/drawing/2014/main" id="{1F5335A1-B119-46C8-9460-CDC9E8C99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199616-10E7-4968-84CE-451097D9E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3218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>
            <a:extLst>
              <a:ext uri="{FF2B5EF4-FFF2-40B4-BE49-F238E27FC236}">
                <a16:creationId xmlns:a16="http://schemas.microsoft.com/office/drawing/2014/main" id="{5123BAFA-B31A-4D4B-9E3B-94396B602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617189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52579" name="Text Box 3">
            <a:extLst>
              <a:ext uri="{FF2B5EF4-FFF2-40B4-BE49-F238E27FC236}">
                <a16:creationId xmlns:a16="http://schemas.microsoft.com/office/drawing/2014/main" id="{ADEA280B-45CB-459A-8290-EF63E77E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52580" name="Picture 4">
            <a:extLst>
              <a:ext uri="{FF2B5EF4-FFF2-40B4-BE49-F238E27FC236}">
                <a16:creationId xmlns:a16="http://schemas.microsoft.com/office/drawing/2014/main" id="{2770998B-133D-4E34-B322-D29874802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1774C55B-EC6A-44AB-A6AB-47053C26F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77212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790</Words>
  <Application>Microsoft Office PowerPoint</Application>
  <PresentationFormat>Экран (4:3)</PresentationFormat>
  <Paragraphs>53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Times New Roman</vt:lpstr>
      <vt:lpstr>Оформление по умолчанию</vt:lpstr>
      <vt:lpstr>16б. УГОЛ МЕЖДУ ПРЯМЫМИ В ПРОСТРАНСТВЕ (Призма)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34</cp:revision>
  <dcterms:created xsi:type="dcterms:W3CDTF">2007-10-22T16:06:58Z</dcterms:created>
  <dcterms:modified xsi:type="dcterms:W3CDTF">2022-04-05T13:49:49Z</dcterms:modified>
</cp:coreProperties>
</file>