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95" r:id="rId3"/>
    <p:sldId id="296" r:id="rId4"/>
    <p:sldId id="297" r:id="rId5"/>
    <p:sldId id="299" r:id="rId6"/>
    <p:sldId id="300" r:id="rId7"/>
    <p:sldId id="301" r:id="rId8"/>
    <p:sldId id="303" r:id="rId9"/>
    <p:sldId id="343" r:id="rId10"/>
    <p:sldId id="344" r:id="rId11"/>
    <p:sldId id="305" r:id="rId12"/>
    <p:sldId id="306" r:id="rId13"/>
    <p:sldId id="30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28EB24F-DDE7-4190-81CB-39A82F7C17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612707-3401-44E7-8FB4-6A6C09D354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6A7CE78-3561-4994-9D0A-E349CF85E2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9235DAAA-3660-434E-8354-063E9F1AFE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989D1A7-B7B2-4CDD-BD7D-887A5A9D94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616EE7F-0D10-4B87-91F3-5EA0FB6C1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73B446-86DD-458D-9C06-2A88A2018B3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648BDE-DA50-4B70-BE74-AA9005D2F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3A158-27F3-4BE8-966B-5A513E469AC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E9B7A11-291A-494F-A99A-7EC76A981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AF1CBEF-1F88-482F-8455-454E808A9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7F57C6E5-F8EC-45E4-8427-94E4623F7C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EB523F-B646-4D5B-9A82-4DC0C2DB37E2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6DCB71B6-CDB0-4DB7-BDA1-09011DD51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BB229D17-CEF1-4752-BD1D-A1EF007A1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0746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1EAE00-ED22-4BEC-8753-FB47784E7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F8BFE-4503-4DA9-9BDF-A24726F8CDC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404D56CF-46C0-4863-ACD8-C762092C1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38413555-334F-4873-8031-EBAB8D5872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3305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3A00C2-8F36-40A7-96BE-5EF76E656B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6664E-E2CD-4CE2-833F-3140F0B07E9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AC912631-B094-4DE8-B4E7-A52039D728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9B30D380-C24C-4D53-A0E3-09E637BD1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1692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734065-1A41-4580-97BD-9D5F4A672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92ECF6-B9C8-4A5A-8DB6-E05AB15E2F0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25325E3E-18B7-4D23-B61E-CEBAF2E9DE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86543F60-6858-45B7-AAD1-AD1878C3C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405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E0169D-E24A-4A16-A34B-F28C29A259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54A4B-A9E4-4ABA-9359-9A05ACCBE14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779D3D1C-645C-497C-949B-22E79ADB45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ADB042EF-CDC4-4428-AE00-428093612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2006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6C72E5-F39E-4CAE-A26E-039532474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D304A-43EB-48D7-ACCF-DD81E9593AE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22095C5D-427A-468D-B72A-23271DA6B6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011CEA4F-7591-423A-BE90-A8B830E20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9379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AEB039-75DF-4708-9D8F-9A31FBA68A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5B768-E2C4-4C60-9F08-9E71B7718A54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045C467F-25B6-4DDC-A747-A761A03E7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5C4850BB-18F4-44BE-837C-E78801899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3266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6D7AC1-9B78-4CD1-94E9-91E35470C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7ECDB-16D4-48D5-9B6D-5469F19019F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26FB07C0-A627-49F0-8415-2B1B3D50A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6F62B7EE-757E-4CA5-801D-3A5D761C5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538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82AFC4-1093-4794-9E63-901FED8ABF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50D6C-EC7E-4FCB-A55F-BFD834709F5C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D23C7E5F-9308-4E81-9AE2-AFF904EC4D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4C855256-E603-4E47-BFDF-2A8149BCE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471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F3EAC6-AA84-4589-961A-33BB004F7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3E4CC-CB5E-47A1-96D0-D905D6CF8A80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B797A4B5-FF82-4F14-9471-488C48DFF0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BDEA8617-A103-41DD-B102-BB3D77AFE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0897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A793BB-8799-406B-9C32-72382C57A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0AC25D-8985-4D79-86D8-D7C0A842907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D3A38D28-00FD-4E5F-90C9-EF8B6F9BC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DAF349C7-7CB3-4E33-ADD6-92E4C655A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773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5DE5932C-608A-440B-A568-AC6B323FB5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0297BA-7982-4D81-BCB0-72461CBAB9BF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E65C58BB-67B6-42FA-B503-79CE45BAC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DF66F6C9-C7F6-4BCD-955C-FA529FF66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514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66C30-F891-4743-8B8A-18B4FCA8C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79E25B-EC12-4168-BB40-5A0856B1F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E424E6-34E3-40B4-8254-DC4AB0AE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9C661-E1E9-4F0B-8F81-A9E0C16F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49ADC0-F4EA-432C-98AC-64F7A826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4A5FC-CCED-4427-9FF4-5A2C36E41C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9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36970-BA81-4B08-88BA-AA1CD37B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7BF50C-1E62-4C8E-9A4C-AD02C48DE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6E01C-1362-482C-9C04-A797854D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6C2C67-A12B-45C3-8ECC-3F7E301B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107359-CD90-4853-9F99-125466A6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78D76-B131-4B83-85E7-76DBA3CB0D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34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4B4F81-DC8F-460F-B2FD-9257F0D83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B12D41-84FD-49D7-ACDD-48479562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3FDFC5-4518-41ED-B3F0-5BBA2DBA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347D84-2FB5-4581-A4DD-83EB677D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A34F7E-617C-4EFB-AF23-DF00C804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53896-0056-4BE9-926D-4E7CF91ECF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5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2DBA9-E530-4C0F-868D-9B8260ED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BD5DB-6A71-40B7-AA4B-71BB00EC9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6D54D0-B014-4765-AD60-FCAD3FC2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45865D-A408-4429-A3DC-6B37D5DC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44EF5-50B1-4A24-B094-FDD8C8D3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F7E91-7377-4278-ACE6-F3A5C2FA41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289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5BBBB1-3074-4008-9C6E-744A6178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66222D-CFDF-4972-A39C-FAEA60D3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FF71B3-3515-47B4-BAF8-111B15DC0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79525F-0F66-42BD-8207-8DD7823B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368D71-A9D9-4D0A-A089-BE37ADBA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84561-9A3F-4A71-91CF-D5CB5FE9AB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00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86E71-4E6B-4679-B5EC-C4C453AD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81F734-11C5-491E-9474-57C597DAB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94C664-31EE-4E14-85C4-C1F33CDA4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79DAB1-7F36-44EF-8962-A12C5BA6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2BA98F-8317-49B7-BDF9-2B96846E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4B31EB-5543-4D25-A53D-6BF35051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3C3B-A969-4977-BF76-BC67E527C6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304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A8A6D-5B95-4AE4-9254-64727303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3302AE-B9E7-4F26-9144-594D0BFEA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92A2D3-963C-4882-9351-D88B1A285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288C27-5C5B-4D12-B3BB-396B33D91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B473CE-CE2C-4BFA-A0DD-BDA329739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C076A2-1E38-4CC9-BD5A-09A7FA42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22D358-A896-47D6-9AD6-FD448738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D136FD-C6D7-4C5C-980E-26DDC60A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6FE83-8DFB-40DB-888A-BAD88ED05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807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D7974-58B7-4C52-A674-1AC265F2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73670C-20A1-4AB1-8B66-28B2633F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CC4698-7340-4BDF-993C-2A312C40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5EC13B-F288-42FF-B38A-A000870F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EC626-1F27-4271-B37C-D8EDFB13B5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62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2996E8-9A91-4D94-8EFD-35D23418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FC9983D-F464-4D70-A58C-6B069022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BDFAB4-0B47-4598-9C1A-5843A57E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55532-BDC9-4F89-BE12-00B5B236C4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724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4480ED-FAF0-41A9-BC0C-299E5064C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C4088-DE04-452D-8687-26E3DD4F7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2FE0C5-F19B-4314-962D-EE6C01CD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E3F618-B8AE-42D6-9129-B93404D8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D86AD5-4E5B-42C0-9390-0650C148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647B6C-F271-48DE-B2C0-070D800E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573E9-B861-4A0A-90CD-A9B68B66A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439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F697D-2BD7-465B-8CA8-9387A5F1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D4B230E-3639-4A80-A9D9-C6849E0A2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C5A1FD-F8BD-404D-9677-E6213826A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2DF0E7-A3AF-430B-9FED-4EB19EA2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1E7E60-1303-4D4B-9ECF-2C092C78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179331-3AF8-4334-9958-AFB39F93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EA79F-6FE0-4722-84AB-039852601C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71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848882-C779-4B13-A2DA-433AF8264A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02796BD-22B6-4CD5-95A2-57936D89D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A4FED0-1F85-43A2-ABF5-233F8220EB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B4B08C-DC91-4C99-99D5-3F97790C74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7EC816-C517-4DC8-A300-96768629EE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DB545A-CD5E-4616-986E-8307A4E27F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6C1E730A-C3FA-4FA5-8CC4-746F601B9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484784"/>
            <a:ext cx="9144000" cy="338437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УГОЛ МЕЖДУ ПРЯМЫМИ В ПРОСТРАНСТВЕ</a:t>
            </a:r>
            <a:b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(Пирамида)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AFEF1005-B718-416B-A7D5-6CCC0C109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E</a:t>
            </a:r>
            <a:r>
              <a:rPr lang="ru-RU" altLang="ru-RU" sz="2800" dirty="0"/>
              <a:t>, </a:t>
            </a:r>
            <a:r>
              <a:rPr lang="en-US" altLang="ru-RU" sz="2800" i="1" dirty="0"/>
              <a:t>F </a:t>
            </a:r>
            <a:r>
              <a:rPr lang="ru-RU" altLang="ru-RU" sz="2800" dirty="0"/>
              <a:t>– середины ребер </a:t>
            </a:r>
            <a:r>
              <a:rPr lang="en-US" altLang="ru-RU" sz="2800" i="1" dirty="0"/>
              <a:t>SB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прямыми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BF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70659" name="Picture 4">
            <a:extLst>
              <a:ext uri="{FF2B5EF4-FFF2-40B4-BE49-F238E27FC236}">
                <a16:creationId xmlns:a16="http://schemas.microsoft.com/office/drawing/2014/main" id="{846E8750-20C5-488A-AAFB-86F99D7CE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3717925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1973" name="Group 5">
            <a:extLst>
              <a:ext uri="{FF2B5EF4-FFF2-40B4-BE49-F238E27FC236}">
                <a16:creationId xmlns:a16="http://schemas.microsoft.com/office/drawing/2014/main" id="{D7563975-8EED-4CDF-B52B-7592888CB48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991600" cy="3084513"/>
            <a:chOff x="96" y="1104"/>
            <a:chExt cx="5664" cy="194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0662" name="Text Box 7">
                  <a:extLst>
                    <a:ext uri="{FF2B5EF4-FFF2-40B4-BE49-F238E27FC236}">
                      <a16:creationId xmlns:a16="http://schemas.microsoft.com/office/drawing/2014/main" id="{8E8CF8F5-8D10-4305-9790-9191737905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44" y="1104"/>
                  <a:ext cx="3216" cy="19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  <a:buFontTx/>
                    <a:buNone/>
                  </a:pP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sz="2400" dirty="0"/>
                    <a:t>Обозначим </a:t>
                  </a:r>
                  <a:r>
                    <a:rPr lang="en-US" altLang="ru-RU" sz="2400" i="1" dirty="0"/>
                    <a:t>G </a:t>
                  </a:r>
                  <a:r>
                    <a:rPr lang="ru-RU" altLang="ru-RU" sz="2400" dirty="0"/>
                    <a:t>середину ребра </a:t>
                  </a:r>
                  <a:r>
                    <a:rPr lang="en-US" altLang="ru-RU" sz="2400" i="1" dirty="0"/>
                    <a:t>AD</a:t>
                  </a:r>
                  <a:r>
                    <a:rPr lang="ru-RU" altLang="ru-RU" sz="2400" dirty="0"/>
                    <a:t>. Прямая </a:t>
                  </a:r>
                  <a:r>
                    <a:rPr lang="en-US" altLang="ru-RU" sz="2400" i="1" dirty="0"/>
                    <a:t>GF </a:t>
                  </a:r>
                  <a:r>
                    <a:rPr lang="ru-RU" altLang="ru-RU" sz="2400" dirty="0"/>
                    <a:t>параллельна </a:t>
                  </a:r>
                  <a:r>
                    <a:rPr lang="en-US" altLang="ru-RU" sz="2400" i="1" dirty="0"/>
                    <a:t>AE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Искомый угол     равен углу </a:t>
                  </a:r>
                  <a:r>
                    <a:rPr lang="en-US" altLang="ru-RU" sz="2400" i="1" dirty="0"/>
                    <a:t>BFG</a:t>
                  </a:r>
                  <a:r>
                    <a:rPr lang="en-US" altLang="ru-RU" sz="2400" dirty="0"/>
                    <a:t>.</a:t>
                  </a:r>
                  <a:r>
                    <a:rPr lang="ru-RU" altLang="ru-RU" sz="2400" dirty="0"/>
                    <a:t>    В треугольнике </a:t>
                  </a:r>
                  <a:r>
                    <a:rPr lang="en-US" altLang="ru-RU" sz="2400" i="1" dirty="0"/>
                    <a:t>BFG </a:t>
                  </a:r>
                  <a:r>
                    <a:rPr lang="ru-RU" altLang="ru-RU" sz="2400" dirty="0"/>
                    <a:t>имеем: </a:t>
                  </a:r>
                  <a:r>
                    <a:rPr lang="en-US" altLang="ru-RU" sz="2400" i="1" dirty="0"/>
                    <a:t>BF = GF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sz="2400" dirty="0"/>
                    <a:t>, </a:t>
                  </a:r>
                  <a:r>
                    <a:rPr lang="en-US" altLang="ru-RU" sz="2400" i="1" dirty="0"/>
                    <a:t>BG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sz="2400" i="1" dirty="0"/>
                    <a:t>. </a:t>
                  </a:r>
                </a:p>
                <a:p>
                  <a:pPr algn="just" eaLnBrk="1" hangingPunct="1">
                    <a:spcBef>
                      <a:spcPts val="0"/>
                    </a:spcBef>
                    <a:buFontTx/>
                    <a:buNone/>
                  </a:pPr>
                  <a:r>
                    <a:rPr lang="ru-RU" altLang="ru-RU" sz="2400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ru-R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∠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𝐵𝐹𝐺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func>
                    </m:oMath>
                  </a14:m>
                  <a:r>
                    <a:rPr lang="en-US" altLang="ru-RU" sz="2400" dirty="0"/>
                    <a:t>.</a:t>
                  </a:r>
                  <a:endParaRPr lang="ru-RU" altLang="ru-RU" sz="2400" dirty="0"/>
                </a:p>
              </p:txBody>
            </p:sp>
          </mc:Choice>
          <mc:Fallback>
            <p:sp>
              <p:nvSpPr>
                <p:cNvPr id="70662" name="Text Box 7">
                  <a:extLst>
                    <a:ext uri="{FF2B5EF4-FFF2-40B4-BE49-F238E27FC236}">
                      <a16:creationId xmlns:a16="http://schemas.microsoft.com/office/drawing/2014/main" id="{8E8CF8F5-8D10-4305-9790-9191737905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44" y="1104"/>
                  <a:ext cx="3216" cy="1923"/>
                </a:xfrm>
                <a:prstGeom prst="rect">
                  <a:avLst/>
                </a:prstGeom>
                <a:blipFill>
                  <a:blip r:embed="rId4"/>
                  <a:stretch>
                    <a:fillRect l="-1912" t="-1600" r="-1792" b="-8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0667" name="Picture 12">
              <a:extLst>
                <a:ext uri="{FF2B5EF4-FFF2-40B4-BE49-F238E27FC236}">
                  <a16:creationId xmlns:a16="http://schemas.microsoft.com/office/drawing/2014/main" id="{146A4A83-9F13-4DAB-96B2-74290BB04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00"/>
              <a:ext cx="2342" cy="18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4">
            <a:extLst>
              <a:ext uri="{FF2B5EF4-FFF2-40B4-BE49-F238E27FC236}">
                <a16:creationId xmlns:a16="http://schemas.microsoft.com/office/drawing/2014/main" id="{08310861-906D-4EA5-9100-54B5A58205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311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109293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>
            <a:extLst>
              <a:ext uri="{FF2B5EF4-FFF2-40B4-BE49-F238E27FC236}">
                <a16:creationId xmlns:a16="http://schemas.microsoft.com/office/drawing/2014/main" id="{D11803B8-D19B-4397-9773-A374ACA25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9267" name="Picture 3">
            <a:extLst>
              <a:ext uri="{FF2B5EF4-FFF2-40B4-BE49-F238E27FC236}">
                <a16:creationId xmlns:a16="http://schemas.microsoft.com/office/drawing/2014/main" id="{2E2FC0D4-1C28-4BC7-AA72-CC4B50189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63378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9273" name="Group 9">
            <a:extLst>
              <a:ext uri="{FF2B5EF4-FFF2-40B4-BE49-F238E27FC236}">
                <a16:creationId xmlns:a16="http://schemas.microsoft.com/office/drawing/2014/main" id="{C9A122A3-76E3-4660-9024-98C3DAE63B68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752600"/>
            <a:ext cx="8278813" cy="4259263"/>
            <a:chOff x="113" y="1008"/>
            <a:chExt cx="5215" cy="268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9270" name="Text Box 6">
                  <a:extLst>
                    <a:ext uri="{FF2B5EF4-FFF2-40B4-BE49-F238E27FC236}">
                      <a16:creationId xmlns:a16="http://schemas.microsoft.com/office/drawing/2014/main" id="{6FE9E9E6-1AED-47CF-8EFC-BA067574D5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3" y="3168"/>
                  <a:ext cx="5215" cy="5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Решение: </a:t>
                  </a:r>
                  <a:r>
                    <a:rPr lang="ru-RU" altLang="ru-RU" dirty="0"/>
                    <a:t>Искомый угол равен углу </a:t>
                  </a:r>
                  <a:r>
                    <a:rPr lang="en-US" altLang="ru-RU" i="1" dirty="0"/>
                    <a:t>SAD</a:t>
                  </a:r>
                  <a:r>
                    <a:rPr lang="ru-RU" altLang="ru-RU" dirty="0"/>
                    <a:t>. Треугольник </a:t>
                  </a:r>
                  <a:r>
                    <a:rPr lang="en-US" altLang="ru-RU" i="1" dirty="0"/>
                    <a:t>SAD </a:t>
                  </a:r>
                  <a:r>
                    <a:rPr lang="ru-RU" altLang="ru-RU" dirty="0"/>
                    <a:t>– равносторонний, следовательно,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ru-RU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𝑆𝐴𝐷</m:t>
                      </m:r>
                    </m:oMath>
                  </a14:m>
                  <a:r>
                    <a:rPr lang="ru-RU" altLang="ru-RU" dirty="0"/>
                    <a:t> = 60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</a:t>
                  </a:r>
                </a:p>
              </p:txBody>
            </p:sp>
          </mc:Choice>
          <mc:Fallback>
            <p:sp>
              <p:nvSpPr>
                <p:cNvPr id="139270" name="Text Box 6">
                  <a:extLst>
                    <a:ext uri="{FF2B5EF4-FFF2-40B4-BE49-F238E27FC236}">
                      <a16:creationId xmlns:a16="http://schemas.microsoft.com/office/drawing/2014/main" id="{6FE9E9E6-1AED-47CF-8EFC-BA067574D5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3" y="3168"/>
                  <a:ext cx="5215" cy="523"/>
                </a:xfrm>
                <a:prstGeom prst="rect">
                  <a:avLst/>
                </a:prstGeom>
                <a:blipFill>
                  <a:blip r:embed="rId4"/>
                  <a:stretch>
                    <a:fillRect l="-1104" t="-5882" b="-1617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9272" name="Picture 8">
              <a:extLst>
                <a:ext uri="{FF2B5EF4-FFF2-40B4-BE49-F238E27FC236}">
                  <a16:creationId xmlns:a16="http://schemas.microsoft.com/office/drawing/2014/main" id="{1093D58E-6A00-4C5C-8824-231359DABB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008"/>
              <a:ext cx="2289" cy="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4">
            <a:extLst>
              <a:ext uri="{FF2B5EF4-FFF2-40B4-BE49-F238E27FC236}">
                <a16:creationId xmlns:a16="http://schemas.microsoft.com/office/drawing/2014/main" id="{7539CE97-E1B1-4A87-A1DF-F2E1CD5DA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311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168853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>
            <a:extLst>
              <a:ext uri="{FF2B5EF4-FFF2-40B4-BE49-F238E27FC236}">
                <a16:creationId xmlns:a16="http://schemas.microsoft.com/office/drawing/2014/main" id="{BF3F97C7-7D8C-4E0E-AD38-3BF456BD7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511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1316" name="Text Box 4">
                <a:extLst>
                  <a:ext uri="{FF2B5EF4-FFF2-40B4-BE49-F238E27FC236}">
                    <a16:creationId xmlns:a16="http://schemas.microsoft.com/office/drawing/2014/main" id="{D8B208FC-D5F2-4236-8A94-D933DC0BB5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0480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41316" name="Text Box 4">
                <a:extLst>
                  <a:ext uri="{FF2B5EF4-FFF2-40B4-BE49-F238E27FC236}">
                    <a16:creationId xmlns:a16="http://schemas.microsoft.com/office/drawing/2014/main" id="{D8B208FC-D5F2-4236-8A94-D933DC0BB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334000"/>
                <a:ext cx="3048000" cy="613886"/>
              </a:xfrm>
              <a:prstGeom prst="rect">
                <a:avLst/>
              </a:prstGeom>
              <a:blipFill>
                <a:blip r:embed="rId3"/>
                <a:stretch>
                  <a:fillRect l="-3200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1318" name="Picture 6">
            <a:extLst>
              <a:ext uri="{FF2B5EF4-FFF2-40B4-BE49-F238E27FC236}">
                <a16:creationId xmlns:a16="http://schemas.microsoft.com/office/drawing/2014/main" id="{A12DEAE3-9657-48C7-903A-FF94F6041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925"/>
            <a:ext cx="3559175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712246B-2364-434F-B720-BD4F6AEF3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311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291225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>
            <a:extLst>
              <a:ext uri="{FF2B5EF4-FFF2-40B4-BE49-F238E27FC236}">
                <a16:creationId xmlns:a16="http://schemas.microsoft.com/office/drawing/2014/main" id="{6A44321E-3544-4685-A296-9C0802BDA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4669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6-ой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SABCDEF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боковые ребра которой равны 2,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а стороны основания – 1, 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43363" name="Picture 3">
            <a:extLst>
              <a:ext uri="{FF2B5EF4-FFF2-40B4-BE49-F238E27FC236}">
                <a16:creationId xmlns:a16="http://schemas.microsoft.com/office/drawing/2014/main" id="{575B7747-F7D7-4A8D-91A8-863D72685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43497"/>
            <a:ext cx="3178175" cy="304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3365" name="Text Box 5">
                <a:extLst>
                  <a:ext uri="{FF2B5EF4-FFF2-40B4-BE49-F238E27FC236}">
                    <a16:creationId xmlns:a16="http://schemas.microsoft.com/office/drawing/2014/main" id="{68DB9B41-4D0F-410C-94FF-8BBD47FBCC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0480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43365" name="Text Box 5">
                <a:extLst>
                  <a:ext uri="{FF2B5EF4-FFF2-40B4-BE49-F238E27FC236}">
                    <a16:creationId xmlns:a16="http://schemas.microsoft.com/office/drawing/2014/main" id="{68DB9B41-4D0F-410C-94FF-8BBD47FBC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334000"/>
                <a:ext cx="3048000" cy="613886"/>
              </a:xfrm>
              <a:prstGeom prst="rect">
                <a:avLst/>
              </a:prstGeom>
              <a:blipFill>
                <a:blip r:embed="rId4"/>
                <a:stretch>
                  <a:fillRect l="-3200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>
            <a:extLst>
              <a:ext uri="{FF2B5EF4-FFF2-40B4-BE49-F238E27FC236}">
                <a16:creationId xmlns:a16="http://schemas.microsoft.com/office/drawing/2014/main" id="{35308D64-0B5C-4D08-8F2E-A231C1A4A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311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379728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>
            <a:extLst>
              <a:ext uri="{FF2B5EF4-FFF2-40B4-BE49-F238E27FC236}">
                <a16:creationId xmlns:a16="http://schemas.microsoft.com/office/drawing/2014/main" id="{95FEBABB-2B60-4BE7-A2B2-C16559213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20688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</a:t>
            </a:r>
            <a:r>
              <a:rPr lang="ru-RU" altLang="ru-RU" sz="2800" i="1" dirty="0"/>
              <a:t>.</a:t>
            </a:r>
          </a:p>
        </p:txBody>
      </p:sp>
      <p:sp>
        <p:nvSpPr>
          <p:cNvPr id="118787" name="Text Box 3">
            <a:extLst>
              <a:ext uri="{FF2B5EF4-FFF2-40B4-BE49-F238E27FC236}">
                <a16:creationId xmlns:a16="http://schemas.microsoft.com/office/drawing/2014/main" id="{08FDF1B9-A9CE-4A8C-8BCA-82F3226BE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18788" name="Picture 4">
            <a:extLst>
              <a:ext uri="{FF2B5EF4-FFF2-40B4-BE49-F238E27FC236}">
                <a16:creationId xmlns:a16="http://schemas.microsoft.com/office/drawing/2014/main" id="{B926343E-24D4-4295-BBA8-0F84E7450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698625"/>
            <a:ext cx="3600450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B7B70DCE-0A74-42B5-B1E9-7DEEA157F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2539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914AC0EC-8DFE-4111-93CB-C34943328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92949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точки </a:t>
            </a:r>
            <a:r>
              <a:rPr lang="en-US" altLang="ru-RU" sz="2800" i="1" dirty="0"/>
              <a:t>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 </a:t>
            </a:r>
            <a:r>
              <a:rPr lang="ru-RU" altLang="ru-RU" sz="2800" dirty="0"/>
              <a:t>– середины ребер </a:t>
            </a:r>
            <a:r>
              <a:rPr lang="en-US" altLang="ru-RU" sz="2800" i="1" dirty="0"/>
              <a:t>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ru-RU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/>
              <a:t>EF</a:t>
            </a:r>
            <a:r>
              <a:rPr lang="ru-RU" altLang="ru-RU" sz="2800" i="1" dirty="0"/>
              <a:t>.</a:t>
            </a:r>
          </a:p>
        </p:txBody>
      </p:sp>
      <p:sp>
        <p:nvSpPr>
          <p:cNvPr id="120835" name="Text Box 3">
            <a:extLst>
              <a:ext uri="{FF2B5EF4-FFF2-40B4-BE49-F238E27FC236}">
                <a16:creationId xmlns:a16="http://schemas.microsoft.com/office/drawing/2014/main" id="{51EBCD07-E9A7-4DDB-A30A-FF659C397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20836" name="Picture 4">
            <a:extLst>
              <a:ext uri="{FF2B5EF4-FFF2-40B4-BE49-F238E27FC236}">
                <a16:creationId xmlns:a16="http://schemas.microsoft.com/office/drawing/2014/main" id="{B3114925-1D01-47EC-A601-6D95090D8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23981"/>
            <a:ext cx="3462338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6E39E4E-EE4A-40D4-94FA-FC8432C09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1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>
            <a:extLst>
              <a:ext uri="{FF2B5EF4-FFF2-40B4-BE49-F238E27FC236}">
                <a16:creationId xmlns:a16="http://schemas.microsoft.com/office/drawing/2014/main" id="{009273DC-AC1C-4E99-A16A-67B3E6B7B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AB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i="1" dirty="0"/>
              <a:t>E</a:t>
            </a:r>
            <a:r>
              <a:rPr lang="ru-RU" altLang="ru-RU" sz="2800" i="1" dirty="0"/>
              <a:t>.</a:t>
            </a:r>
          </a:p>
        </p:txBody>
      </p:sp>
      <p:pic>
        <p:nvPicPr>
          <p:cNvPr id="122883" name="Picture 3">
            <a:extLst>
              <a:ext uri="{FF2B5EF4-FFF2-40B4-BE49-F238E27FC236}">
                <a16:creationId xmlns:a16="http://schemas.microsoft.com/office/drawing/2014/main" id="{1679CAF8-C75B-464A-93CC-29A960812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84000"/>
            <a:ext cx="3121025" cy="311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893" name="Group 13">
            <a:extLst>
              <a:ext uri="{FF2B5EF4-FFF2-40B4-BE49-F238E27FC236}">
                <a16:creationId xmlns:a16="http://schemas.microsoft.com/office/drawing/2014/main" id="{0DB6202C-DCD9-427F-BEF5-7B353B26555F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484313"/>
            <a:ext cx="8915400" cy="5167314"/>
            <a:chOff x="204" y="935"/>
            <a:chExt cx="5616" cy="325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2885" name="Text Box 5">
                  <a:extLst>
                    <a:ext uri="{FF2B5EF4-FFF2-40B4-BE49-F238E27FC236}">
                      <a16:creationId xmlns:a16="http://schemas.microsoft.com/office/drawing/2014/main" id="{7B0FA765-B22C-49C6-945F-841E3688A4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4" y="2925"/>
                  <a:ext cx="5616" cy="1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ts val="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Через точку </a:t>
                  </a:r>
                  <a:r>
                    <a:rPr lang="en-US" altLang="ru-RU" i="1" dirty="0"/>
                    <a:t>E </a:t>
                  </a:r>
                  <a:r>
                    <a:rPr lang="ru-RU" altLang="ru-RU" dirty="0"/>
                    <a:t>проведем прямую </a:t>
                  </a:r>
                  <a:r>
                    <a:rPr lang="en-US" altLang="ru-RU" i="1" dirty="0"/>
                    <a:t>EF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параллельную </a:t>
                  </a:r>
                  <a:r>
                    <a:rPr lang="en-US" altLang="ru-RU" i="1" dirty="0"/>
                    <a:t>AD</a:t>
                  </a:r>
                  <a:r>
                    <a:rPr lang="ru-RU" altLang="ru-RU" dirty="0"/>
                    <a:t>. Искомым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будет угол </a:t>
                  </a:r>
                  <a:r>
                    <a:rPr lang="en-US" altLang="ru-RU" i="1" dirty="0"/>
                    <a:t>CEF</a:t>
                  </a:r>
                  <a:r>
                    <a:rPr lang="ru-RU" altLang="ru-RU" dirty="0"/>
                    <a:t>. В треугольнике </a:t>
                  </a:r>
                  <a:r>
                    <a:rPr lang="en-US" altLang="ru-RU" i="1" dirty="0"/>
                    <a:t>CEF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EF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i="1" dirty="0"/>
                    <a:t>,</a:t>
                  </a:r>
                  <a:r>
                    <a:rPr lang="ru-RU" altLang="ru-RU" i="1" dirty="0"/>
                    <a:t> </a:t>
                  </a:r>
                  <a:r>
                    <a:rPr lang="en-US" altLang="ru-RU" i="1" dirty="0"/>
                    <a:t>CE = CF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i="1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baseline="30000" dirty="0"/>
                </a:p>
              </p:txBody>
            </p:sp>
          </mc:Choice>
          <mc:Fallback>
            <p:sp>
              <p:nvSpPr>
                <p:cNvPr id="122885" name="Text Box 5">
                  <a:extLst>
                    <a:ext uri="{FF2B5EF4-FFF2-40B4-BE49-F238E27FC236}">
                      <a16:creationId xmlns:a16="http://schemas.microsoft.com/office/drawing/2014/main" id="{7B0FA765-B22C-49C6-945F-841E3688A4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4" y="2925"/>
                  <a:ext cx="5616" cy="1265"/>
                </a:xfrm>
                <a:prstGeom prst="rect">
                  <a:avLst/>
                </a:prstGeom>
                <a:blipFill>
                  <a:blip r:embed="rId4"/>
                  <a:stretch>
                    <a:fillRect l="-1025" t="-2432" r="-102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2892" name="Picture 12">
              <a:extLst>
                <a:ext uri="{FF2B5EF4-FFF2-40B4-BE49-F238E27FC236}">
                  <a16:creationId xmlns:a16="http://schemas.microsoft.com/office/drawing/2014/main" id="{0B05B019-DBD9-43AD-827D-4C30B1EBF8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935"/>
              <a:ext cx="1966" cy="1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4">
            <a:extLst>
              <a:ext uri="{FF2B5EF4-FFF2-40B4-BE49-F238E27FC236}">
                <a16:creationId xmlns:a16="http://schemas.microsoft.com/office/drawing/2014/main" id="{1FEB174F-2A52-4896-9430-D0837F734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0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>
            <a:extLst>
              <a:ext uri="{FF2B5EF4-FFF2-40B4-BE49-F238E27FC236}">
                <a16:creationId xmlns:a16="http://schemas.microsoft.com/office/drawing/2014/main" id="{0F45BDD3-0FE0-423B-909E-C4A479399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41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SB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sp>
        <p:nvSpPr>
          <p:cNvPr id="126979" name="Text Box 3">
            <a:extLst>
              <a:ext uri="{FF2B5EF4-FFF2-40B4-BE49-F238E27FC236}">
                <a16:creationId xmlns:a16="http://schemas.microsoft.com/office/drawing/2014/main" id="{457021C0-B56F-4B30-88F0-D768B7BAE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solidFill>
                  <a:srgbClr val="FF3300"/>
                </a:solidFill>
              </a:rPr>
              <a:t>6</a:t>
            </a:r>
            <a:r>
              <a:rPr lang="ru-RU" altLang="ru-RU">
                <a:solidFill>
                  <a:srgbClr val="FF3300"/>
                </a:solidFill>
              </a:rPr>
              <a:t>0</a:t>
            </a:r>
            <a:r>
              <a:rPr lang="ru-RU" altLang="ru-RU" baseline="30000">
                <a:solidFill>
                  <a:srgbClr val="FF3300"/>
                </a:solidFill>
              </a:rPr>
              <a:t>о</a:t>
            </a:r>
            <a:r>
              <a:rPr lang="ru-RU" altLang="ru-RU">
                <a:solidFill>
                  <a:srgbClr val="FF3300"/>
                </a:solidFill>
              </a:rPr>
              <a:t>.</a:t>
            </a:r>
          </a:p>
        </p:txBody>
      </p:sp>
      <p:pic>
        <p:nvPicPr>
          <p:cNvPr id="126980" name="Picture 4">
            <a:extLst>
              <a:ext uri="{FF2B5EF4-FFF2-40B4-BE49-F238E27FC236}">
                <a16:creationId xmlns:a16="http://schemas.microsoft.com/office/drawing/2014/main" id="{991C9E18-4C0D-4E7C-9334-A7B0F6526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52612"/>
            <a:ext cx="426402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0DC6C23-B26A-4E19-A642-7C8A4D59D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93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>
            <a:extLst>
              <a:ext uri="{FF2B5EF4-FFF2-40B4-BE49-F238E27FC236}">
                <a16:creationId xmlns:a16="http://schemas.microsoft.com/office/drawing/2014/main" id="{F90E287D-CF59-4AF4-A1A3-371DFA182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58514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четырехугольной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</a:t>
            </a:r>
            <a:r>
              <a:rPr lang="ru-RU" altLang="ru-RU" sz="2800" dirty="0"/>
              <a:t>гол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прямыми </a:t>
            </a:r>
            <a:r>
              <a:rPr lang="ru-RU" altLang="ru-RU" sz="2800" dirty="0"/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SC</a:t>
            </a:r>
            <a:r>
              <a:rPr lang="ru-RU" altLang="ru-RU" sz="2800" i="1" dirty="0"/>
              <a:t>.</a:t>
            </a: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7E9C53CC-DCEF-432B-BA34-E07CC6589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309443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r>
              <a:rPr lang="ru-RU" altLang="ru-RU" sz="2800">
                <a:solidFill>
                  <a:srgbClr val="FF3300"/>
                </a:solidFill>
              </a:rPr>
              <a:t>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ru-RU" altLang="ru-RU" sz="2800">
                <a:solidFill>
                  <a:srgbClr val="FF3300"/>
                </a:solidFill>
              </a:rPr>
              <a:t>.</a:t>
            </a:r>
            <a:endParaRPr lang="ru-RU" altLang="ru-RU" sz="2800" baseline="30000">
              <a:solidFill>
                <a:srgbClr val="FF3300"/>
              </a:solidFill>
            </a:endParaRPr>
          </a:p>
        </p:txBody>
      </p:sp>
      <p:pic>
        <p:nvPicPr>
          <p:cNvPr id="129028" name="Picture 4">
            <a:extLst>
              <a:ext uri="{FF2B5EF4-FFF2-40B4-BE49-F238E27FC236}">
                <a16:creationId xmlns:a16="http://schemas.microsoft.com/office/drawing/2014/main" id="{6F18D9A2-5734-4F5B-AEB7-D6277FC6B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2132856"/>
            <a:ext cx="4221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38699F9-D76F-47E5-9C9C-3F77C22B9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>
            <a:extLst>
              <a:ext uri="{FF2B5EF4-FFF2-40B4-BE49-F238E27FC236}">
                <a16:creationId xmlns:a16="http://schemas.microsoft.com/office/drawing/2014/main" id="{4E72F797-FDB6-411C-8314-0C5C1736E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547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131075" name="Picture 3">
            <a:extLst>
              <a:ext uri="{FF2B5EF4-FFF2-40B4-BE49-F238E27FC236}">
                <a16:creationId xmlns:a16="http://schemas.microsoft.com/office/drawing/2014/main" id="{47B55F78-1126-4F5D-90FF-78C257AAE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1667490"/>
            <a:ext cx="42211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1082" name="Group 10">
            <a:extLst>
              <a:ext uri="{FF2B5EF4-FFF2-40B4-BE49-F238E27FC236}">
                <a16:creationId xmlns:a16="http://schemas.microsoft.com/office/drawing/2014/main" id="{748A2A30-4BBF-4D29-9AA7-8973DD4302F1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1679104"/>
            <a:ext cx="8964613" cy="4295775"/>
            <a:chOff x="113" y="816"/>
            <a:chExt cx="5647" cy="270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1079" name="Text Box 7">
                  <a:extLst>
                    <a:ext uri="{FF2B5EF4-FFF2-40B4-BE49-F238E27FC236}">
                      <a16:creationId xmlns:a16="http://schemas.microsoft.com/office/drawing/2014/main" id="{74F1C232-1F15-4DD1-9165-0945252778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3" y="2976"/>
                  <a:ext cx="5647" cy="5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В треугольнике </a:t>
                  </a:r>
                  <a:r>
                    <a:rPr lang="en-US" altLang="ru-RU" i="1" dirty="0"/>
                    <a:t>SAC SA = SC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AC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en-US" altLang="ru-RU" i="1" dirty="0"/>
                    <a:t>.   </a:t>
                  </a:r>
                  <a:r>
                    <a:rPr lang="ru-RU" altLang="ru-RU" dirty="0"/>
                    <a:t>Следовательно, искомый угол равен 90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/>
                    <a:t>.</a:t>
                  </a:r>
                </a:p>
              </p:txBody>
            </p:sp>
          </mc:Choice>
          <mc:Fallback>
            <p:sp>
              <p:nvSpPr>
                <p:cNvPr id="131079" name="Text Box 7">
                  <a:extLst>
                    <a:ext uri="{FF2B5EF4-FFF2-40B4-BE49-F238E27FC236}">
                      <a16:creationId xmlns:a16="http://schemas.microsoft.com/office/drawing/2014/main" id="{74F1C232-1F15-4DD1-9165-0945252778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3" y="2976"/>
                  <a:ext cx="5647" cy="546"/>
                </a:xfrm>
                <a:prstGeom prst="rect">
                  <a:avLst/>
                </a:prstGeom>
                <a:blipFill>
                  <a:blip r:embed="rId4"/>
                  <a:stretch>
                    <a:fillRect l="-1020" t="-1408" r="-1020" b="-1549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1080" name="Picture 8">
              <a:extLst>
                <a:ext uri="{FF2B5EF4-FFF2-40B4-BE49-F238E27FC236}">
                  <a16:creationId xmlns:a16="http://schemas.microsoft.com/office/drawing/2014/main" id="{23EABD11-81D2-4CC8-A5D4-3F3F3D49A8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" y="816"/>
              <a:ext cx="2659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4">
            <a:extLst>
              <a:ext uri="{FF2B5EF4-FFF2-40B4-BE49-F238E27FC236}">
                <a16:creationId xmlns:a16="http://schemas.microsoft.com/office/drawing/2014/main" id="{3773A662-6CB5-4E58-B422-8B9A5F483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2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>
            <a:extLst>
              <a:ext uri="{FF2B5EF4-FFF2-40B4-BE49-F238E27FC236}">
                <a16:creationId xmlns:a16="http://schemas.microsoft.com/office/drawing/2014/main" id="{CE28B9C1-6624-400C-97AE-6918FA833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5109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SC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у</a:t>
            </a:r>
            <a:r>
              <a:rPr lang="ru-RU" altLang="ru-RU" sz="2800" dirty="0"/>
              <a:t>гол между прямыми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sp>
        <p:nvSpPr>
          <p:cNvPr id="135173" name="Text Box 5">
            <a:extLst>
              <a:ext uri="{FF2B5EF4-FFF2-40B4-BE49-F238E27FC236}">
                <a16:creationId xmlns:a16="http://schemas.microsoft.com/office/drawing/2014/main" id="{BE093C0C-0960-427F-9B93-D8AC146DD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0292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Решение. </a:t>
            </a:r>
            <a:r>
              <a:rPr lang="ru-RU" altLang="ru-RU" dirty="0"/>
              <a:t>Искомый угол равен углу </a:t>
            </a:r>
            <a:r>
              <a:rPr lang="en-US" altLang="ru-RU" i="1" dirty="0"/>
              <a:t>CBE</a:t>
            </a:r>
            <a:r>
              <a:rPr lang="en-US" altLang="ru-RU" dirty="0"/>
              <a:t>.</a:t>
            </a:r>
            <a:r>
              <a:rPr lang="ru-RU" altLang="ru-RU" dirty="0"/>
              <a:t> Он равен 30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</a:p>
        </p:txBody>
      </p:sp>
      <p:pic>
        <p:nvPicPr>
          <p:cNvPr id="135176" name="Picture 8">
            <a:extLst>
              <a:ext uri="{FF2B5EF4-FFF2-40B4-BE49-F238E27FC236}">
                <a16:creationId xmlns:a16="http://schemas.microsoft.com/office/drawing/2014/main" id="{2F2892C2-1907-4D11-A795-7B0475E04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905000"/>
            <a:ext cx="40068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CA5E4860-46E6-407F-AEA5-6E8496EB0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0949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2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0E611E5D-AFF1-4D74-B47A-231251EC9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SC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тангенс угла между прямыми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68611" name="Picture 3">
            <a:extLst>
              <a:ext uri="{FF2B5EF4-FFF2-40B4-BE49-F238E27FC236}">
                <a16:creationId xmlns:a16="http://schemas.microsoft.com/office/drawing/2014/main" id="{3BBDA688-C4B7-4862-B30B-C441FEF64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7" y="2057400"/>
            <a:ext cx="3868738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9924" name="Group 4">
            <a:extLst>
              <a:ext uri="{FF2B5EF4-FFF2-40B4-BE49-F238E27FC236}">
                <a16:creationId xmlns:a16="http://schemas.microsoft.com/office/drawing/2014/main" id="{DCA076C8-8431-4755-8904-2CEB8694E89F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2057400"/>
            <a:ext cx="8856663" cy="3459163"/>
            <a:chOff x="42" y="1008"/>
            <a:chExt cx="5579" cy="217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13" name="Object 5">
                  <a:extLst>
                    <a:ext uri="{FF2B5EF4-FFF2-40B4-BE49-F238E27FC236}">
                      <a16:creationId xmlns:a16="http://schemas.microsoft.com/office/drawing/2014/main" id="{096D760A-98DC-423F-B4A5-F1B4D56EEDE6}"/>
                    </a:ext>
                  </a:extLst>
                </p:cNvPr>
                <p:cNvSpPr txBox="1"/>
                <p:nvPr/>
              </p:nvSpPr>
              <p:spPr bwMode="auto">
                <a:xfrm>
                  <a:off x="3840" y="1728"/>
                  <a:ext cx="136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13" name="Object 5">
                  <a:extLst>
                    <a:ext uri="{FF2B5EF4-FFF2-40B4-BE49-F238E27FC236}">
                      <a16:creationId xmlns:a16="http://schemas.microsoft.com/office/drawing/2014/main" id="{096D760A-98DC-423F-B4A5-F1B4D56EED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40" y="1728"/>
                  <a:ext cx="136" cy="168"/>
                </a:xfrm>
                <a:prstGeom prst="rect">
                  <a:avLst/>
                </a:prstGeom>
                <a:blipFill>
                  <a:blip r:embed="rId4"/>
                  <a:stretch>
                    <a:fillRect r="-20000" b="-227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15" name="Text Box 7">
                  <a:extLst>
                    <a:ext uri="{FF2B5EF4-FFF2-40B4-BE49-F238E27FC236}">
                      <a16:creationId xmlns:a16="http://schemas.microsoft.com/office/drawing/2014/main" id="{2E3F621E-8E53-4CF2-B3B7-6813AE222BD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08" y="1137"/>
                  <a:ext cx="3013" cy="19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  <a:buFontTx/>
                    <a:buNone/>
                  </a:pPr>
                  <a:r>
                    <a:rPr lang="en-US" altLang="ru-RU" sz="24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4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400" dirty="0"/>
                    <a:t>Через точку </a:t>
                  </a:r>
                  <a:r>
                    <a:rPr lang="en-US" altLang="ru-RU" sz="2400" i="1" dirty="0"/>
                    <a:t>E </a:t>
                  </a:r>
                  <a:r>
                    <a:rPr lang="ru-RU" altLang="ru-RU" sz="2400" dirty="0"/>
                    <a:t>проведем прямую, параллельную </a:t>
                  </a:r>
                  <a:r>
                    <a:rPr lang="en-US" altLang="ru-RU" sz="2400" i="1" dirty="0"/>
                    <a:t>SA</a:t>
                  </a:r>
                  <a:r>
                    <a:rPr lang="ru-RU" altLang="ru-RU" sz="2400" dirty="0"/>
                    <a:t>. Она пересечет основание в точке </a:t>
                  </a:r>
                  <a:r>
                    <a:rPr lang="en-US" altLang="ru-RU" sz="2400" i="1" dirty="0"/>
                    <a:t>O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Искомый угол     равен углу </a:t>
                  </a:r>
                  <a:r>
                    <a:rPr lang="en-US" altLang="ru-RU" sz="2400" i="1" dirty="0"/>
                    <a:t>OEB</a:t>
                  </a:r>
                  <a:r>
                    <a:rPr lang="en-US" altLang="ru-RU" sz="2400" dirty="0"/>
                    <a:t>. </a:t>
                  </a:r>
                  <a:r>
                    <a:rPr lang="ru-RU" altLang="ru-RU" sz="2400" dirty="0"/>
                    <a:t>В прямоугольном треугольнике </a:t>
                  </a:r>
                  <a:r>
                    <a:rPr lang="en-US" altLang="ru-RU" sz="2400" i="1" dirty="0"/>
                    <a:t>OEB </a:t>
                  </a:r>
                  <a:r>
                    <a:rPr lang="ru-RU" altLang="ru-RU" sz="2400" dirty="0"/>
                    <a:t>имеем: </a:t>
                  </a:r>
                  <a:r>
                    <a:rPr lang="en-US" altLang="ru-RU" sz="2400" i="1" dirty="0"/>
                    <a:t>OB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sz="2400" dirty="0"/>
                    <a:t>, </a:t>
                  </a:r>
                  <a:r>
                    <a:rPr lang="en-US" altLang="ru-RU" sz="2400" i="1" dirty="0"/>
                    <a:t>OE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sz="2400" i="1" dirty="0"/>
                    <a:t>. </a:t>
                  </a:r>
                  <a:r>
                    <a:rPr lang="ru-RU" altLang="ru-RU" sz="2400" dirty="0"/>
                    <a:t>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tg</m:t>
                      </m:r>
                      <m:r>
                        <m:rPr>
                          <m:sty m:val="p"/>
                        </m:rPr>
                        <a:rPr lang="ru-RU" sz="240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400" dirty="0"/>
                </a:p>
              </p:txBody>
            </p:sp>
          </mc:Choice>
          <mc:Fallback>
            <p:sp>
              <p:nvSpPr>
                <p:cNvPr id="68615" name="Text Box 7">
                  <a:extLst>
                    <a:ext uri="{FF2B5EF4-FFF2-40B4-BE49-F238E27FC236}">
                      <a16:creationId xmlns:a16="http://schemas.microsoft.com/office/drawing/2014/main" id="{2E3F621E-8E53-4CF2-B3B7-6813AE222B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08" y="1137"/>
                  <a:ext cx="3013" cy="1921"/>
                </a:xfrm>
                <a:prstGeom prst="rect">
                  <a:avLst/>
                </a:prstGeom>
                <a:blipFill>
                  <a:blip r:embed="rId5"/>
                  <a:stretch>
                    <a:fillRect l="-1911" t="-1600" r="-1911" b="-1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8616" name="Picture 8">
              <a:extLst>
                <a:ext uri="{FF2B5EF4-FFF2-40B4-BE49-F238E27FC236}">
                  <a16:creationId xmlns:a16="http://schemas.microsoft.com/office/drawing/2014/main" id="{F733C9E5-96CA-49A9-8E01-9371342761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" y="1008"/>
              <a:ext cx="2437" cy="2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4">
            <a:extLst>
              <a:ext uri="{FF2B5EF4-FFF2-40B4-BE49-F238E27FC236}">
                <a16:creationId xmlns:a16="http://schemas.microsoft.com/office/drawing/2014/main" id="{83D8BE8F-77BB-4A41-B80E-09F159F9F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3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672</Words>
  <Application>Microsoft Office PowerPoint</Application>
  <PresentationFormat>Экран (4:3)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Times New Roman</vt:lpstr>
      <vt:lpstr>Оформление по умолчанию</vt:lpstr>
      <vt:lpstr>16в. УГОЛ МЕЖДУ ПРЯМЫМИ В ПРОСТРАНСТВЕ (Пирамида)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35</cp:revision>
  <dcterms:created xsi:type="dcterms:W3CDTF">2007-10-22T16:06:58Z</dcterms:created>
  <dcterms:modified xsi:type="dcterms:W3CDTF">2022-04-05T13:37:28Z</dcterms:modified>
</cp:coreProperties>
</file>