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9" r:id="rId3"/>
    <p:sldId id="307" r:id="rId4"/>
    <p:sldId id="291" r:id="rId5"/>
    <p:sldId id="292" r:id="rId6"/>
    <p:sldId id="290" r:id="rId7"/>
    <p:sldId id="303" r:id="rId8"/>
    <p:sldId id="304" r:id="rId9"/>
    <p:sldId id="305" r:id="rId10"/>
    <p:sldId id="306" r:id="rId11"/>
    <p:sldId id="284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9" autoAdjust="0"/>
    <p:restoredTop sz="90970" autoAdjust="0"/>
  </p:normalViewPr>
  <p:slideViewPr>
    <p:cSldViewPr>
      <p:cViewPr varScale="1">
        <p:scale>
          <a:sx n="93" d="100"/>
          <a:sy n="93" d="100"/>
        </p:scale>
        <p:origin x="2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9AED4F6-6AB0-460B-B10C-032BCBF87B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AC54A43-B3D0-4D4D-AE09-AB7ED6B014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86FB2D7-DD5D-4F84-9A59-9A10A86D35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7D9EF978-B7F7-4CC9-ABE3-5C209CA117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D0559C3-5FF3-4843-9CF6-625E4E1E0A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D84215C7-A703-4D89-B76C-8B74504324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371776-6CD1-44C1-83D9-A6D3229AC8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970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84329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4802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3786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53177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57504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05704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73288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26378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3322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6633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08258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177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32772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13532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0162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9128D-571E-42BC-B705-FA1D87311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D73483-6000-46F9-9008-757FC10FC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A7FBCF-D9BC-4B4C-A42C-BA6B7180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1BCA3C-0FA2-44D4-8AF7-8BF382D6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8AEC5F-0920-4508-9952-D5FF28FB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83360-50AD-41F1-99B7-79F416663C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63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BE3FF-5BD4-4A33-8C47-1DD05D75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7E9C3A-C959-478B-BED0-7F6500A03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0FA672-9203-4EB3-B896-93B0E601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EE30F8-C5DF-4768-A9EA-2CF4EA46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A2AE8B-ED94-445C-B092-44E8E2D6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7C6B2-B478-46D9-907F-7CC0DF135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888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726A35-21FD-4CDB-B6DA-B5DDFA043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F12611-069E-4FA2-90AC-FDDD992E6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A5C805-495C-402C-8F5B-93AE76AC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A8B76-A47F-443D-A8E8-A7591554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7E1CC2-A1E8-455B-A33A-9E330FFD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EB810-6D00-4147-A249-C24D249EF6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4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3CF7E-289A-4613-B429-EC52378E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16458-57AD-4976-8372-C5741F19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AE21E-0D9C-4D64-B8DA-270834E1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4DF05E-8C3B-4FC8-907B-5BFA3E6A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FB3B7-1E83-48DC-9D4A-8FE3FB4D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D1345-5A26-422A-B08B-0C6BFC7B1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504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A43DFD-DDC5-475D-B093-CC1DED67E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2DEF77-F3D6-43CE-9D73-87B4647EA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DA5F2E-5321-49C3-A98E-C0AC6BB5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1B3CE5-4949-45CB-A5A1-B6EC3DED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383035-D0D8-4931-B0BE-01EB2DB6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49EB6-D309-42F2-B5DB-4AD5E667F3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924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4B17E-87F1-4387-B9A6-8614636E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E1A98-1806-4212-BCAE-A58B3837A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C96A9A-1D9C-4452-98E8-B87AA8F48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AC4F2F-6A72-4A0A-9078-734B9E125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C8486C-F1A1-466F-AF4C-CC71D343F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6BD8CE-805C-4C7B-AD0A-DA9BF112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951B-46EB-41A4-81DF-DB6BC5BE97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946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92860-6CF3-45A5-8E04-8E57DFB9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7F37E6-65D3-4006-A8EB-2B4ADF678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E1E888-46A7-4611-BD1E-305898AB4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55C730-D7D9-4A9E-96F0-F2AE6C35B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419962-3699-4AE1-A5CD-C48007E22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C8CEFB-64D1-4748-9CE9-CC272E26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0D1EE6-B1E2-45F0-BCCB-4B53E86D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A1F98B-28B7-4FE8-8759-044FC181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D2E78-9D52-42BC-829C-3485517A27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782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259A3-AB87-432A-8162-0D964E60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3AF404-1565-4693-9D7F-38DD46E7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4F1AD7-24F2-4F49-8923-D586AB9E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546F07-4B98-4A0E-B2C5-E5D6AA55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D875-51AE-404C-AB8F-F068B5250C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2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A53F3E-EC6F-4BD9-9DAC-184BCD786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66ACB3-26AF-43E9-99E2-BAB98ED0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C96E64-0D83-495E-BE0F-F9142752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C6C20-4019-4C8E-9DB2-801DF342C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09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459C6-B5BC-4AE5-889A-7967E2DF3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06E5B-62B6-4A33-8166-CECDCAC63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50AED6-A1DA-4AFD-B1D5-798755F95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C37378-2222-4196-BB74-C211EC6F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AAFC54-894B-4739-84AF-56711EB3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64D4F0-87E5-4B05-A5ED-E55499AD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D8D55-1E77-46C4-A7FA-24EB1451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181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702C1-5597-47E0-BE00-347E09FF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821A05-F41E-449A-BBC1-AEE4397CF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F61F23-D114-4B9A-A196-A2449F09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D770D9-8F61-48DE-8368-00418B60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9C5D78-890A-4CB2-9AAD-4B41C0E9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3805A-8BC2-4C85-B8D4-907592FA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26D72-4CCB-40FF-BB1E-05269A741F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588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1DCEB3-4CFA-42BE-B3DC-995CDA286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D6B3EE-9E30-40CA-8D75-4B4092D4C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8E4931-ED34-46C8-AA40-9DCE3600AB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3F856CD-6475-4D81-9868-E7A717CD38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5AEF5C-49E6-4795-91AA-8471AAB29D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436FEE-600D-41D0-9B48-82B84C5CBC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2705BAA-AB34-477F-8E99-063EC412A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700808"/>
            <a:ext cx="8928992" cy="14401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16г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УГОЛ МЕЖДУ ВЕКТОРАМИ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51060D58-C418-416F-B678-3997CE59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7E239609-8A6F-472E-855C-89E3532A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941B2A63-8B74-471C-A5BA-1A0E7387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7980" y="4293096"/>
                <a:ext cx="9067800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Ответ.</a:t>
                </a:r>
                <a:r>
                  <a:rPr lang="ru-RU" altLang="ru-RU" sz="2800" dirty="0"/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 называется скалярным квадратом.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7980" y="4293096"/>
                <a:ext cx="9067800" cy="1015663"/>
              </a:xfrm>
              <a:prstGeom prst="rect">
                <a:avLst/>
              </a:prstGeom>
              <a:blipFill>
                <a:blip r:embed="rId3"/>
                <a:stretch>
                  <a:fillRect l="-1412" t="-1198" r="-1345" b="-15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830" name="Text Box 6">
            <a:extLst>
              <a:ext uri="{FF2B5EF4-FFF2-40B4-BE49-F238E27FC236}">
                <a16:creationId xmlns:a16="http://schemas.microsoft.com/office/drawing/2014/main" id="{E389BD55-E3B2-4020-A168-E6822B22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522" y="924956"/>
            <a:ext cx="906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называется скалярным квадратом?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39041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90</a:t>
            </a:r>
            <a:r>
              <a:rPr lang="ru-RU" baseline="30000" dirty="0"/>
              <a:t>о</a:t>
            </a:r>
            <a:r>
              <a:rPr lang="ru-RU" dirty="0"/>
              <a:t>; б) 90</a:t>
            </a:r>
            <a:r>
              <a:rPr lang="ru-RU" baseline="30000" dirty="0"/>
              <a:t>о</a:t>
            </a:r>
            <a:r>
              <a:rPr lang="ru-RU" dirty="0"/>
              <a:t>; в) 60</a:t>
            </a:r>
            <a:r>
              <a:rPr lang="ru-RU" baseline="30000" dirty="0"/>
              <a:t>о</a:t>
            </a:r>
            <a:r>
              <a:rPr lang="ru-RU" dirty="0"/>
              <a:t>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Для куба </a:t>
                </a:r>
                <a:r>
                  <a:rPr lang="en-US" i="1" dirty="0"/>
                  <a:t>ABCDA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 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blipFill>
                <a:blip r:embed="rId3"/>
                <a:stretch>
                  <a:fillRect r="-1000" b="-134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1073E2-DEFB-4AD7-BB88-9BD20EDE89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2129" y="2195340"/>
            <a:ext cx="2619741" cy="2467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90</a:t>
            </a:r>
            <a:r>
              <a:rPr lang="ru-RU" baseline="30000" dirty="0"/>
              <a:t>о</a:t>
            </a:r>
            <a:r>
              <a:rPr lang="ru-RU" dirty="0"/>
              <a:t>; б) 120</a:t>
            </a:r>
            <a:r>
              <a:rPr lang="ru-RU" baseline="30000" dirty="0"/>
              <a:t>о</a:t>
            </a:r>
            <a:r>
              <a:rPr lang="ru-RU" dirty="0"/>
              <a:t>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треугольной призме </a:t>
                </a:r>
                <a:r>
                  <a:rPr lang="en-US" i="1" dirty="0"/>
                  <a:t>ABCA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ru-RU" dirty="0"/>
                  <a:t> 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blipFill>
                <a:blip r:embed="rId3"/>
                <a:stretch>
                  <a:fillRect l="-1000" r="-1000" b="-134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AED39B-60E2-4A10-9180-C64F075DD3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9761" y="2171524"/>
            <a:ext cx="2524477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0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120</a:t>
            </a:r>
            <a:r>
              <a:rPr lang="ru-RU" baseline="30000" dirty="0"/>
              <a:t>о</a:t>
            </a:r>
            <a:r>
              <a:rPr lang="ru-RU" dirty="0"/>
              <a:t>; б) 90</a:t>
            </a:r>
            <a:r>
              <a:rPr lang="ru-RU" baseline="30000" dirty="0"/>
              <a:t>о</a:t>
            </a:r>
            <a:r>
              <a:rPr lang="ru-RU" dirty="0"/>
              <a:t>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четырёхугольной пирамиде </a:t>
                </a:r>
                <a:r>
                  <a:rPr lang="ru-RU" i="1" dirty="0"/>
                  <a:t>SABCD</a:t>
                </a:r>
                <a:r>
                  <a:rPr lang="ru-RU" dirty="0"/>
                  <a:t> все рёбра равны 1. 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𝑆𝐶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𝑆𝐵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001300"/>
              </a:xfrm>
              <a:prstGeom prst="rect">
                <a:avLst/>
              </a:prstGeom>
              <a:blipFill>
                <a:blip r:embed="rId3"/>
                <a:stretch>
                  <a:fillRect l="-1000" r="-1000" b="-134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D9DA70-A088-482E-954E-24DE336F1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971" y="2081024"/>
            <a:ext cx="3458058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69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60</a:t>
            </a:r>
            <a:r>
              <a:rPr lang="ru-RU" baseline="30000" dirty="0"/>
              <a:t>о</a:t>
            </a:r>
            <a:r>
              <a:rPr lang="ru-RU" dirty="0"/>
              <a:t>; б) 60</a:t>
            </a:r>
            <a:r>
              <a:rPr lang="ru-RU" baseline="30000" dirty="0"/>
              <a:t>о</a:t>
            </a:r>
            <a:r>
              <a:rPr lang="ru-RU" dirty="0"/>
              <a:t>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370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шестиугольной пирамиде </a:t>
                </a:r>
                <a:r>
                  <a:rPr lang="ru-RU" i="1" dirty="0"/>
                  <a:t>SABCDEF</a:t>
                </a:r>
                <a:r>
                  <a:rPr lang="ru-RU" dirty="0"/>
                  <a:t> стороны основания равны 1, а боковые рёбра равны 2. 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i="1" dirty="0"/>
                  <a:t>.</a:t>
                </a:r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370632"/>
              </a:xfrm>
              <a:prstGeom prst="rect">
                <a:avLst/>
              </a:prstGeom>
              <a:blipFill>
                <a:blip r:embed="rId3"/>
                <a:stretch>
                  <a:fillRect l="-1000" r="-1000" b="-9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7659AAF-890F-4B31-A885-0CAE372993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215" y="2500852"/>
            <a:ext cx="2600688" cy="23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0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45</a:t>
            </a:r>
            <a:r>
              <a:rPr lang="ru-RU" baseline="30000" dirty="0"/>
              <a:t>о</a:t>
            </a:r>
            <a:r>
              <a:rPr lang="ru-RU" dirty="0"/>
              <a:t>; б) 45</a:t>
            </a:r>
            <a:r>
              <a:rPr lang="ru-RU" baseline="30000" dirty="0"/>
              <a:t>о</a:t>
            </a:r>
            <a:r>
              <a:rPr lang="ru-RU" dirty="0"/>
              <a:t>; в) 60</a:t>
            </a:r>
            <a:r>
              <a:rPr lang="ru-RU" baseline="30000" dirty="0"/>
              <a:t>о</a:t>
            </a:r>
            <a:r>
              <a:rPr lang="ru-RU" dirty="0"/>
              <a:t>; г) 120</a:t>
            </a:r>
            <a:r>
              <a:rPr lang="ru-RU" baseline="30000" dirty="0"/>
              <a:t>о</a:t>
            </a:r>
            <a:r>
              <a:rPr lang="ru-RU" dirty="0"/>
              <a:t>; д) 30</a:t>
            </a:r>
            <a:r>
              <a:rPr lang="ru-RU" baseline="30000" dirty="0"/>
              <a:t>о</a:t>
            </a:r>
            <a:r>
              <a:rPr lang="ru-RU" dirty="0"/>
              <a:t>; е) 60</a:t>
            </a:r>
            <a:r>
              <a:rPr lang="ru-RU" baseline="30000" dirty="0"/>
              <a:t>о</a:t>
            </a:r>
            <a:r>
              <a:rPr lang="ru-RU" dirty="0"/>
              <a:t>; ж) 90</a:t>
            </a:r>
            <a:r>
              <a:rPr lang="ru-RU" baseline="30000" dirty="0"/>
              <a:t>о</a:t>
            </a:r>
            <a:r>
              <a:rPr lang="ru-RU" dirty="0"/>
              <a:t>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834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шестиугольной призме </a:t>
                </a:r>
                <a:r>
                  <a:rPr lang="en-US" i="1" dirty="0"/>
                  <a:t>ABCDEFA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en-US" i="1" dirty="0"/>
                  <a:t>E</a:t>
                </a:r>
                <a:r>
                  <a:rPr lang="ru-RU" baseline="-25000" dirty="0"/>
                  <a:t>1</a:t>
                </a:r>
                <a:r>
                  <a:rPr lang="en-US" i="1" dirty="0"/>
                  <a:t>F</a:t>
                </a:r>
                <a:r>
                  <a:rPr lang="ru-RU" baseline="-25000" dirty="0"/>
                  <a:t>1</a:t>
                </a:r>
                <a:r>
                  <a:rPr lang="ru-RU" dirty="0"/>
                  <a:t> все рёбра равны 1. 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834348"/>
              </a:xfrm>
              <a:prstGeom prst="rect">
                <a:avLst/>
              </a:prstGeom>
              <a:blipFill>
                <a:blip r:embed="rId3"/>
                <a:stretch>
                  <a:fillRect l="-1000" r="-1000" b="-66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F69311-B743-419E-9F3C-EBD4152F8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2589927"/>
            <a:ext cx="2939436" cy="248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5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0; б) 0; в) 1; г) 1; д) -1.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493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Для единичного куба </a:t>
                </a:r>
                <a:r>
                  <a:rPr lang="en-US" i="1" dirty="0"/>
                  <a:t>ABCDA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493742"/>
              </a:xfrm>
              <a:prstGeom prst="rect">
                <a:avLst/>
              </a:prstGeom>
              <a:blipFill>
                <a:blip r:embed="rId3"/>
                <a:stretch>
                  <a:fillRect l="-1000" r="-1000" b="-122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DDA14A-F40C-4BFE-8392-C9FDC45D4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2129" y="2195340"/>
            <a:ext cx="2619741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0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Ответ.</a:t>
                </a:r>
                <a:r>
                  <a:rPr lang="ru-RU" altLang="ru-RU" dirty="0"/>
                  <a:t> </a:t>
                </a:r>
                <a:r>
                  <a:rPr lang="ru-RU" dirty="0"/>
                  <a:t>а) 0; б)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. </a:t>
                </a:r>
                <a:endParaRPr lang="ru-RU" altLang="ru-RU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613886"/>
              </a:xfrm>
              <a:prstGeom prst="rect">
                <a:avLst/>
              </a:prstGeom>
              <a:blipFill>
                <a:blip r:embed="rId3"/>
                <a:stretch>
                  <a:fillRect b="-9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417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треугольной призме </a:t>
                </a:r>
                <a:r>
                  <a:rPr lang="en-US" i="1" dirty="0"/>
                  <a:t>ABCA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ru-RU" dirty="0"/>
                  <a:t> все рёбра равны 1.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417824"/>
              </a:xfrm>
              <a:prstGeom prst="rect">
                <a:avLst/>
              </a:prstGeom>
              <a:blipFill>
                <a:blip r:embed="rId4"/>
                <a:stretch>
                  <a:fillRect l="-1000" r="-1000" b="-94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C7CC0ED-8D88-4FB8-9466-DE0C661ED5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761" y="2171524"/>
            <a:ext cx="2524477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63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0,5; б) 0.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417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четырёхугольной пирамиде </a:t>
                </a:r>
                <a:r>
                  <a:rPr lang="ru-RU" i="1" dirty="0"/>
                  <a:t>SABCD</a:t>
                </a:r>
                <a:r>
                  <a:rPr lang="ru-RU" dirty="0"/>
                  <a:t> все рёбра равны 1.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𝑆𝐶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𝑆𝐵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417824"/>
              </a:xfrm>
              <a:prstGeom prst="rect">
                <a:avLst/>
              </a:prstGeom>
              <a:blipFill>
                <a:blip r:embed="rId3"/>
                <a:stretch>
                  <a:fillRect l="-1000" r="-1000" b="-94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70866C9-D78E-4DE4-B9D8-6DB428CD22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971" y="2081024"/>
            <a:ext cx="3458058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2; б) 1.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1370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шестиугольной пирамиде </a:t>
                </a:r>
                <a:r>
                  <a:rPr lang="ru-RU" i="1" dirty="0"/>
                  <a:t>SABCDEF</a:t>
                </a:r>
                <a:r>
                  <a:rPr lang="ru-RU" dirty="0"/>
                  <a:t> стороны основания равны 1, а боковые рёбра равны 2.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i="1" dirty="0"/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1370632"/>
              </a:xfrm>
              <a:prstGeom prst="rect">
                <a:avLst/>
              </a:prstGeom>
              <a:blipFill>
                <a:blip r:embed="rId3"/>
                <a:stretch>
                  <a:fillRect l="-1000" r="-1000" b="-9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0585FF4-0BDA-4040-99F9-44FB5A398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215" y="2500852"/>
            <a:ext cx="2600688" cy="23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4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Text Box 4">
                <a:extLst>
                  <a:ext uri="{FF2B5EF4-FFF2-40B4-BE49-F238E27FC236}">
                    <a16:creationId xmlns:a16="http://schemas.microsoft.com/office/drawing/2014/main" id="{2852C52F-9B36-458D-A53F-07EAB19F5D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6554"/>
                <a:ext cx="9144000" cy="39493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Угол между векторами в пространстве определяется аналогично тому, как это делалось для векторов на плоскости. </a:t>
                </a:r>
              </a:p>
              <a:p>
                <a:pPr algn="just"/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два ненулевых </a:t>
                </a:r>
                <a:r>
                  <a:rPr lang="ru-RU" dirty="0">
                    <a:ea typeface="Times New Roman" panose="02020603050405020304" pitchFamily="18" charset="0"/>
                  </a:rPr>
                  <a:t>не одинаково направленных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вектора. Отложим их от точки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так,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𝑂𝐵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Углом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называется угол, образованный лучами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OA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altLang="ru-RU" dirty="0"/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Градусная величина угла между двумя одинаково направленными векторами считается равной 0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Два вектора называются 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перпендикулярными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если они образуют прямой угол.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052" name="Text Box 4">
                <a:extLst>
                  <a:ext uri="{FF2B5EF4-FFF2-40B4-BE49-F238E27FC236}">
                    <a16:creationId xmlns:a16="http://schemas.microsoft.com/office/drawing/2014/main" id="{2852C52F-9B36-458D-A53F-07EAB19F5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6554"/>
                <a:ext cx="9144000" cy="3949351"/>
              </a:xfrm>
              <a:prstGeom prst="rect">
                <a:avLst/>
              </a:prstGeom>
              <a:blipFill>
                <a:blip r:embed="rId2"/>
                <a:stretch>
                  <a:fillRect l="-1000" t="-1235" r="-1000" b="-26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7" name="Rectangle 9">
            <a:extLst>
              <a:ext uri="{FF2B5EF4-FFF2-40B4-BE49-F238E27FC236}">
                <a16:creationId xmlns:a16="http://schemas.microsoft.com/office/drawing/2014/main" id="{51060D58-C418-416F-B678-3997CE59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7E239609-8A6F-472E-855C-89E3532A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941B2A63-8B74-471C-A5BA-1A0E7387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535066-E4B2-46A3-9559-0CEAF27AC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732" y="4104679"/>
            <a:ext cx="3028536" cy="20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02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а) 1; б) 1; в) 0,5; г) -0,5; д) 1,5; е) 1,5; ж) 0.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08314"/>
                <a:ext cx="9144000" cy="1787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 правильной шестиугольной призме </a:t>
                </a:r>
                <a:r>
                  <a:rPr lang="en-US" i="1" dirty="0"/>
                  <a:t>ABCDEFA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en-US" i="1" dirty="0"/>
                  <a:t>E</a:t>
                </a:r>
                <a:r>
                  <a:rPr lang="ru-RU" baseline="-25000" dirty="0"/>
                  <a:t>1</a:t>
                </a:r>
                <a:r>
                  <a:rPr lang="en-US" i="1" dirty="0"/>
                  <a:t>F</a:t>
                </a:r>
                <a:r>
                  <a:rPr lang="ru-RU" baseline="-25000" dirty="0"/>
                  <a:t>1</a:t>
                </a:r>
                <a:r>
                  <a:rPr lang="ru-RU" dirty="0"/>
                  <a:t> все рёбра равны 1.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08314"/>
                <a:ext cx="9144000" cy="1787156"/>
              </a:xfrm>
              <a:prstGeom prst="rect">
                <a:avLst/>
              </a:prstGeom>
              <a:blipFill>
                <a:blip r:embed="rId3"/>
                <a:stretch>
                  <a:fillRect l="-1000" r="-1000" b="-68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8CF3617-F182-43CC-B82F-31F153329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2589927"/>
            <a:ext cx="2939436" cy="248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6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359" y="39815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</a:t>
            </a:r>
            <a:r>
              <a:rPr lang="ru-RU" dirty="0"/>
              <a:t>1.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4855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Вычислите работу, которую производит сила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ru-RU" dirty="0"/>
                  <a:t>, перемещая объект из точки </a:t>
                </a:r>
                <a:r>
                  <a:rPr lang="en-US" i="1" dirty="0"/>
                  <a:t>B</a:t>
                </a:r>
                <a:r>
                  <a:rPr lang="ru-RU" dirty="0"/>
                  <a:t> в точку </a:t>
                </a:r>
                <a:r>
                  <a:rPr lang="en-US" i="1" dirty="0"/>
                  <a:t>C </a:t>
                </a:r>
                <a:r>
                  <a:rPr lang="ru-RU" dirty="0"/>
                  <a:t>единичного куба. 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336BD5CC-2510-46AD-A55F-925B4F3E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4855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000" r="-1000" b="-14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8B6CAB-115E-4D68-A7BC-9722D11AB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261" y="2328709"/>
            <a:ext cx="2343477" cy="220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Пример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5257800"/>
                <a:ext cx="8943774" cy="1064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b="1" dirty="0"/>
                  <a:t>	</a:t>
                </a:r>
                <a:r>
                  <a:rPr lang="ru-RU" sz="2800" dirty="0">
                    <a:solidFill>
                      <a:srgbClr val="FF0000"/>
                    </a:solidFill>
                  </a:rPr>
                  <a:t>Решение.</a:t>
                </a:r>
                <a:r>
                  <a:rPr lang="ru-RU" sz="2800" dirty="0"/>
                  <a:t>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равен углу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значит, равен 90</a:t>
                </a:r>
                <a:r>
                  <a:rPr lang="ru-RU" sz="2800" baseline="30000" dirty="0"/>
                  <a:t>о</a:t>
                </a:r>
                <a:r>
                  <a:rPr lang="ru-RU" sz="2800" dirty="0"/>
                  <a:t>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5257800"/>
                <a:ext cx="8943774" cy="1064266"/>
              </a:xfrm>
              <a:prstGeom prst="rect">
                <a:avLst/>
              </a:prstGeom>
              <a:blipFill>
                <a:blip r:embed="rId3"/>
                <a:stretch>
                  <a:fillRect l="-1431" t="-1149" r="-1363" b="-149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830" name="Text Box 6">
                <a:extLst>
                  <a:ext uri="{FF2B5EF4-FFF2-40B4-BE49-F238E27FC236}">
                    <a16:creationId xmlns:a16="http://schemas.microsoft.com/office/drawing/2014/main" id="{E389BD55-E3B2-4020-A168-E6822B2259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6522" y="924956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Для куба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найдите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77830" name="Text Box 6">
                <a:extLst>
                  <a:ext uri="{FF2B5EF4-FFF2-40B4-BE49-F238E27FC236}">
                    <a16:creationId xmlns:a16="http://schemas.microsoft.com/office/drawing/2014/main" id="{E389BD55-E3B2-4020-A168-E6822B225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6522" y="924956"/>
                <a:ext cx="9067800" cy="1009187"/>
              </a:xfrm>
              <a:prstGeom prst="rect">
                <a:avLst/>
              </a:prstGeom>
              <a:blipFill>
                <a:blip r:embed="rId4"/>
                <a:stretch>
                  <a:fillRect l="-1344" t="-6667" r="-1344" b="-16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7F9535-4C2F-4A95-A926-809A9D5DA2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5445" y="2142945"/>
            <a:ext cx="2753109" cy="2572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2852C52F-9B36-458D-A53F-07EAB19F5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3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20955" indent="450215"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Скалярное произведение векторов в пространстве определяется аналогично тому, как это делалось для плоскости.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altLang="ru-RU" sz="2800" dirty="0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51060D58-C418-416F-B678-3997CE59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7E239609-8A6F-472E-855C-89E3532A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941B2A63-8B74-471C-A5BA-1A0E7387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4B8BF6A-D7CE-4B6B-8DA2-4994A687A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76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20955" indent="450215"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Скалярным произведением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двух ненулевых векторов называется произведение их длин на косинус угла между ними.  </a:t>
            </a:r>
          </a:p>
          <a:p>
            <a:pPr marR="20955" indent="450215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Если хотя бы один из векторов нулевой, то скалярное произведение таких векторов считается рав­ным нулю.</a:t>
            </a:r>
            <a:endParaRPr lang="ru-RU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84F6FB9C-08AF-4628-8AF6-DF426A8C9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789040"/>
                <a:ext cx="9144000" cy="29325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R="20955" indent="450215"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По определению</a:t>
                </a:r>
                <a14:m>
                  <m:oMath xmlns:m="http://schemas.openxmlformats.org/officeDocument/2006/math">
                    <m:r>
                      <a:rPr lang="ru-RU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|∙|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</m:t>
                    </m:r>
                    <m:func>
                      <m:func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 b="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где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b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называется скалярным квадратом и обозначается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Из формулы скалярного произведения следует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84F6FB9C-08AF-4628-8AF6-DF426A8C9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789040"/>
                <a:ext cx="9144000" cy="2932534"/>
              </a:xfrm>
              <a:prstGeom prst="rect">
                <a:avLst/>
              </a:prstGeom>
              <a:blipFill>
                <a:blip r:embed="rId2"/>
                <a:stretch>
                  <a:fillRect l="-1333" r="-1333" b="-49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50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Пример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5257800"/>
                <a:ext cx="8943774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b="1" dirty="0"/>
                  <a:t>	</a:t>
                </a:r>
                <a:r>
                  <a:rPr lang="ru-RU" sz="2800" dirty="0">
                    <a:solidFill>
                      <a:srgbClr val="FF0000"/>
                    </a:solidFill>
                  </a:rPr>
                  <a:t>Решение.</a:t>
                </a:r>
                <a:r>
                  <a:rPr lang="ru-RU" sz="2800" dirty="0"/>
                  <a:t>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перпендикулярны. Следовательно, их скалярное произведение равно нулю.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5257800"/>
                <a:ext cx="8943774" cy="1009187"/>
              </a:xfrm>
              <a:prstGeom prst="rect">
                <a:avLst/>
              </a:prstGeom>
              <a:blipFill>
                <a:blip r:embed="rId3"/>
                <a:stretch>
                  <a:fillRect l="-1431" t="-1212" r="-1363" b="-1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830" name="Text Box 6">
                <a:extLst>
                  <a:ext uri="{FF2B5EF4-FFF2-40B4-BE49-F238E27FC236}">
                    <a16:creationId xmlns:a16="http://schemas.microsoft.com/office/drawing/2014/main" id="{E389BD55-E3B2-4020-A168-E6822B2259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6522" y="669977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sz="2800" dirty="0"/>
                  <a:t>Для единичного куба </a:t>
                </a:r>
                <a:r>
                  <a:rPr lang="en-US" sz="2800" i="1" dirty="0"/>
                  <a:t>ABCDA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D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найдите 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77830" name="Text Box 6">
                <a:extLst>
                  <a:ext uri="{FF2B5EF4-FFF2-40B4-BE49-F238E27FC236}">
                    <a16:creationId xmlns:a16="http://schemas.microsoft.com/office/drawing/2014/main" id="{E389BD55-E3B2-4020-A168-E6822B225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6522" y="669977"/>
                <a:ext cx="9067800" cy="1009187"/>
              </a:xfrm>
              <a:prstGeom prst="rect">
                <a:avLst/>
              </a:prstGeom>
              <a:blipFill>
                <a:blip r:embed="rId4"/>
                <a:stretch>
                  <a:fillRect l="-1344" t="-6667" r="-1344" b="-16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9F9B27-A95D-477B-8453-9CF140FEE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4971" y="2157235"/>
            <a:ext cx="273405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0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7980" y="4293096"/>
                <a:ext cx="9067800" cy="2006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Ответ.</a:t>
                </a:r>
                <a:r>
                  <a:rPr lang="ru-RU" altLang="ru-RU" sz="2800" dirty="0"/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 два ненулевых вектора. Отложим их от точки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O</a:t>
                </a:r>
                <a:r>
                  <a:rPr lang="ru-RU" sz="2800" dirty="0">
                    <a:ea typeface="Times New Roman" panose="02020603050405020304" pitchFamily="18" charset="0"/>
                  </a:rPr>
                  <a:t> так,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𝑂𝐵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. Угол, образованный лучами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OA </a:t>
                </a:r>
                <a:r>
                  <a:rPr lang="ru-RU" sz="2800" dirty="0">
                    <a:ea typeface="Times New Roman" panose="02020603050405020304" pitchFamily="18" charset="0"/>
                  </a:rPr>
                  <a:t>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OB</a:t>
                </a:r>
                <a:r>
                  <a:rPr lang="ru-RU" sz="2800" dirty="0">
                    <a:ea typeface="Times New Roman" panose="02020603050405020304" pitchFamily="18" charset="0"/>
                  </a:rPr>
                  <a:t> называется </a:t>
                </a:r>
                <a:r>
                  <a:rPr lang="ru-RU" sz="2800" dirty="0">
                    <a:solidFill>
                      <a:schemeClr val="tx1"/>
                    </a:solidFill>
                    <a:ea typeface="Times New Roman" panose="02020603050405020304" pitchFamily="18" charset="0"/>
                  </a:rPr>
                  <a:t>углом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solidFill>
                      <a:schemeClr val="tx1"/>
                    </a:solidFill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solidFill>
                      <a:schemeClr val="tx1"/>
                    </a:solidFill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7980" y="4293096"/>
                <a:ext cx="9067800" cy="2006896"/>
              </a:xfrm>
              <a:prstGeom prst="rect">
                <a:avLst/>
              </a:prstGeom>
              <a:blipFill>
                <a:blip r:embed="rId3"/>
                <a:stretch>
                  <a:fillRect l="-1412" t="-304" r="-1345" b="-75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830" name="Text Box 6">
            <a:extLst>
              <a:ext uri="{FF2B5EF4-FFF2-40B4-BE49-F238E27FC236}">
                <a16:creationId xmlns:a16="http://schemas.microsoft.com/office/drawing/2014/main" id="{E389BD55-E3B2-4020-A168-E6822B22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522" y="924956"/>
            <a:ext cx="906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называется углом между векторами?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92757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980" y="4293096"/>
            <a:ext cx="9067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Ответ.</a:t>
            </a:r>
            <a:r>
              <a:rPr lang="ru-RU" altLang="ru-RU" sz="2800" dirty="0"/>
              <a:t> </a:t>
            </a:r>
            <a:r>
              <a:rPr lang="ru-RU" sz="2800" dirty="0">
                <a:ea typeface="Times New Roman" panose="02020603050405020304" pitchFamily="18" charset="0"/>
              </a:rPr>
              <a:t>Два вектора называются перпендикулярными, если угол между ними прямой.</a:t>
            </a:r>
            <a:endParaRPr lang="ru-RU" altLang="ru-RU" sz="2800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E389BD55-E3B2-4020-A168-E6822B22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522" y="924956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Какие два вектора называются перпендикулярными?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35192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980" y="4293096"/>
            <a:ext cx="9067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Ответ.</a:t>
            </a:r>
            <a:r>
              <a:rPr lang="ru-RU" altLang="ru-RU" sz="2800" dirty="0"/>
              <a:t> </a:t>
            </a:r>
            <a:r>
              <a:rPr lang="ru-RU" sz="2800" dirty="0">
                <a:ea typeface="Times New Roman" panose="02020603050405020304" pitchFamily="18" charset="0"/>
              </a:rPr>
              <a:t>Скалярным произведением двух ненулевых векторов называется произведение их длин на косинус угла между ними. </a:t>
            </a:r>
            <a:endParaRPr lang="ru-RU" altLang="ru-RU" sz="2800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E389BD55-E3B2-4020-A168-E6822B22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522" y="924956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называется скалярным произведением двух векторов? 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4069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7980" y="4293096"/>
                <a:ext cx="9067800" cy="1081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Ответ.</a:t>
                </a:r>
                <a:r>
                  <a:rPr lang="ru-RU" altLang="ru-RU" sz="2800" dirty="0"/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a typeface="Times New Roman" panose="02020603050405020304" pitchFamily="18" charset="0"/>
                  </a:rPr>
                  <a:t>. 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7980" y="4293096"/>
                <a:ext cx="9067800" cy="1081450"/>
              </a:xfrm>
              <a:prstGeom prst="rect">
                <a:avLst/>
              </a:prstGeom>
              <a:blipFill>
                <a:blip r:embed="rId3"/>
                <a:stretch>
                  <a:fillRect l="-1412" t="-562" b="-146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830" name="Text Box 6">
            <a:extLst>
              <a:ext uri="{FF2B5EF4-FFF2-40B4-BE49-F238E27FC236}">
                <a16:creationId xmlns:a16="http://schemas.microsoft.com/office/drawing/2014/main" id="{E389BD55-E3B2-4020-A168-E6822B22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522" y="924956"/>
            <a:ext cx="906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обозначается скалярное произведение? 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65386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1215</Words>
  <Application>Microsoft Office PowerPoint</Application>
  <PresentationFormat>Экран (4:3)</PresentationFormat>
  <Paragraphs>101</Paragraphs>
  <Slides>21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Times New Roman</vt:lpstr>
      <vt:lpstr>Оформление по умолчанию</vt:lpstr>
      <vt:lpstr>16г. УГОЛ МЕЖДУ ВЕКТОРАМИ</vt:lpstr>
      <vt:lpstr>Презентация PowerPoint</vt:lpstr>
      <vt:lpstr>Пример 1</vt:lpstr>
      <vt:lpstr>Презентация PowerPoint</vt:lpstr>
      <vt:lpstr>Пример 2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43</cp:revision>
  <dcterms:created xsi:type="dcterms:W3CDTF">2007-11-30T12:19:38Z</dcterms:created>
  <dcterms:modified xsi:type="dcterms:W3CDTF">2022-05-04T06:07:06Z</dcterms:modified>
</cp:coreProperties>
</file>