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62" r:id="rId3"/>
    <p:sldId id="364" r:id="rId4"/>
    <p:sldId id="369" r:id="rId5"/>
    <p:sldId id="365" r:id="rId6"/>
    <p:sldId id="366" r:id="rId7"/>
    <p:sldId id="329" r:id="rId8"/>
    <p:sldId id="368" r:id="rId9"/>
    <p:sldId id="367" r:id="rId10"/>
    <p:sldId id="330" r:id="rId11"/>
    <p:sldId id="331" r:id="rId12"/>
    <p:sldId id="332" r:id="rId13"/>
    <p:sldId id="334" r:id="rId14"/>
    <p:sldId id="335" r:id="rId15"/>
    <p:sldId id="351" r:id="rId16"/>
    <p:sldId id="352" r:id="rId17"/>
    <p:sldId id="337" r:id="rId18"/>
    <p:sldId id="346" r:id="rId19"/>
    <p:sldId id="348" r:id="rId20"/>
    <p:sldId id="349" r:id="rId21"/>
    <p:sldId id="345" r:id="rId22"/>
    <p:sldId id="343" r:id="rId23"/>
    <p:sldId id="33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9" autoAdjust="0"/>
    <p:restoredTop sz="90929"/>
  </p:normalViewPr>
  <p:slideViewPr>
    <p:cSldViewPr>
      <p:cViewPr varScale="1">
        <p:scale>
          <a:sx n="97" d="100"/>
          <a:sy n="97" d="100"/>
        </p:scale>
        <p:origin x="2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CC123D-5AB9-44B8-B4DF-C7FAC1EAA5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F7916FF-2829-43E0-8846-B2024B5F775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4EF96589-8B39-4E1B-8218-3B068555F47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940CD00D-15C0-42B9-A7CA-FDB096C669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1F659BCF-70AC-4E43-97C0-ECD22F796B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1D9513D-2411-40AA-B65C-E9A8B9B75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0A3833-18E0-4131-8605-BA23972152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43880-A591-44F0-973A-AEEE3391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4459-4CAC-4A52-A846-246BA2A343F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379DBB4-BCEC-4385-A077-5996174A0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6775FD-36F8-4396-A555-C51EABE8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6DFB66-6E1E-4221-9FDF-E93B046323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79FDF-E988-4628-95C3-E98BC5E7A53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5C01A42F-EFDA-4156-9D68-C443B33EE0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1306022A-55C7-465C-AD0B-CA2D3AD49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F54619-7B7E-4A8C-91AE-5FBCB8128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8BB6E-511A-4B83-A9C9-D5256951C4C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D6EC4B40-66F0-4C0B-8F13-B7BEFCF2C7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4B744E17-481A-454D-9CEE-DA475DBA2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A23AC2-749E-4674-BED2-7681EFB6C7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38CF3E-68FD-454F-B206-85E1BE36D4D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465990AC-3E4E-49C3-829A-FA4DB7CCD6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3D2D17C6-DFC6-4C7C-9D8B-B05A4031B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5BCF02-3B3D-4994-AC66-8114DEA836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AD556D-8675-4943-BBC7-7B9F6346425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7A80E86D-61F5-48E5-8970-1045284529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E279A61B-25A2-40D5-B9C9-9BFFA8B39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32EB36-3270-40FD-875C-2CABFB0F0A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49F084-C064-4CCF-8EE0-E1699E7A92B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3A69CF46-1E41-4103-A7A0-DE44D4F43F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5672ED94-D858-450C-A940-1E66E74B8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9E56FF-5903-4994-8A15-BE85191FF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3F271-A0A3-497A-933E-2E8A0505343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24788F1A-0739-4BD5-BF9D-0BD86FD970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8FC272EA-6317-416E-B066-21DA967B5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DDB5A4-DA70-482E-A1C8-A2E7C9F54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F4757-8CD9-4ACF-BD5E-A137C2C9730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745428DE-DD64-44F5-9868-666D1C9A51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EDF58AFD-1B7C-466E-93D9-5C91D66AE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06D001-A648-4CAB-9721-41DB62C9FF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21AA2-C71B-4E7D-AE15-560D1548BE1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D8F49605-3DE5-4974-8902-9F937ABB2A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5ABF39BA-6A20-4D2F-B524-40F3F3EA0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01932B-DAC7-4E88-94C6-2E840A3E9F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62808-C03F-47C6-A59C-860664AFBD1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24BA81A3-43A0-4FAF-B29F-BC0B9C51A0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18801184-CB6C-4A8F-9756-C3BB61010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B23D44-AAA5-4353-A8D0-6793A3E19F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5C768-A9C7-465F-861F-6AAD265FA8B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085CB3CC-80E1-4FCE-8A9C-AFE63FA69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5703FFB5-5880-4639-8E9B-1077A070A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43880-A591-44F0-973A-AEEE3391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4459-4CAC-4A52-A846-246BA2A343F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379DBB4-BCEC-4385-A077-5996174A0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6775FD-36F8-4396-A555-C51EABE8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3282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B85BAA-CBD5-4534-B312-7A5CF0418F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34FAB9-3F35-43F4-AA51-3E6764FA5520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97764B67-C60B-48EC-83D5-411C798C08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1A476C47-FE5B-407F-9212-5A1831669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713D6B-4718-4093-A4FF-CDDE1104FC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81041-EF3A-48D0-96DD-D418E44C5938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E96A1290-E016-4E80-9527-3AED7D7106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9866B3E9-19BF-466E-A3B6-D426EC281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6C49B7-0657-4F80-9B3D-54F6E8669E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7F388C-119B-4E68-A963-08E8F4341506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4F9CB0C1-47E6-4A48-AC81-6C23279E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75F21D4C-E73B-4766-B936-E52D8E07D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4C7AD6-E5DC-4197-89CB-8549EA51BD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BD19C4-1A2B-4BB0-8140-595476969A8A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73FCEE2C-6ABC-4CCF-8422-9519CB2D57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A3337B53-B644-4EA7-AFEC-F437C4B35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43880-A591-44F0-973A-AEEE3391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4459-4CAC-4A52-A846-246BA2A343F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379DBB4-BCEC-4385-A077-5996174A0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6775FD-36F8-4396-A555-C51EABE8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7618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43880-A591-44F0-973A-AEEE3391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4459-4CAC-4A52-A846-246BA2A343F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379DBB4-BCEC-4385-A077-5996174A0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6775FD-36F8-4396-A555-C51EABE8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946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43880-A591-44F0-973A-AEEE3391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4459-4CAC-4A52-A846-246BA2A343F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379DBB4-BCEC-4385-A077-5996174A0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6775FD-36F8-4396-A555-C51EABE8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0465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43880-A591-44F0-973A-AEEE3391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4459-4CAC-4A52-A846-246BA2A343F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379DBB4-BCEC-4385-A077-5996174A0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6775FD-36F8-4396-A555-C51EABE8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566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25C257-6BC6-4A74-9CF4-C9FF9F0CA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85CDA4-23B4-40F0-AB5B-1C9FA7B0EBB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69FD7F9E-CAC5-48DC-8227-52752F2BE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66EED7C6-F000-4042-84DE-2E56ADE21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25C257-6BC6-4A74-9CF4-C9FF9F0CA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85CDA4-23B4-40F0-AB5B-1C9FA7B0EBBB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69FD7F9E-CAC5-48DC-8227-52752F2BE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66EED7C6-F000-4042-84DE-2E56ADE21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7421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25C257-6BC6-4A74-9CF4-C9FF9F0CA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85CDA4-23B4-40F0-AB5B-1C9FA7B0EBBB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69FD7F9E-CAC5-48DC-8227-52752F2BE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66EED7C6-F000-4042-84DE-2E56ADE21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933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ACB6D-DF06-427A-97C0-028F9B1B1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3EA739-386B-4FAD-8F7D-57A019B7D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FBFC1-63A2-4F4E-8576-A32D4F02B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D40A83-1054-4405-98F3-E8F039A1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FC181C-5DF9-4629-A0E0-EFA6F77CF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796AB-1D87-4C34-A6E1-F69ED6E97D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926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0F83C-068E-4CF8-AF5E-8637F18E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4F1E33-A30E-48BE-893F-7E01E8BA6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558566-7CD3-418C-9D51-0321471BD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32ABCD-0DB2-441B-9FF8-71AA77062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E3D79-1E82-4F9F-A82E-A68D6D80E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56BAE-5A38-400C-A86B-80797C11DC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706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EEF7D5-6E88-4306-9436-026C41655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4FF66E-9F5A-4681-A513-B65506DE4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21E732-983F-44AB-9327-D3815268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3FA9BC-AC78-4E3E-9DE8-413B3717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3E78AB-AE48-4D60-A024-4BF1DB7F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390F4-694E-40DE-8572-7C8B34F0C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61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8717F-2142-4DD8-8823-A57DC6C37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C2142A-6FA9-4758-85FE-336C115F1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FCD5C3-8F08-463C-8773-513B814E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503C0B-E72C-4DC0-BFAD-8DA6F068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B40A10-AD16-45BB-9F6C-ACC94A87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46E5F-CBDE-4A8E-9735-1C6795D59C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952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355BBA-7053-492F-AF4B-F2D462B04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C0FC13-3BBE-47B1-ABCF-4FF934227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05BEF4-AB8F-4046-9E36-877278331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5036F3-7072-4684-B118-08238346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146DDF-0AFF-48BB-AAD0-1AC04651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6F864-6340-4C0A-B4CA-02D71D9359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697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8A4C6-31FC-4C89-99FD-43B15628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5ACCB1-A416-49B1-AD49-F3DDD3B89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C14AD9-6C52-4801-AA94-9971A0F75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381146-C104-48A1-8CF2-6515C873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468D11-B7AF-40BA-AFB1-DF12B899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62F31E-4A36-40CD-A573-68CE5906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60A61-5CDC-4E42-AB7D-0B3BC094D1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998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383A1F-C567-48D6-B523-8DAC55D7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A59BAF-73B8-4BEA-884A-E042B3E14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1C6B3B-0F70-408C-B062-C4BA79AD2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C91B32A-8919-489E-88B2-1544AA7336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E6848B8-39D7-4865-BCBB-3AD0FB607C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8AE525-4424-4F1E-8662-13D5076D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A5251D5-346F-4734-9837-ED1C287EB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D6F6E5B-D050-4864-A827-F8104B25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2ECBE-C170-446D-B60C-9F03114980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195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1CE90-8FAD-4A4A-BCB7-752C8BAC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7EE0510-0905-4994-9F7A-E71D0701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1D06C45-D09A-41C6-B9B8-DFA9D6A6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8DFD0F-2029-41E6-8E66-1B6C8C346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2E4C7-75CE-49AB-A433-B4C54EE7C6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256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E801AB3-AB63-44C2-B6BD-DFCAED84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2D4F8F4-E09A-4113-A570-6545DDECF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774A2-8244-47BC-BA8C-239F88AE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F695C-34E0-4475-9477-5F6671FE34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135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412A5-1712-41A4-861D-C5E527B6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369ACF-84A2-4A49-AB4C-FC397F29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09E242-F7C1-4B3C-9489-8EB470A90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B0EE7F-892D-450E-9277-CA76A967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EECC3B-4E9D-4D42-BB2E-F0E416B15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235387-0840-4139-8256-4493AB28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CA915-FF3C-47B4-AFCE-79124F3EC6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457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A6870-3132-460D-88C6-64E272FF8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864E508-D795-4917-83C9-06025B912E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6E891C-E10D-4980-8F4C-0CC63777B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C60EB8-1BC8-43B0-B8BD-54DB857C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679E7B-8A11-405A-B80D-62EAD780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5FA8D8-3805-463E-B1E6-6D435342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6FBA-13A3-4873-A7E2-BA4D2A68E4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537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B1BF741-EF39-423B-B903-0035A188B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AD61AD-0A05-422B-962C-8C7E7DAE9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FD2EC2-8242-4B54-B98F-5B7B5F3FBE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AA93C30-618E-4A5B-B53C-E7831F1441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8DC335-894F-4C48-8120-0043A3F274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E7F972-3DED-43D7-A7D4-25A300358A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B50DE30-2278-4554-904A-9ECD9A7F0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908720"/>
            <a:ext cx="8991600" cy="219648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17</a:t>
            </a:r>
            <a:r>
              <a:rPr lang="ru-RU" altLang="ru-RU">
                <a:solidFill>
                  <a:srgbClr val="FF3300"/>
                </a:solidFill>
              </a:rPr>
              <a:t>а</a:t>
            </a:r>
            <a:r>
              <a:rPr lang="en-US" altLang="ru-RU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Перпендикулярность прямой и плоскости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Тетраэдр, куб)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>
            <a:extLst>
              <a:ext uri="{FF2B5EF4-FFF2-40B4-BE49-F238E27FC236}">
                <a16:creationId xmlns:a16="http://schemas.microsoft.com/office/drawing/2014/main" id="{4693A210-EA6A-4103-93CF-DCE04C26B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Прямая параллельна плоскости. Может ли она быть перпендикулярной какой-нибудь прямой, лежащей в этой плоскости?</a:t>
            </a: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6B395D4C-0F05-46F2-931A-18EE47958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  <a:endParaRPr lang="ru-RU" altLang="ru-RU" sz="2800" baseline="300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D65426-6D60-4D33-A83E-03D52205F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2">
            <a:extLst>
              <a:ext uri="{FF2B5EF4-FFF2-40B4-BE49-F238E27FC236}">
                <a16:creationId xmlns:a16="http://schemas.microsoft.com/office/drawing/2014/main" id="{23A7FE41-39C8-4894-94FC-1AB6E5EF4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Что представляет собой геометрическое место точек, расположенных на прямых, проходящих через данную точку на прямой и перпендикулярных этой прямой?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63843" name="Text Box 3">
            <a:extLst>
              <a:ext uri="{FF2B5EF4-FFF2-40B4-BE49-F238E27FC236}">
                <a16:creationId xmlns:a16="http://schemas.microsoft.com/office/drawing/2014/main" id="{68C85D6F-914F-4462-B744-D1E921576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Плоскость, перпендикулярная данной прямой.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9F52EA-D248-4858-AAED-0444AA514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2">
            <a:extLst>
              <a:ext uri="{FF2B5EF4-FFF2-40B4-BE49-F238E27FC236}">
                <a16:creationId xmlns:a16="http://schemas.microsoft.com/office/drawing/2014/main" id="{0147B185-2097-40F7-A83D-E08BD7184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 расположена относительно плоскости треугольника прямая, перпендикулярная двум его сторонам?</a:t>
            </a: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AD868C4A-9200-4EA0-BDF1-7D95C42D0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П</a:t>
            </a:r>
            <a:r>
              <a:rPr lang="ru-RU" altLang="ru-RU" sz="2800"/>
              <a:t>ерпендикулярна.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A75F6A-8B3B-4D3B-93BE-9F4B41279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ext Box 2">
            <a:extLst>
              <a:ext uri="{FF2B5EF4-FFF2-40B4-BE49-F238E27FC236}">
                <a16:creationId xmlns:a16="http://schemas.microsoft.com/office/drawing/2014/main" id="{A08F87A0-E780-4238-BB41-0296A697B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 каком взаимном расположении двух прямых через одну из них можно провести плоскость, перпендикулярную другой?</a:t>
            </a: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342045A7-4941-463A-89FA-6BE449A1E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Прямые перпендикулярны.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C22985-9A3D-4CED-9DF2-185C43A1C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ext Box 2">
            <a:extLst>
              <a:ext uri="{FF2B5EF4-FFF2-40B4-BE49-F238E27FC236}">
                <a16:creationId xmlns:a16="http://schemas.microsoft.com/office/drawing/2014/main" id="{FC1FB7E7-386A-41BF-9C3A-AC52DEC52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Определите вид треугольника, если через одну из его сторон можно провести плоскость, перпендикулярную другой стороне.</a:t>
            </a:r>
          </a:p>
        </p:txBody>
      </p:sp>
      <p:sp>
        <p:nvSpPr>
          <p:cNvPr id="172035" name="Text Box 3">
            <a:extLst>
              <a:ext uri="{FF2B5EF4-FFF2-40B4-BE49-F238E27FC236}">
                <a16:creationId xmlns:a16="http://schemas.microsoft.com/office/drawing/2014/main" id="{7403F913-0A9A-4E9A-B82D-BC2B72341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Прямоугольный.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02FD4-97C5-4DC5-B1FD-99DF7FF13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ext Box 2">
            <a:extLst>
              <a:ext uri="{FF2B5EF4-FFF2-40B4-BE49-F238E27FC236}">
                <a16:creationId xmlns:a16="http://schemas.microsoft.com/office/drawing/2014/main" id="{73719CA1-D548-4F53-9839-87CBD9B79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плоскость, проходящая через ребро </a:t>
            </a:r>
            <a:r>
              <a:rPr lang="en-US" altLang="ru-RU" sz="2800" i="1" dirty="0"/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правильно</a:t>
            </a:r>
            <a:r>
              <a:rPr lang="ru-RU" altLang="ru-RU" sz="2800" dirty="0"/>
              <a:t>го</a:t>
            </a:r>
            <a:r>
              <a:rPr lang="ru-RU" altLang="ru-RU" sz="2800" dirty="0">
                <a:cs typeface="Times New Roman" panose="02020603050405020304" pitchFamily="18" charset="0"/>
              </a:rPr>
              <a:t> тетраэдр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и точку </a:t>
            </a:r>
            <a:r>
              <a:rPr lang="ru-RU" altLang="ru-RU" sz="2800" i="1" dirty="0">
                <a:cs typeface="Times New Roman" panose="02020603050405020304" pitchFamily="18" charset="0"/>
              </a:rPr>
              <a:t>H</a:t>
            </a:r>
            <a:r>
              <a:rPr lang="ru-RU" altLang="ru-RU" sz="2800" dirty="0">
                <a:cs typeface="Times New Roman" panose="02020603050405020304" pitchFamily="18" charset="0"/>
              </a:rPr>
              <a:t> – середину ребра </a:t>
            </a:r>
            <a:r>
              <a:rPr lang="ru-RU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перпендикулярна ребру </a:t>
            </a:r>
            <a:r>
              <a:rPr lang="ru-RU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E72ADE21-4ED4-4760-866B-5DE7BC96F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0949" name="Text Box 5">
            <a:extLst>
              <a:ext uri="{FF2B5EF4-FFF2-40B4-BE49-F238E27FC236}">
                <a16:creationId xmlns:a16="http://schemas.microsoft.com/office/drawing/2014/main" id="{7AF0DCA9-D865-432B-9173-DFD1DFF2C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57800"/>
            <a:ext cx="89154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dirty="0"/>
              <a:t>Прямая </a:t>
            </a:r>
            <a:r>
              <a:rPr lang="en-US" altLang="ru-RU" i="1" dirty="0"/>
              <a:t>CD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AE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BE</a:t>
            </a:r>
            <a:r>
              <a:rPr lang="en-US" altLang="ru-RU" dirty="0"/>
              <a:t>. 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ABE</a:t>
            </a:r>
            <a:r>
              <a:rPr lang="en-US" altLang="ru-RU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10950" name="Picture 6">
            <a:extLst>
              <a:ext uri="{FF2B5EF4-FFF2-40B4-BE49-F238E27FC236}">
                <a16:creationId xmlns:a16="http://schemas.microsoft.com/office/drawing/2014/main" id="{FE59CE50-E75B-473A-9083-597F73DA8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281363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2DFE8BAF-066F-434D-8163-6DD5D02D7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2">
            <a:extLst>
              <a:ext uri="{FF2B5EF4-FFF2-40B4-BE49-F238E27FC236}">
                <a16:creationId xmlns:a16="http://schemas.microsoft.com/office/drawing/2014/main" id="{8D11FC6F-207B-4763-8DDB-0DA885B7F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969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отрезок </a:t>
            </a:r>
            <a:r>
              <a:rPr lang="en-US" altLang="ru-RU" sz="2800" i="1" dirty="0"/>
              <a:t>EF</a:t>
            </a:r>
            <a:r>
              <a:rPr lang="ru-RU" altLang="ru-RU" sz="2800" dirty="0"/>
              <a:t>, соединяющий середины противоположных ребер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 правильно</a:t>
            </a:r>
            <a:r>
              <a:rPr lang="ru-RU" altLang="ru-RU" sz="2800" dirty="0"/>
              <a:t>го</a:t>
            </a:r>
            <a:r>
              <a:rPr lang="ru-RU" altLang="ru-RU" sz="2800" dirty="0">
                <a:cs typeface="Times New Roman" panose="02020603050405020304" pitchFamily="18" charset="0"/>
              </a:rPr>
              <a:t> тетраэдр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перпендикуляр</a:t>
            </a:r>
            <a:r>
              <a:rPr lang="ru-RU" altLang="ru-RU" sz="2800" dirty="0"/>
              <a:t>ен</a:t>
            </a:r>
            <a:r>
              <a:rPr lang="ru-RU" altLang="ru-RU" sz="2800" dirty="0">
                <a:cs typeface="Times New Roman" panose="02020603050405020304" pitchFamily="18" charset="0"/>
              </a:rPr>
              <a:t> ребру </a:t>
            </a:r>
            <a:r>
              <a:rPr lang="ru-RU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2996" name="Picture 4">
            <a:extLst>
              <a:ext uri="{FF2B5EF4-FFF2-40B4-BE49-F238E27FC236}">
                <a16:creationId xmlns:a16="http://schemas.microsoft.com/office/drawing/2014/main" id="{A575E281-088B-4470-890A-EA5603B9C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281363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2997" name="Group 5">
            <a:extLst>
              <a:ext uri="{FF2B5EF4-FFF2-40B4-BE49-F238E27FC236}">
                <a16:creationId xmlns:a16="http://schemas.microsoft.com/office/drawing/2014/main" id="{85B46443-373B-4B1F-9268-A15603A62E15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057400"/>
            <a:ext cx="8915400" cy="4462463"/>
            <a:chOff x="144" y="1296"/>
            <a:chExt cx="5616" cy="2811"/>
          </a:xfrm>
        </p:grpSpPr>
        <p:sp>
          <p:nvSpPr>
            <p:cNvPr id="212998" name="Text Box 6">
              <a:extLst>
                <a:ext uri="{FF2B5EF4-FFF2-40B4-BE49-F238E27FC236}">
                  <a16:creationId xmlns:a16="http://schemas.microsoft.com/office/drawing/2014/main" id="{9118005A-4F68-401D-AFA9-90C660B6C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312"/>
              <a:ext cx="5616" cy="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Доказательство: </a:t>
              </a:r>
              <a:r>
                <a:rPr lang="ru-RU" altLang="ru-RU" dirty="0"/>
                <a:t>В силу предыдущей задачи, прямая </a:t>
              </a:r>
              <a:r>
                <a:rPr lang="en-US" altLang="ru-RU" i="1" dirty="0"/>
                <a:t>CD</a:t>
              </a:r>
              <a:r>
                <a:rPr lang="en-US" altLang="ru-RU" dirty="0"/>
                <a:t> </a:t>
              </a:r>
              <a:r>
                <a:rPr lang="ru-RU" altLang="ru-RU" dirty="0"/>
                <a:t>перпендикулярна плоскости </a:t>
              </a:r>
              <a:r>
                <a:rPr lang="en-US" altLang="ru-RU" i="1" dirty="0"/>
                <a:t>ABF</a:t>
              </a:r>
              <a:r>
                <a:rPr lang="en-US" altLang="ru-RU" dirty="0"/>
                <a:t>. </a:t>
              </a:r>
              <a:r>
                <a:rPr lang="ru-RU" altLang="ru-RU" dirty="0"/>
                <a:t> Следовательно, она перпендикулярна прямой </a:t>
              </a:r>
              <a:r>
                <a:rPr lang="en-US" altLang="ru-RU" i="1" dirty="0"/>
                <a:t>EF</a:t>
              </a:r>
              <a:r>
                <a:rPr lang="ru-RU" altLang="ru-RU" dirty="0"/>
                <a:t>, лежащей в этой</a:t>
              </a:r>
              <a:r>
                <a:rPr lang="en-US" altLang="ru-RU" i="1" dirty="0"/>
                <a:t> </a:t>
              </a:r>
              <a:r>
                <a:rPr lang="ru-RU" altLang="ru-RU" dirty="0"/>
                <a:t>плоскости</a:t>
              </a:r>
              <a:r>
                <a:rPr lang="en-US" altLang="ru-RU" dirty="0"/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212999" name="Picture 7">
              <a:extLst>
                <a:ext uri="{FF2B5EF4-FFF2-40B4-BE49-F238E27FC236}">
                  <a16:creationId xmlns:a16="http://schemas.microsoft.com/office/drawing/2014/main" id="{47587EAA-6C1B-48F6-A7D1-19F4EE00B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96"/>
              <a:ext cx="2067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4">
            <a:extLst>
              <a:ext uri="{FF2B5EF4-FFF2-40B4-BE49-F238E27FC236}">
                <a16:creationId xmlns:a16="http://schemas.microsoft.com/office/drawing/2014/main" id="{3389F6A9-211A-4D9D-9DB9-6BB6452D9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Text Box 3">
            <a:extLst>
              <a:ext uri="{FF2B5EF4-FFF2-40B4-BE49-F238E27FC236}">
                <a16:creationId xmlns:a16="http://schemas.microsoft.com/office/drawing/2014/main" id="{3877F100-DEAE-402A-A606-7BF44D364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125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Докажите, что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ABC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180229" name="Text Box 5">
            <a:extLst>
              <a:ext uri="{FF2B5EF4-FFF2-40B4-BE49-F238E27FC236}">
                <a16:creationId xmlns:a16="http://schemas.microsoft.com/office/drawing/2014/main" id="{8805E61E-BA58-4C47-88CF-669139BDB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085184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AB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AD</a:t>
            </a:r>
            <a:r>
              <a:rPr lang="en-US" altLang="ru-RU" dirty="0"/>
              <a:t>. 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ABC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180233" name="Picture 9">
            <a:extLst>
              <a:ext uri="{FF2B5EF4-FFF2-40B4-BE49-F238E27FC236}">
                <a16:creationId xmlns:a16="http://schemas.microsoft.com/office/drawing/2014/main" id="{411BF2E4-92E9-4D9C-9D88-2493DAC59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200" y="1726406"/>
            <a:ext cx="3911600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8742766-9F19-44D9-9C1B-3BB55C7BAEFC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>
            <a:extLst>
              <a:ext uri="{FF2B5EF4-FFF2-40B4-BE49-F238E27FC236}">
                <a16:creationId xmlns:a16="http://schemas.microsoft.com/office/drawing/2014/main" id="{4A1CA05A-D238-4A85-8DB8-1C731FD8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73" y="52747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Докажите, что прямые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</a:t>
            </a:r>
            <a:r>
              <a:rPr lang="ru-RU" altLang="ru-RU" sz="2800" dirty="0"/>
              <a:t>, проходящие</a:t>
            </a:r>
            <a:r>
              <a:rPr lang="en-US" altLang="ru-RU" sz="2800" i="1" dirty="0"/>
              <a:t> </a:t>
            </a:r>
            <a:r>
              <a:rPr lang="ru-RU" altLang="ru-RU" sz="2800" dirty="0"/>
              <a:t>через вершины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перпендикулярны.</a:t>
            </a:r>
          </a:p>
        </p:txBody>
      </p:sp>
      <p:sp>
        <p:nvSpPr>
          <p:cNvPr id="198660" name="Text Box 4">
            <a:extLst>
              <a:ext uri="{FF2B5EF4-FFF2-40B4-BE49-F238E27FC236}">
                <a16:creationId xmlns:a16="http://schemas.microsoft.com/office/drawing/2014/main" id="{68C255E1-0EEA-4E7D-A0B9-D43AE24B8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В силу предыдущей задачи, прямая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плоскости </a:t>
            </a:r>
            <a:r>
              <a:rPr lang="en-US" altLang="ru-RU" i="1" dirty="0"/>
              <a:t>ABC</a:t>
            </a:r>
            <a:r>
              <a:rPr lang="en-US" altLang="ru-RU" dirty="0"/>
              <a:t>.</a:t>
            </a:r>
            <a:r>
              <a:rPr lang="ru-RU" altLang="ru-RU" dirty="0"/>
              <a:t> Следовательно, она перпендикулярна любой прямой, лежащей в этой плоскости. В частности, она перпендикулярна прямой </a:t>
            </a:r>
            <a:r>
              <a:rPr lang="en-US" altLang="ru-RU" i="1" dirty="0"/>
              <a:t>BD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198662" name="Picture 6">
            <a:extLst>
              <a:ext uri="{FF2B5EF4-FFF2-40B4-BE49-F238E27FC236}">
                <a16:creationId xmlns:a16="http://schemas.microsoft.com/office/drawing/2014/main" id="{6CA2156A-3710-409F-9F6A-6144C5B76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89732"/>
            <a:ext cx="3911600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69E8BA8-D76A-4D56-BD7E-38D0FBC27E2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ext Box 2">
            <a:extLst>
              <a:ext uri="{FF2B5EF4-FFF2-40B4-BE49-F238E27FC236}">
                <a16:creationId xmlns:a16="http://schemas.microsoft.com/office/drawing/2014/main" id="{AEBF67E1-5466-4ECA-B807-A4BF49032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723" y="553119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Докажите, что прямая </a:t>
            </a:r>
            <a:r>
              <a:rPr lang="en-US" altLang="ru-RU" sz="2800" i="1" dirty="0"/>
              <a:t>BD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ACC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02756" name="Text Box 4">
            <a:extLst>
              <a:ext uri="{FF2B5EF4-FFF2-40B4-BE49-F238E27FC236}">
                <a16:creationId xmlns:a16="http://schemas.microsoft.com/office/drawing/2014/main" id="{37C62F1A-7F3B-4266-91E7-223972DD2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16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BD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AC</a:t>
            </a:r>
            <a:r>
              <a:rPr lang="en-US" altLang="ru-RU" dirty="0"/>
              <a:t>. 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ACC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202758" name="Picture 6">
            <a:extLst>
              <a:ext uri="{FF2B5EF4-FFF2-40B4-BE49-F238E27FC236}">
                <a16:creationId xmlns:a16="http://schemas.microsoft.com/office/drawing/2014/main" id="{8B36E250-4DF1-4782-8B4D-659D95688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26406"/>
            <a:ext cx="3911600" cy="340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BBE3F6F-E39C-471E-A2E8-FAE305F5FA4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Box 15">
            <a:extLst>
              <a:ext uri="{FF2B5EF4-FFF2-40B4-BE49-F238E27FC236}">
                <a16:creationId xmlns:a16="http://schemas.microsoft.com/office/drawing/2014/main" id="{2753F8AD-A543-4C57-9AE8-E89008BB5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41651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Прямая 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перпендикулярной</a:t>
            </a:r>
            <a:r>
              <a:rPr lang="ru-RU" altLang="ru-RU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плоскости,  если она перпендикулярна любой прямой, лежащей в этой плоскости.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1025DEB3-AC64-472B-880A-D0A4D64C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(Признак перпендикулярности прямой и плоскости.) Если прямая перпендикулярна двум пересекающимся прямым плоскости, то она перпендикулярна и самой плоскости.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841249B-72F8-4E9D-9B58-DED0AFFA7507}"/>
              </a:ext>
            </a:extLst>
          </p:cNvPr>
          <p:cNvGrpSpPr/>
          <p:nvPr/>
        </p:nvGrpSpPr>
        <p:grpSpPr>
          <a:xfrm>
            <a:off x="114301" y="1738440"/>
            <a:ext cx="9029699" cy="2185214"/>
            <a:chOff x="114301" y="1738440"/>
            <a:chExt cx="9029699" cy="2185214"/>
          </a:xfrm>
        </p:grpSpPr>
        <p:pic>
          <p:nvPicPr>
            <p:cNvPr id="2067" name="Picture 19">
              <a:extLst>
                <a:ext uri="{FF2B5EF4-FFF2-40B4-BE49-F238E27FC236}">
                  <a16:creationId xmlns:a16="http://schemas.microsoft.com/office/drawing/2014/main" id="{0A53592E-4CD5-4091-AEB3-BF14BEBFB9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1" y="1821017"/>
              <a:ext cx="2612812" cy="20718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 Box 17">
              <a:extLst>
                <a:ext uri="{FF2B5EF4-FFF2-40B4-BE49-F238E27FC236}">
                  <a16:creationId xmlns:a16="http://schemas.microsoft.com/office/drawing/2014/main" id="{C3C741C3-2E1D-421C-9E42-58B5F6690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792" y="1738440"/>
              <a:ext cx="6444208" cy="2185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</a:t>
              </a:r>
              <a:r>
                <a:rPr lang="ru-RU" sz="20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Доказательство.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Пусть прямая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перпендикулярна прямым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0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0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плоскости </a:t>
              </a:r>
              <a:r>
                <a: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β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пересекающимся в точке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Рассмотрим произвольную прямую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плоскости 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β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Проведём через точку </a:t>
              </a:r>
              <a:r>
                <a:rPr lang="ru-RU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прямые </a:t>
              </a:r>
              <a:r>
                <a:rPr lang="ru-RU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',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', соответственно параллельные прямым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Для доказательства перпендику­лярности прямых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достаточно доказать перпендикулярность прямых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',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'.</a:t>
              </a:r>
              <a:endParaRPr lang="ru-RU" altLang="ru-RU" sz="2000" dirty="0"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7">
                <a:extLst>
                  <a:ext uri="{FF2B5EF4-FFF2-40B4-BE49-F238E27FC236}">
                    <a16:creationId xmlns:a16="http://schemas.microsoft.com/office/drawing/2014/main" id="{DD108055-B0B0-4186-8100-2157AB2327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892824"/>
                <a:ext cx="9144000" cy="295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20955" indent="450215" algn="just"/>
                <a:r>
                  <a:rPr lang="en-US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Для этого в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проведём прямую, пересекающую прямые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 в точках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соответственно. Отложим на прямой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 от точ­ки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равные отрезки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соединим точки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 точками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Прямоугольные треугольники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равны (по катетам). Следовательно,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marR="20955" indent="450215" algn="just"/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Аналогично, из равенства прямоугольных треугольников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следует, что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 Треугольники 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равны (по трём сторонам). Следовательно, </a:t>
                </a:r>
                <a14:m>
                  <m:oMath xmlns:m="http://schemas.openxmlformats.org/officeDocument/2006/math"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Треугольники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равны (по двум сторонам и углу между ними). Таким образом,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Треугольники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OBC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OBD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равны (по трём сторонам), следовательно, </a:t>
                </a:r>
                <a14:m>
                  <m:oMath xmlns:m="http://schemas.openxmlformats.org/officeDocument/2006/math"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BOC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BOD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90°, т. е. прямые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 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' перпендикулярны. 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Значит, прямая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перпендикулярна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17">
                <a:extLst>
                  <a:ext uri="{FF2B5EF4-FFF2-40B4-BE49-F238E27FC236}">
                    <a16:creationId xmlns:a16="http://schemas.microsoft.com/office/drawing/2014/main" id="{DD108055-B0B0-4186-8100-2157AB232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892824"/>
                <a:ext cx="9144000" cy="2954655"/>
              </a:xfrm>
              <a:prstGeom prst="rect">
                <a:avLst/>
              </a:prstGeom>
              <a:blipFill>
                <a:blip r:embed="rId4"/>
                <a:stretch>
                  <a:fillRect l="-533" r="-267" b="-24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78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2">
            <a:extLst>
              <a:ext uri="{FF2B5EF4-FFF2-40B4-BE49-F238E27FC236}">
                <a16:creationId xmlns:a16="http://schemas.microsoft.com/office/drawing/2014/main" id="{62CDC2CB-FA56-4731-9072-7880B7BBA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85688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Докажите, что прямые </a:t>
            </a:r>
            <a:r>
              <a:rPr lang="en-US" altLang="ru-RU" sz="2800" i="1" dirty="0"/>
              <a:t>CA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</a:t>
            </a:r>
            <a:r>
              <a:rPr lang="ru-RU" altLang="ru-RU" sz="2800" dirty="0"/>
              <a:t>, проходящие</a:t>
            </a:r>
            <a:r>
              <a:rPr lang="en-US" altLang="ru-RU" sz="2800" i="1" dirty="0"/>
              <a:t> </a:t>
            </a:r>
            <a:r>
              <a:rPr lang="ru-RU" altLang="ru-RU" sz="2800" dirty="0"/>
              <a:t>через вершины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перпендикулярны.</a:t>
            </a:r>
          </a:p>
        </p:txBody>
      </p:sp>
      <p:pic>
        <p:nvPicPr>
          <p:cNvPr id="204804" name="Picture 4">
            <a:extLst>
              <a:ext uri="{FF2B5EF4-FFF2-40B4-BE49-F238E27FC236}">
                <a16:creationId xmlns:a16="http://schemas.microsoft.com/office/drawing/2014/main" id="{B24C47D3-A1D6-433F-9FD7-63E95A937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211" y="1726406"/>
            <a:ext cx="3911600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4805" name="Group 5">
            <a:extLst>
              <a:ext uri="{FF2B5EF4-FFF2-40B4-BE49-F238E27FC236}">
                <a16:creationId xmlns:a16="http://schemas.microsoft.com/office/drawing/2014/main" id="{0CDE8B69-43BD-4944-BAF5-C3E10AF7D496}"/>
              </a:ext>
            </a:extLst>
          </p:cNvPr>
          <p:cNvGrpSpPr>
            <a:grpSpLocks/>
          </p:cNvGrpSpPr>
          <p:nvPr/>
        </p:nvGrpSpPr>
        <p:grpSpPr bwMode="auto">
          <a:xfrm>
            <a:off x="25400" y="1629122"/>
            <a:ext cx="9144000" cy="4918075"/>
            <a:chOff x="16" y="1235"/>
            <a:chExt cx="5760" cy="3098"/>
          </a:xfrm>
        </p:grpSpPr>
        <p:sp>
          <p:nvSpPr>
            <p:cNvPr id="204806" name="Text Box 6">
              <a:extLst>
                <a:ext uri="{FF2B5EF4-FFF2-40B4-BE49-F238E27FC236}">
                  <a16:creationId xmlns:a16="http://schemas.microsoft.com/office/drawing/2014/main" id="{025F0955-07C4-4885-A7C3-5AE61D7DE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" y="3344"/>
              <a:ext cx="576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dirty="0"/>
                <a:t> В силу предыдущей задачи, прямая </a:t>
              </a:r>
              <a:r>
                <a:rPr lang="en-US" altLang="ru-RU" i="1" dirty="0"/>
                <a:t>BD </a:t>
              </a:r>
              <a:r>
                <a:rPr lang="ru-RU" altLang="ru-RU" dirty="0"/>
                <a:t>перпендикулярна плоскости </a:t>
              </a:r>
              <a:r>
                <a:rPr lang="en-US" altLang="ru-RU" i="1" dirty="0"/>
                <a:t>AA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dirty="0"/>
                <a:t>.</a:t>
              </a:r>
              <a:r>
                <a:rPr lang="ru-RU" altLang="ru-RU" dirty="0"/>
                <a:t> Следовательно, она перпендикулярна любой прямой, лежащей в этой плоскости. В частности, она перпендикулярна прямой </a:t>
              </a:r>
              <a:r>
                <a:rPr lang="en-US" altLang="ru-RU" i="1" dirty="0"/>
                <a:t>CA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.</a:t>
              </a:r>
              <a:endParaRPr lang="ru-RU" altLang="ru-RU" dirty="0"/>
            </a:p>
          </p:txBody>
        </p:sp>
        <p:pic>
          <p:nvPicPr>
            <p:cNvPr id="204807" name="Picture 7">
              <a:extLst>
                <a:ext uri="{FF2B5EF4-FFF2-40B4-BE49-F238E27FC236}">
                  <a16:creationId xmlns:a16="http://schemas.microsoft.com/office/drawing/2014/main" id="{864D2E84-E119-450F-AABE-79B72F1D99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8" y="1235"/>
              <a:ext cx="2464" cy="2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4">
            <a:extLst>
              <a:ext uri="{FF2B5EF4-FFF2-40B4-BE49-F238E27FC236}">
                <a16:creationId xmlns:a16="http://schemas.microsoft.com/office/drawing/2014/main" id="{C40CEBB4-E0CE-49DD-A2D3-9C6327C34DB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>
            <a:extLst>
              <a:ext uri="{FF2B5EF4-FFF2-40B4-BE49-F238E27FC236}">
                <a16:creationId xmlns:a16="http://schemas.microsoft.com/office/drawing/2014/main" id="{4F2B79D3-B837-4937-8D1E-05AB9FD65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486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AB</a:t>
            </a:r>
            <a:r>
              <a:rPr lang="en-US" altLang="ru-RU"/>
              <a:t>, </a:t>
            </a:r>
            <a:r>
              <a:rPr lang="en-US" altLang="ru-RU" i="1"/>
              <a:t>CD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baseline="-25000"/>
              <a:t>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;</a:t>
            </a:r>
            <a:endParaRPr lang="ru-RU" altLang="ru-RU" baseline="-25000"/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293C9801-7E97-4314-9589-60B8BBE53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5612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укажите прямые, проходящие через вершины куба, перпендикулярные плоскости: а)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; б)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; </a:t>
            </a:r>
            <a:r>
              <a:rPr lang="ru-RU" altLang="ru-RU" sz="2800" dirty="0"/>
              <a:t>в) </a:t>
            </a:r>
            <a:r>
              <a:rPr lang="en-US" altLang="ru-RU" sz="2800" i="1" dirty="0"/>
              <a:t>BCD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196612" name="Picture 4">
            <a:extLst>
              <a:ext uri="{FF2B5EF4-FFF2-40B4-BE49-F238E27FC236}">
                <a16:creationId xmlns:a16="http://schemas.microsoft.com/office/drawing/2014/main" id="{649DE541-2C18-4E19-99CB-BDB41E644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91292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6613" name="Text Box 5">
            <a:extLst>
              <a:ext uri="{FF2B5EF4-FFF2-40B4-BE49-F238E27FC236}">
                <a16:creationId xmlns:a16="http://schemas.microsoft.com/office/drawing/2014/main" id="{ACD344AF-3A01-4C70-B26A-5F9E46C66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AA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BB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CC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baseline="-25000"/>
              <a:t> </a:t>
            </a:r>
            <a:r>
              <a:rPr lang="en-US" altLang="ru-RU" i="1"/>
              <a:t>DD</a:t>
            </a:r>
            <a:r>
              <a:rPr lang="en-US" altLang="ru-RU" baseline="-25000"/>
              <a:t>1</a:t>
            </a:r>
            <a:r>
              <a:rPr lang="ru-RU" altLang="ru-RU"/>
              <a:t>;</a:t>
            </a:r>
          </a:p>
        </p:txBody>
      </p:sp>
      <p:sp>
        <p:nvSpPr>
          <p:cNvPr id="196615" name="Text Box 7">
            <a:extLst>
              <a:ext uri="{FF2B5EF4-FFF2-40B4-BE49-F238E27FC236}">
                <a16:creationId xmlns:a16="http://schemas.microsoft.com/office/drawing/2014/main" id="{067C655A-D9B5-4A0D-89F6-7A4F75D41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0198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AB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baseline="-25000"/>
              <a:t> </a:t>
            </a:r>
            <a:r>
              <a:rPr lang="en-US" altLang="ru-RU" i="1"/>
              <a:t>DC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 baseline="-2500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2E5F71-4BBC-48A7-A549-8166003A1FDD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utoUpdateAnimBg="0"/>
      <p:bldP spid="196613" grpId="0" autoUpdateAnimBg="0"/>
      <p:bldP spid="19661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1026">
            <a:extLst>
              <a:ext uri="{FF2B5EF4-FFF2-40B4-BE49-F238E27FC236}">
                <a16:creationId xmlns:a16="http://schemas.microsoft.com/office/drawing/2014/main" id="{30405275-BC78-40C0-B1F8-C26E560EB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486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BCD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/>
          </a:p>
        </p:txBody>
      </p:sp>
      <p:sp>
        <p:nvSpPr>
          <p:cNvPr id="192515" name="Text Box 1027">
            <a:extLst>
              <a:ext uri="{FF2B5EF4-FFF2-40B4-BE49-F238E27FC236}">
                <a16:creationId xmlns:a16="http://schemas.microsoft.com/office/drawing/2014/main" id="{C4BFF3D4-FB31-4A5C-BD73-278AFE6B0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4212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укажите плоскости, проходящие через вершины куба, перпендикулярные прямой: а)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 б)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 в)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192516" name="Picture 1028">
            <a:extLst>
              <a:ext uri="{FF2B5EF4-FFF2-40B4-BE49-F238E27FC236}">
                <a16:creationId xmlns:a16="http://schemas.microsoft.com/office/drawing/2014/main" id="{5D735D5D-C62E-4787-A559-4E40E45F8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2517" name="Text Box 1029">
            <a:extLst>
              <a:ext uri="{FF2B5EF4-FFF2-40B4-BE49-F238E27FC236}">
                <a16:creationId xmlns:a16="http://schemas.microsoft.com/office/drawing/2014/main" id="{2E09DF20-2DEA-444C-8843-5DDF94099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ABC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ru-RU" altLang="ru-RU"/>
              <a:t>;</a:t>
            </a:r>
          </a:p>
        </p:txBody>
      </p:sp>
      <p:sp>
        <p:nvSpPr>
          <p:cNvPr id="192519" name="Text Box 1031">
            <a:extLst>
              <a:ext uri="{FF2B5EF4-FFF2-40B4-BE49-F238E27FC236}">
                <a16:creationId xmlns:a16="http://schemas.microsoft.com/office/drawing/2014/main" id="{DF95AF2F-C21A-4695-A1C8-6AABB8F3B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943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BDA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CB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EFAD3C7-33A6-45A5-9FC8-4B42A8887A0A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build="p" autoUpdateAnimBg="0"/>
      <p:bldP spid="192517" grpId="0" build="p" autoUpdateAnimBg="0"/>
      <p:bldP spid="19251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2">
            <a:extLst>
              <a:ext uri="{FF2B5EF4-FFF2-40B4-BE49-F238E27FC236}">
                <a16:creationId xmlns:a16="http://schemas.microsoft.com/office/drawing/2014/main" id="{0D1A7F57-F12F-44B9-BCFE-90FA253F5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15209"/>
            <a:ext cx="8305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перпендикулярных прямых и плоскостей, содержащих ребра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 </a:t>
            </a:r>
          </a:p>
        </p:txBody>
      </p:sp>
      <p:pic>
        <p:nvPicPr>
          <p:cNvPr id="182275" name="Picture 3">
            <a:extLst>
              <a:ext uri="{FF2B5EF4-FFF2-40B4-BE49-F238E27FC236}">
                <a16:creationId xmlns:a16="http://schemas.microsoft.com/office/drawing/2014/main" id="{03CA3E4D-4454-4D6D-9252-FD2720A93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85618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76" name="Text Box 4">
            <a:extLst>
              <a:ext uri="{FF2B5EF4-FFF2-40B4-BE49-F238E27FC236}">
                <a16:creationId xmlns:a16="http://schemas.microsoft.com/office/drawing/2014/main" id="{27BF4A7A-1EE1-4F8D-9377-FC1EC3F5E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4495800"/>
            <a:ext cx="856895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Решение: </a:t>
            </a:r>
            <a:r>
              <a:rPr lang="ru-RU" altLang="ru-RU" dirty="0"/>
              <a:t>Для каждого ребра имеется две грани, ей перпендикулярные. У куба имеется 12 ребер. Следовательно, искомое число пар перпендикулярных прямых и плоскостей равно 24.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413A38-7C4A-492B-965C-A664E5FDB239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ext Box 17">
            <a:extLst>
              <a:ext uri="{FF2B5EF4-FFF2-40B4-BE49-F238E27FC236}">
                <a16:creationId xmlns:a16="http://schemas.microsoft.com/office/drawing/2014/main" id="{1025DEB3-AC64-472B-880A-D0A4D64C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50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Свойство 1. </a:t>
            </a:r>
            <a:r>
              <a:rPr lang="ru-RU" dirty="0"/>
              <a:t>Через точку, не принадлежащую данной плоскости, можно провести единственную прямую, перпендикулярную этой плоскости.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7">
                <a:extLst>
                  <a:ext uri="{FF2B5EF4-FFF2-40B4-BE49-F238E27FC236}">
                    <a16:creationId xmlns:a16="http://schemas.microsoft.com/office/drawing/2014/main" id="{18133E8A-6CF9-4732-B840-9C23D01049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3350357"/>
                <a:ext cx="9144000" cy="35086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22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Обозначим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C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точку пересечения прямых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В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через точку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C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проведём прямую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перпендикулярную прямой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Заметим, что прямая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будет перпендикулярна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α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определяемой прямыми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c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В плоскости, определяемой точкой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и прямой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проведём прямую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sz="2200" u="sng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перпендикулярную прямой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Эта прямая и будет искомой прямой, перпендикулярной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Действительно, прямая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перпендикулярна прямой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Кроме того, она лежит в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α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следовательно, перпендикулярна прямой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Таким образом, прямая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перпендикулярна двум пересекающимся прямым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d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значит, она перпендикулярна этой плоскости.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17">
                <a:extLst>
                  <a:ext uri="{FF2B5EF4-FFF2-40B4-BE49-F238E27FC236}">
                    <a16:creationId xmlns:a16="http://schemas.microsoft.com/office/drawing/2014/main" id="{18133E8A-6CF9-4732-B840-9C23D0104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3350357"/>
                <a:ext cx="9144000" cy="3508653"/>
              </a:xfrm>
              <a:prstGeom prst="rect">
                <a:avLst/>
              </a:prstGeom>
              <a:blipFill>
                <a:blip r:embed="rId3"/>
                <a:stretch>
                  <a:fillRect l="-867" t="-522" r="-867" b="-26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E134A9C-9ABD-43BA-BA24-1D01D27179E0}"/>
              </a:ext>
            </a:extLst>
          </p:cNvPr>
          <p:cNvGrpSpPr/>
          <p:nvPr/>
        </p:nvGrpSpPr>
        <p:grpSpPr>
          <a:xfrm>
            <a:off x="672590" y="1303888"/>
            <a:ext cx="8435914" cy="2154436"/>
            <a:chOff x="672590" y="1303888"/>
            <a:chExt cx="8435914" cy="21544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17">
                  <a:extLst>
                    <a:ext uri="{FF2B5EF4-FFF2-40B4-BE49-F238E27FC236}">
                      <a16:creationId xmlns:a16="http://schemas.microsoft.com/office/drawing/2014/main" id="{14E71BFF-B803-4C44-8F15-84874C1725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39952" y="1303888"/>
                  <a:ext cx="4968552" cy="21544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00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sz="18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2200" dirty="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</a:rPr>
                    <a:t>Доказательство. 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Рассмотрим точку </a:t>
                  </a:r>
                  <a:r>
                    <a:rPr lang="ru-RU" sz="2200" i="1" dirty="0">
                      <a:effectLst/>
                      <a:ea typeface="Times New Roman" panose="02020603050405020304" pitchFamily="18" charset="0"/>
                    </a:rPr>
                    <a:t>A 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и плоскость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2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β</m:t>
                      </m:r>
                    </m:oMath>
                  </a14:m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. В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2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β</m:t>
                      </m:r>
                    </m:oMath>
                  </a14:m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 проведём какую-нибудь прямую </a:t>
                  </a:r>
                  <a:r>
                    <a:rPr lang="ru-RU" sz="2200" i="1" dirty="0">
                      <a:effectLst/>
                      <a:ea typeface="Times New Roman" panose="02020603050405020304" pitchFamily="18" charset="0"/>
                    </a:rPr>
                    <a:t>b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. В плоскости, определяемой точкой </a:t>
                  </a:r>
                  <a:r>
                    <a:rPr lang="ru-RU" sz="2200" i="1" dirty="0">
                      <a:effectLst/>
                      <a:ea typeface="Times New Roman" panose="02020603050405020304" pitchFamily="18" charset="0"/>
                    </a:rPr>
                    <a:t>A 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и прямой </a:t>
                  </a:r>
                  <a:r>
                    <a:rPr lang="ru-RU" sz="2200" i="1" dirty="0">
                      <a:effectLst/>
                      <a:ea typeface="Times New Roman" panose="02020603050405020304" pitchFamily="18" charset="0"/>
                    </a:rPr>
                    <a:t>b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, проведём прямую </a:t>
                  </a:r>
                  <a:r>
                    <a:rPr lang="ru-RU" sz="2200" i="1" dirty="0">
                      <a:effectLst/>
                      <a:ea typeface="Times New Roman" panose="02020603050405020304" pitchFamily="18" charset="0"/>
                    </a:rPr>
                    <a:t>c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, перпендикулярную прямой </a:t>
                  </a:r>
                  <a:r>
                    <a:rPr lang="ru-RU" sz="2200" i="1" dirty="0">
                      <a:effectLst/>
                      <a:ea typeface="Times New Roman" panose="02020603050405020304" pitchFamily="18" charset="0"/>
                    </a:rPr>
                    <a:t>b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. </a:t>
                  </a:r>
                  <a:endParaRPr lang="ru-RU" altLang="ru-RU" sz="22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" name="Text Box 17">
                  <a:extLst>
                    <a:ext uri="{FF2B5EF4-FFF2-40B4-BE49-F238E27FC236}">
                      <a16:creationId xmlns:a16="http://schemas.microsoft.com/office/drawing/2014/main" id="{14E71BFF-B803-4C44-8F15-84874C1725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39952" y="1303888"/>
                  <a:ext cx="4968552" cy="2154436"/>
                </a:xfrm>
                <a:prstGeom prst="rect">
                  <a:avLst/>
                </a:prstGeom>
                <a:blipFill>
                  <a:blip r:embed="rId4"/>
                  <a:stretch>
                    <a:fillRect l="-1595" t="-850" r="-1595" b="-481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D4FCDBAD-4887-4B34-A9E9-04E9F6DE9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2590" y="1328557"/>
              <a:ext cx="3362794" cy="21053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122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65" name="Text Box 17">
                <a:extLst>
                  <a:ext uri="{FF2B5EF4-FFF2-40B4-BE49-F238E27FC236}">
                    <a16:creationId xmlns:a16="http://schemas.microsoft.com/office/drawing/2014/main" id="{1025DEB3-AC64-472B-880A-D0A4D64CDF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4506"/>
                <a:ext cx="9144000" cy="28315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Докажем единственность. Предположим, что через точку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проходит две прямые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перпендикулярные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(рис. 11.3, б) Обозначим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соответственно их точки пересечения с плоскостью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Тогда в плоскости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AB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имеются две прямые, проходящие через точку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и перпендикулярные прямой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что противоречит соответствующему свойству перпендикулярных прямых на плоскости. Следовательно, через точку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A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не может проходить более одной прямой, перпендикулярной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. Значит, такая прямая единственна. 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65" name="Text Box 17">
                <a:extLst>
                  <a:ext uri="{FF2B5EF4-FFF2-40B4-BE49-F238E27FC236}">
                    <a16:creationId xmlns:a16="http://schemas.microsoft.com/office/drawing/2014/main" id="{1025DEB3-AC64-472B-880A-D0A4D64CD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4506"/>
                <a:ext cx="9144000" cy="2831544"/>
              </a:xfrm>
              <a:prstGeom prst="rect">
                <a:avLst/>
              </a:prstGeom>
              <a:blipFill>
                <a:blip r:embed="rId3"/>
                <a:stretch>
                  <a:fillRect l="-867" t="-647" r="-867" b="-34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0774DA0-AD37-4B72-BA00-2D9B5B33DC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2996449"/>
            <a:ext cx="3458058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7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ext Box 17">
            <a:extLst>
              <a:ext uri="{FF2B5EF4-FFF2-40B4-BE49-F238E27FC236}">
                <a16:creationId xmlns:a16="http://schemas.microsoft.com/office/drawing/2014/main" id="{1025DEB3-AC64-472B-880A-D0A4D64C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506"/>
            <a:ext cx="91440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Свойство 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прямая перпендикулярна плоскости, то любая прямая, параллельная данной прямой, также будет перпендикулярна этой плоскости.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D967453-403B-474F-B7F6-AAE70951CFA8}"/>
              </a:ext>
            </a:extLst>
          </p:cNvPr>
          <p:cNvGrpSpPr/>
          <p:nvPr/>
        </p:nvGrpSpPr>
        <p:grpSpPr>
          <a:xfrm>
            <a:off x="1" y="1103049"/>
            <a:ext cx="9143998" cy="4718181"/>
            <a:chOff x="1" y="1103049"/>
            <a:chExt cx="9143998" cy="471818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 Box 17">
                  <a:extLst>
                    <a:ext uri="{FF2B5EF4-FFF2-40B4-BE49-F238E27FC236}">
                      <a16:creationId xmlns:a16="http://schemas.microsoft.com/office/drawing/2014/main" id="{C3C741C3-2E1D-421C-9E42-58B5F66901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" y="1103049"/>
                  <a:ext cx="9143998" cy="2308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sz="2200" dirty="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</a:rPr>
                    <a:t>Доказательство. </a:t>
                  </a:r>
                  <a:r>
                    <a:rPr lang="ru-RU" dirty="0"/>
                    <a:t>Пусть прямая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 перпендикулярна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latin typeface="Cambria Math" panose="02040503050406030204" pitchFamily="18" charset="0"/>
                        </a:rPr>
                        <m:t>β</m:t>
                      </m:r>
                    </m:oMath>
                  </a14:m>
                  <a:r>
                    <a:rPr lang="ru-RU" dirty="0"/>
                    <a:t>, и прямая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 параллельна прямой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. Так как прямая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 перпендикулярна любой прямой, лежащей в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latin typeface="Cambria Math" panose="02040503050406030204" pitchFamily="18" charset="0"/>
                        </a:rPr>
                        <m:t>β</m:t>
                      </m:r>
                    </m:oMath>
                  </a14:m>
                  <a:r>
                    <a:rPr lang="ru-RU" dirty="0"/>
                    <a:t>, то прямая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, параллельная прямой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, также будет перпендикулярна любой прямой, лежащей в этой плоскости. Значит, она будет перпендикулярна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latin typeface="Cambria Math" panose="02040503050406030204" pitchFamily="18" charset="0"/>
                        </a:rPr>
                        <m:t>β</m:t>
                      </m:r>
                    </m:oMath>
                  </a14:m>
                  <a:r>
                    <a:rPr lang="ru-RU" dirty="0"/>
                    <a:t>. </a:t>
                  </a:r>
                  <a:endParaRPr lang="ru-RU" altLang="ru-RU" sz="22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" name="Text Box 17">
                  <a:extLst>
                    <a:ext uri="{FF2B5EF4-FFF2-40B4-BE49-F238E27FC236}">
                      <a16:creationId xmlns:a16="http://schemas.microsoft.com/office/drawing/2014/main" id="{C3C741C3-2E1D-421C-9E42-58B5F66901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" y="1103049"/>
                  <a:ext cx="9143998" cy="2308324"/>
                </a:xfrm>
                <a:prstGeom prst="rect">
                  <a:avLst/>
                </a:prstGeom>
                <a:blipFill>
                  <a:blip r:embed="rId3"/>
                  <a:stretch>
                    <a:fillRect l="-1000" t="-2111" r="-1000" b="-50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63D12207-CC74-42E0-8768-F819DEFF8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00023" y="3573016"/>
              <a:ext cx="4143953" cy="22482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157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ext Box 17">
            <a:extLst>
              <a:ext uri="{FF2B5EF4-FFF2-40B4-BE49-F238E27FC236}">
                <a16:creationId xmlns:a16="http://schemas.microsoft.com/office/drawing/2014/main" id="{1025DEB3-AC64-472B-880A-D0A4D64C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50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Свойство </a:t>
            </a:r>
            <a:r>
              <a:rPr lang="en-US" dirty="0">
                <a:solidFill>
                  <a:srgbClr val="FF0000"/>
                </a:solidFill>
                <a:ea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Две прямые, перпендикулярные одной плоскости, параллельны между собой</a:t>
            </a:r>
            <a:r>
              <a:rPr lang="en-US" dirty="0">
                <a:ea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0EC1C43-A5CA-42A4-8F16-545AE309150E}"/>
              </a:ext>
            </a:extLst>
          </p:cNvPr>
          <p:cNvGrpSpPr/>
          <p:nvPr/>
        </p:nvGrpSpPr>
        <p:grpSpPr>
          <a:xfrm>
            <a:off x="1" y="1103049"/>
            <a:ext cx="9143998" cy="4651902"/>
            <a:chOff x="1" y="1103049"/>
            <a:chExt cx="9143998" cy="46519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 Box 17">
                  <a:extLst>
                    <a:ext uri="{FF2B5EF4-FFF2-40B4-BE49-F238E27FC236}">
                      <a16:creationId xmlns:a16="http://schemas.microsoft.com/office/drawing/2014/main" id="{C3C741C3-2E1D-421C-9E42-58B5F66901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" y="1103049"/>
                  <a:ext cx="9143998" cy="19389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sz="2200" dirty="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</a:rPr>
                    <a:t>Доказательство. </a:t>
                  </a:r>
                  <a:r>
                    <a:rPr lang="ru-RU" dirty="0"/>
                    <a:t>Пусть прямые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 и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 перпендикулярны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latin typeface="Cambria Math" panose="02040503050406030204" pitchFamily="18" charset="0"/>
                        </a:rPr>
                        <m:t>β</m:t>
                      </m:r>
                    </m:oMath>
                  </a14:m>
                  <a:r>
                    <a:rPr lang="ru-RU" dirty="0"/>
                    <a:t>. Через какую</a:t>
                  </a:r>
                  <a:r>
                    <a:rPr lang="en-US" dirty="0"/>
                    <a:t>-</a:t>
                  </a:r>
                  <a:r>
                    <a:rPr lang="ru-RU" dirty="0" err="1"/>
                    <a:t>нибудь</a:t>
                  </a:r>
                  <a:r>
                    <a:rPr lang="ru-RU" dirty="0"/>
                    <a:t> точку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 прямой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 проведём прямую, параллельную прямой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. По свойству 2 она будет перпендикулярна плоскости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latin typeface="Cambria Math" panose="02040503050406030204" pitchFamily="18" charset="0"/>
                        </a:rPr>
                        <m:t>β</m:t>
                      </m:r>
                    </m:oMath>
                  </a14:m>
                  <a:r>
                    <a:rPr lang="ru-RU" dirty="0"/>
                    <a:t>. В силу свойства 1 она должна совпадать с прямой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. Значит, прямая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 параллельна прямой 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. </a:t>
                  </a:r>
                  <a:endParaRPr lang="ru-RU" altLang="ru-RU" sz="22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" name="Text Box 17">
                  <a:extLst>
                    <a:ext uri="{FF2B5EF4-FFF2-40B4-BE49-F238E27FC236}">
                      <a16:creationId xmlns:a16="http://schemas.microsoft.com/office/drawing/2014/main" id="{C3C741C3-2E1D-421C-9E42-58B5F66901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" y="1103049"/>
                  <a:ext cx="9143998" cy="1938992"/>
                </a:xfrm>
                <a:prstGeom prst="rect">
                  <a:avLst/>
                </a:prstGeom>
                <a:blipFill>
                  <a:blip r:embed="rId3"/>
                  <a:stretch>
                    <a:fillRect l="-1000" t="-2516" r="-1000" b="-628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A33781D7-BBEA-440E-824D-0C433AF174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95736" y="3434830"/>
              <a:ext cx="4506517" cy="23201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91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>
            <a:extLst>
              <a:ext uri="{FF2B5EF4-FFF2-40B4-BE49-F238E27FC236}">
                <a16:creationId xmlns:a16="http://schemas.microsoft.com/office/drawing/2014/main" id="{D4E21B0A-1768-44D6-92B2-C0A46F8DF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59618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Какая прямая называется перпендикулярной плоскости?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ECD10962-6534-4F3A-AF71-F4DF4C05C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Прямая 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перпендикулярной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плоскости,  если она перпендикулярна любой прямой, лежащей в этой плоскости.</a:t>
            </a:r>
            <a:endParaRPr lang="ru-RU" altLang="ru-RU" sz="2800" baseline="30000" dirty="0"/>
          </a:p>
        </p:txBody>
      </p:sp>
      <p:sp>
        <p:nvSpPr>
          <p:cNvPr id="159748" name="Rectangle 4">
            <a:extLst>
              <a:ext uri="{FF2B5EF4-FFF2-40B4-BE49-F238E27FC236}">
                <a16:creationId xmlns:a16="http://schemas.microsoft.com/office/drawing/2014/main" id="{0ABD6EF4-8E92-420F-93D7-C99A51B98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Вопрос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>
            <a:extLst>
              <a:ext uri="{FF2B5EF4-FFF2-40B4-BE49-F238E27FC236}">
                <a16:creationId xmlns:a16="http://schemas.microsoft.com/office/drawing/2014/main" id="{D4E21B0A-1768-44D6-92B2-C0A46F8DF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59618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Сформулируйте признак перпендикулярности прямой и плоскости.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ECD10962-6534-4F3A-AF71-F4DF4C05C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Если прямая перпендикулярна двум пересекающимся прямым плоскости, то она перпендикулярна и самой плоскости.</a:t>
            </a:r>
            <a:endParaRPr lang="ru-RU" altLang="ru-RU" sz="2800" baseline="30000" dirty="0"/>
          </a:p>
        </p:txBody>
      </p:sp>
      <p:sp>
        <p:nvSpPr>
          <p:cNvPr id="159748" name="Rectangle 4">
            <a:extLst>
              <a:ext uri="{FF2B5EF4-FFF2-40B4-BE49-F238E27FC236}">
                <a16:creationId xmlns:a16="http://schemas.microsoft.com/office/drawing/2014/main" id="{0ABD6EF4-8E92-420F-93D7-C99A51B98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Вопрос 2</a:t>
            </a:r>
          </a:p>
        </p:txBody>
      </p:sp>
    </p:spTree>
    <p:extLst>
      <p:ext uri="{BB962C8B-B14F-4D97-AF65-F5344CB8AC3E}">
        <p14:creationId xmlns:p14="http://schemas.microsoft.com/office/powerpoint/2010/main" val="188277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>
            <a:extLst>
              <a:ext uri="{FF2B5EF4-FFF2-40B4-BE49-F238E27FC236}">
                <a16:creationId xmlns:a16="http://schemas.microsoft.com/office/drawing/2014/main" id="{D4E21B0A-1768-44D6-92B2-C0A46F8DF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59618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ли, что если прямая перпендикулярна каким-нибудь двум прямым плоскости, то она перпендикулярна этой плоскости?</a:t>
            </a: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ECD10962-6534-4F3A-AF71-F4DF4C05C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  <a:endParaRPr lang="ru-RU" altLang="ru-RU" sz="2800" baseline="30000"/>
          </a:p>
        </p:txBody>
      </p:sp>
      <p:sp>
        <p:nvSpPr>
          <p:cNvPr id="159748" name="Rectangle 4">
            <a:extLst>
              <a:ext uri="{FF2B5EF4-FFF2-40B4-BE49-F238E27FC236}">
                <a16:creationId xmlns:a16="http://schemas.microsoft.com/office/drawing/2014/main" id="{0ABD6EF4-8E92-420F-93D7-C99A51B98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29377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1602</Words>
  <Application>Microsoft Office PowerPoint</Application>
  <PresentationFormat>Экран (4:3)</PresentationFormat>
  <Paragraphs>116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Cambria Math</vt:lpstr>
      <vt:lpstr>Times New Roman</vt:lpstr>
      <vt:lpstr>Оформление по умолчанию</vt:lpstr>
      <vt:lpstr>17а. Перпендикулярность прямой и плоскости (Тетраэдр, куб)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39</cp:revision>
  <dcterms:created xsi:type="dcterms:W3CDTF">2007-10-22T16:06:58Z</dcterms:created>
  <dcterms:modified xsi:type="dcterms:W3CDTF">2022-04-05T16:05:07Z</dcterms:modified>
</cp:coreProperties>
</file>