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53" r:id="rId3"/>
    <p:sldId id="354" r:id="rId4"/>
    <p:sldId id="355" r:id="rId5"/>
    <p:sldId id="363" r:id="rId6"/>
    <p:sldId id="350" r:id="rId7"/>
    <p:sldId id="356" r:id="rId8"/>
    <p:sldId id="357" r:id="rId9"/>
    <p:sldId id="359" r:id="rId10"/>
    <p:sldId id="358" r:id="rId11"/>
    <p:sldId id="361" r:id="rId12"/>
    <p:sldId id="360" r:id="rId13"/>
    <p:sldId id="339" r:id="rId14"/>
    <p:sldId id="344" r:id="rId15"/>
    <p:sldId id="341" r:id="rId16"/>
    <p:sldId id="34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39" autoAdjust="0"/>
    <p:restoredTop sz="90929"/>
  </p:normalViewPr>
  <p:slideViewPr>
    <p:cSldViewPr>
      <p:cViewPr varScale="1">
        <p:scale>
          <a:sx n="97" d="100"/>
          <a:sy n="97" d="100"/>
        </p:scale>
        <p:origin x="2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57CC123D-5AB9-44B8-B4DF-C7FAC1EAA5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F7916FF-2829-43E0-8846-B2024B5F775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4EF96589-8B39-4E1B-8218-3B068555F47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940CD00D-15C0-42B9-A7CA-FDB096C669D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1F659BCF-70AC-4E43-97C0-ECD22F796B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D1D9513D-2411-40AA-B65C-E9A8B9B75B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0A3833-18E0-4131-8605-BA23972152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743880-A591-44F0-973A-AEEE3391E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FF4459-4CAC-4A52-A846-246BA2A343FD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379DBB4-BCEC-4385-A077-5996174A0D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16775FD-36F8-4396-A555-C51EABE89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15D3208-8FC3-4A2A-AC04-C198178636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C2DBFF-8387-4D3C-B9D7-3891DAA3FE97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26306" name="Rectangle 2">
            <a:extLst>
              <a:ext uri="{FF2B5EF4-FFF2-40B4-BE49-F238E27FC236}">
                <a16:creationId xmlns:a16="http://schemas.microsoft.com/office/drawing/2014/main" id="{7CC6E606-12DF-4F46-90C3-1A2957083D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A7EF59B5-FA95-4CDD-A0A5-F42F4EB61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2248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D21F38D-17EC-4DF9-87D7-405E02ED3C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59ADA-5F16-41DB-9B56-B0A589EE2365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32450" name="Rectangle 2">
            <a:extLst>
              <a:ext uri="{FF2B5EF4-FFF2-40B4-BE49-F238E27FC236}">
                <a16:creationId xmlns:a16="http://schemas.microsoft.com/office/drawing/2014/main" id="{9BA94623-8D3D-48F4-BC9D-EEDF23E6F5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1" name="Rectangle 3">
            <a:extLst>
              <a:ext uri="{FF2B5EF4-FFF2-40B4-BE49-F238E27FC236}">
                <a16:creationId xmlns:a16="http://schemas.microsoft.com/office/drawing/2014/main" id="{69B3E617-B360-4D38-B48C-863E2E5D3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6433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EF11D4-D797-4A6F-999D-F894D97DFB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038A28-EC77-4151-B607-292B10382E1C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30402" name="Rectangle 2">
            <a:extLst>
              <a:ext uri="{FF2B5EF4-FFF2-40B4-BE49-F238E27FC236}">
                <a16:creationId xmlns:a16="http://schemas.microsoft.com/office/drawing/2014/main" id="{B06F3224-7CCC-4C4F-A667-035E1D9BB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0403" name="Rectangle 3">
            <a:extLst>
              <a:ext uri="{FF2B5EF4-FFF2-40B4-BE49-F238E27FC236}">
                <a16:creationId xmlns:a16="http://schemas.microsoft.com/office/drawing/2014/main" id="{E3C9A163-701F-4F61-93E9-75D639F1B9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733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F4AD6A-C39E-40EB-874F-34229C0625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DB9777-7797-405D-B087-FAB6D13BE95E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D086C334-9492-46BB-83F1-E7D2C21E59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42483633-AEDB-454B-8018-AE1A4B072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4274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6308BF-6BDA-4117-B5A8-A2E8E8740C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5D964D-DFD2-48B0-8A36-0637DE3C1961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195586" name="Rectangle 2">
            <a:extLst>
              <a:ext uri="{FF2B5EF4-FFF2-40B4-BE49-F238E27FC236}">
                <a16:creationId xmlns:a16="http://schemas.microsoft.com/office/drawing/2014/main" id="{EFB05681-C4B9-4D6B-9D38-ED66DF76CA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E696C6AC-ED4D-412D-A77A-751287D64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84967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09DD37-7395-4F29-8DD7-8E9749D739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9412DC-E473-419A-8F14-B2EDF509D99E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89442" name="Rectangle 2">
            <a:extLst>
              <a:ext uri="{FF2B5EF4-FFF2-40B4-BE49-F238E27FC236}">
                <a16:creationId xmlns:a16="http://schemas.microsoft.com/office/drawing/2014/main" id="{DC1284DB-D747-4E7F-B41D-3C1272D0D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CDF5C89E-50D0-4A52-9C19-DA736807F5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09190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C4BCF4-D3CF-4500-944B-398B3403D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7D4417-2B96-48DB-96B1-F1403AF0D9E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91490" name="Rectangle 2">
            <a:extLst>
              <a:ext uri="{FF2B5EF4-FFF2-40B4-BE49-F238E27FC236}">
                <a16:creationId xmlns:a16="http://schemas.microsoft.com/office/drawing/2014/main" id="{5D805945-5E36-4C28-8ED5-56BA2501F6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A2675752-D2CE-4010-BE67-5E4036BDB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2938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E6C63E9-F745-4AFD-95F6-2114AD085F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D8C7B0-D40F-4AF0-BC5D-BFE7639DD00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B8FFB0A2-0233-48E7-B50C-D833DE5772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2ED9EBCB-B767-4F3E-8EA6-108817981E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0455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6B5D9A-5ED8-4F58-A7BB-94D73D33C9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D083C-2980-405F-9385-621F47BEC95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780A9CB4-A5FE-4762-9B99-9616BB5526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0105F5A7-EB0D-4733-B3AB-F36CA2CF2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59949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F43584-5265-494E-BA2D-A3BD680FD8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704551-D3FF-4E58-8575-43C0A75868A3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8777AC11-6C9C-4A6E-896D-22C25A7809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98C09EEC-6B24-430E-8602-8550146317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0812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6B5D9A-5ED8-4F58-A7BB-94D73D33C9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5D083C-2980-405F-9385-621F47BEC959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780A9CB4-A5FE-4762-9B99-9616BB5526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0105F5A7-EB0D-4733-B3AB-F36CA2CF2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151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EA8C1D-EBDA-4CDF-BF4E-D5A95645E9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B1BB98-F8DE-4F8C-91C2-6FB08777DD33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99540C02-2636-4458-ADF7-AB234D04C7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5F0B71FB-1251-436D-99B0-6521C99F6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9720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5DB128-F150-4CCA-A005-013BAB17A8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E00B8A-78F9-4739-B078-3804AA589CE3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2493A75A-274C-4C97-8FC1-8EE94E4249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C6DF41EE-3384-48AF-AD02-03E76F7F7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18335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16743E-BEB0-4497-80F3-2B56ED604F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E529AE-55B7-4633-9E59-E637D384CC1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24258" name="Rectangle 2">
            <a:extLst>
              <a:ext uri="{FF2B5EF4-FFF2-40B4-BE49-F238E27FC236}">
                <a16:creationId xmlns:a16="http://schemas.microsoft.com/office/drawing/2014/main" id="{FD2AE4ED-2353-433D-B9C6-2837372829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5B039E8C-04EB-4A3F-BEB9-734C2FD23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87844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AFB0E7-3AF7-4635-AD28-EC3300611B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523658-87F3-484E-A847-45A5C829EBC2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28354" name="Rectangle 2">
            <a:extLst>
              <a:ext uri="{FF2B5EF4-FFF2-40B4-BE49-F238E27FC236}">
                <a16:creationId xmlns:a16="http://schemas.microsoft.com/office/drawing/2014/main" id="{0D927EB2-46CD-40A1-934B-17B789DDB6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8355" name="Rectangle 3">
            <a:extLst>
              <a:ext uri="{FF2B5EF4-FFF2-40B4-BE49-F238E27FC236}">
                <a16:creationId xmlns:a16="http://schemas.microsoft.com/office/drawing/2014/main" id="{D94E21FB-AFCB-486E-A17F-0987E970C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9299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4ACB6D-DF06-427A-97C0-028F9B1B1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83EA739-386B-4FAD-8F7D-57A019B7D6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DFBFC1-63A2-4F4E-8576-A32D4F02B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D40A83-1054-4405-98F3-E8F039A17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FC181C-5DF9-4629-A0E0-EFA6F77CF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9796AB-1D87-4C34-A6E1-F69ED6E97DE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9265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0F83C-068E-4CF8-AF5E-8637F18EB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4F1E33-A30E-48BE-893F-7E01E8BA6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558566-7CD3-418C-9D51-0321471BD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32ABCD-0DB2-441B-9FF8-71AA77062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CE3D79-1E82-4F9F-A82E-A68D6D80E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56BAE-5A38-400C-A86B-80797C11DC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7065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6EEF7D5-6E88-4306-9436-026C41655D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4FF66E-9F5A-4681-A513-B65506DE42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21E732-983F-44AB-9327-D3815268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3FA9BC-AC78-4E3E-9DE8-413B3717A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3E78AB-AE48-4D60-A024-4BF1DB7F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390F4-694E-40DE-8572-7C8B34F0CC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161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8717F-2142-4DD8-8823-A57DC6C37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C2142A-6FA9-4758-85FE-336C115F1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FCD5C3-8F08-463C-8773-513B814E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4503C0B-E72C-4DC0-BFAD-8DA6F068B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B40A10-AD16-45BB-9F6C-ACC94A87E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46E5F-CBDE-4A8E-9735-1C6795D59C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952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355BBA-7053-492F-AF4B-F2D462B04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C0FC13-3BBE-47B1-ABCF-4FF934227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05BEF4-AB8F-4046-9E36-877278331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5036F3-7072-4684-B118-082383467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146DDF-0AFF-48BB-AAD0-1AC04651F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6F864-6340-4C0A-B4CA-02D71D9359F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6973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98A4C6-31FC-4C89-99FD-43B15628E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5ACCB1-A416-49B1-AD49-F3DDD3B899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C14AD9-6C52-4801-AA94-9971A0F75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B381146-C104-48A1-8CF2-6515C8730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468D11-B7AF-40BA-AFB1-DF12B8991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62F31E-4A36-40CD-A573-68CE5906A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60A61-5CDC-4E42-AB7D-0B3BC094D1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9982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383A1F-C567-48D6-B523-8DAC55D7D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2A59BAF-73B8-4BEA-884A-E042B3E14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E1C6B3B-0F70-408C-B062-C4BA79AD2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C91B32A-8919-489E-88B2-1544AA7336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E6848B8-39D7-4865-BCBB-3AD0FB607C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D8AE525-4424-4F1E-8662-13D5076D5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A5251D5-346F-4734-9837-ED1C287EB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D6F6E5B-D050-4864-A827-F8104B251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2ECBE-C170-446D-B60C-9F03114980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195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21CE90-8FAD-4A4A-BCB7-752C8BAC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7EE0510-0905-4994-9F7A-E71D0701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1D06C45-D09A-41C6-B9B8-DFA9D6A64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8DFD0F-2029-41E6-8E66-1B6C8C346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E2E4C7-75CE-49AB-A433-B4C54EE7C6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256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E801AB3-AB63-44C2-B6BD-DFCAED84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2D4F8F4-E09A-4113-A570-6545DDECF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F774A2-8244-47BC-BA8C-239F88AEB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BF695C-34E0-4475-9477-5F6671FE34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1355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0412A5-1712-41A4-861D-C5E527B64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369ACF-84A2-4A49-AB4C-FC397F29B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09E242-F7C1-4B3C-9489-8EB470A90F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BB0EE7F-892D-450E-9277-CA76A9674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EEECC3B-4E9D-4D42-BB2E-F0E416B15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235387-0840-4139-8256-4493AB28D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CA915-FF3C-47B4-AFCE-79124F3EC60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457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A6870-3132-460D-88C6-64E272FF8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864E508-D795-4917-83C9-06025B912E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96E891C-E10D-4980-8F4C-0CC63777B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C60EB8-1BC8-43B0-B8BD-54DB857CB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679E7B-8A11-405A-B80D-62EAD780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5FA8D8-3805-463E-B1E6-6D4353422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66FBA-13A3-4873-A7E2-BA4D2A68E4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537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B1BF741-EF39-423B-B903-0035A188B4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5AD61AD-0A05-422B-962C-8C7E7DAE9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FD2EC2-8242-4B54-B98F-5B7B5F3FBE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AA93C30-618E-4A5B-B53C-E7831F1441B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8DC335-894F-4C48-8120-0043A3F274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E7F972-3DED-43D7-A7D4-25A300358AA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B50DE30-2278-4554-904A-9ECD9A7F0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908720"/>
            <a:ext cx="8991600" cy="219648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17</a:t>
            </a:r>
            <a:r>
              <a:rPr lang="ru-RU" altLang="ru-RU" dirty="0">
                <a:solidFill>
                  <a:srgbClr val="FF3300"/>
                </a:solidFill>
              </a:rPr>
              <a:t>б</a:t>
            </a:r>
            <a:r>
              <a:rPr lang="en-US" altLang="ru-RU" dirty="0">
                <a:solidFill>
                  <a:srgbClr val="FF3300"/>
                </a:solidFill>
              </a:rPr>
              <a:t>. </a:t>
            </a:r>
            <a:r>
              <a:rPr lang="ru-RU" altLang="ru-RU" dirty="0">
                <a:solidFill>
                  <a:srgbClr val="FF3300"/>
                </a:solidFill>
              </a:rPr>
              <a:t>Перпендикулярность прямой и плоскости</a:t>
            </a:r>
            <a:br>
              <a:rPr lang="en-US" altLang="ru-RU" dirty="0">
                <a:solidFill>
                  <a:srgbClr val="FF3300"/>
                </a:solidFill>
              </a:rPr>
            </a:br>
            <a:r>
              <a:rPr lang="en-US" altLang="ru-RU" dirty="0">
                <a:solidFill>
                  <a:srgbClr val="FF3300"/>
                </a:solidFill>
              </a:rPr>
              <a:t>(</a:t>
            </a:r>
            <a:r>
              <a:rPr lang="ru-RU" altLang="ru-RU" dirty="0">
                <a:solidFill>
                  <a:srgbClr val="FF3300"/>
                </a:solidFill>
              </a:rPr>
              <a:t>Пирамида, призма)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Text Box 2">
            <a:extLst>
              <a:ext uri="{FF2B5EF4-FFF2-40B4-BE49-F238E27FC236}">
                <a16:creationId xmlns:a16="http://schemas.microsoft.com/office/drawing/2014/main" id="{63577A5B-7AF0-4CAF-8707-8001F2E5E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77081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CF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BDD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25283" name="Text Box 3">
            <a:extLst>
              <a:ext uri="{FF2B5EF4-FFF2-40B4-BE49-F238E27FC236}">
                <a16:creationId xmlns:a16="http://schemas.microsoft.com/office/drawing/2014/main" id="{141FF728-A332-4426-B4B6-F2A304799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CF </a:t>
            </a:r>
            <a:r>
              <a:rPr lang="ru-RU" altLang="ru-RU" dirty="0"/>
              <a:t>параллельна прямой </a:t>
            </a:r>
            <a:r>
              <a:rPr lang="en-US" altLang="ru-RU" i="1" dirty="0"/>
              <a:t>AB</a:t>
            </a:r>
            <a:r>
              <a:rPr lang="ru-RU" altLang="ru-RU" dirty="0"/>
              <a:t>, которая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плоскости </a:t>
            </a:r>
            <a:r>
              <a:rPr lang="en-US" altLang="ru-RU" i="1" dirty="0"/>
              <a:t>BDD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r>
              <a:rPr lang="ru-RU" altLang="ru-RU" dirty="0"/>
              <a:t> Следовательно, прямая </a:t>
            </a:r>
            <a:r>
              <a:rPr lang="en-US" altLang="ru-RU" i="1" dirty="0"/>
              <a:t>CF </a:t>
            </a:r>
            <a:r>
              <a:rPr lang="ru-RU" altLang="ru-RU" dirty="0"/>
              <a:t>также перпендикулярна плоскости </a:t>
            </a:r>
            <a:r>
              <a:rPr lang="en-US" altLang="ru-RU" i="1" dirty="0"/>
              <a:t>BDD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r>
              <a:rPr lang="ru-RU" altLang="ru-RU" dirty="0"/>
              <a:t> </a:t>
            </a:r>
          </a:p>
        </p:txBody>
      </p:sp>
      <p:pic>
        <p:nvPicPr>
          <p:cNvPr id="225286" name="Picture 6">
            <a:extLst>
              <a:ext uri="{FF2B5EF4-FFF2-40B4-BE49-F238E27FC236}">
                <a16:creationId xmlns:a16="http://schemas.microsoft.com/office/drawing/2014/main" id="{531C27D1-7BE8-4B06-B2EC-3C29DD6CB2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0"/>
            <a:ext cx="3548063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0D4E486-0403-49BA-A3DC-522ACC875DE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54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2">
            <a:extLst>
              <a:ext uri="{FF2B5EF4-FFF2-40B4-BE49-F238E27FC236}">
                <a16:creationId xmlns:a16="http://schemas.microsoft.com/office/drawing/2014/main" id="{35F8452D-01EE-41CE-9D81-0315D2B82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2781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AC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BEE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31427" name="Text Box 3">
            <a:extLst>
              <a:ext uri="{FF2B5EF4-FFF2-40B4-BE49-F238E27FC236}">
                <a16:creationId xmlns:a16="http://schemas.microsoft.com/office/drawing/2014/main" id="{84EE5661-1098-4B2D-9215-32A224F0B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5562600"/>
            <a:ext cx="88840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AC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BE </a:t>
            </a:r>
            <a:r>
              <a:rPr lang="ru-RU" altLang="ru-RU" dirty="0"/>
              <a:t>и </a:t>
            </a:r>
            <a:r>
              <a:rPr lang="en-US" altLang="ru-RU" i="1" dirty="0"/>
              <a:t>BB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r>
              <a:rPr lang="ru-RU" altLang="ru-RU" dirty="0"/>
              <a:t> Следовательно, она перпендикулярна плоскости </a:t>
            </a:r>
            <a:r>
              <a:rPr lang="en-US" altLang="ru-RU" i="1" dirty="0"/>
              <a:t>BEE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r>
              <a:rPr lang="ru-RU" altLang="ru-RU" dirty="0"/>
              <a:t> </a:t>
            </a:r>
          </a:p>
        </p:txBody>
      </p:sp>
      <p:pic>
        <p:nvPicPr>
          <p:cNvPr id="231430" name="Picture 6">
            <a:extLst>
              <a:ext uri="{FF2B5EF4-FFF2-40B4-BE49-F238E27FC236}">
                <a16:creationId xmlns:a16="http://schemas.microsoft.com/office/drawing/2014/main" id="{75493210-82F0-48EA-9300-A1E853B395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3548063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E8C4C73-42B8-41FE-8CAA-595B9BBEA263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69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Text Box 2">
            <a:extLst>
              <a:ext uri="{FF2B5EF4-FFF2-40B4-BE49-F238E27FC236}">
                <a16:creationId xmlns:a16="http://schemas.microsoft.com/office/drawing/2014/main" id="{6EF84E50-0B87-4788-8889-42F8C2088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" y="530835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все рёбра которой равны, перпендикулярна плоскости </a:t>
            </a:r>
            <a:r>
              <a:rPr lang="en-US" altLang="ru-RU" sz="2800" i="1" dirty="0"/>
              <a:t>BDE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29379" name="Text Box 3">
            <a:extLst>
              <a:ext uri="{FF2B5EF4-FFF2-40B4-BE49-F238E27FC236}">
                <a16:creationId xmlns:a16="http://schemas.microsoft.com/office/drawing/2014/main" id="{C08B4F94-797D-4FC3-86D5-34C104141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952" y="5303532"/>
            <a:ext cx="888409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AB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BA</a:t>
            </a:r>
            <a:r>
              <a:rPr lang="ru-RU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BD</a:t>
            </a:r>
            <a:r>
              <a:rPr lang="en-US" altLang="ru-RU" dirty="0"/>
              <a:t>.</a:t>
            </a:r>
            <a:r>
              <a:rPr lang="ru-RU" altLang="ru-RU" dirty="0"/>
              <a:t> Следовательно, прямая </a:t>
            </a:r>
            <a:r>
              <a:rPr lang="en-US" altLang="ru-RU" i="1" dirty="0"/>
              <a:t>AB</a:t>
            </a:r>
            <a:r>
              <a:rPr lang="en-US" altLang="ru-RU" baseline="-25000" dirty="0"/>
              <a:t>1</a:t>
            </a:r>
            <a:r>
              <a:rPr lang="ru-RU" altLang="ru-RU" dirty="0"/>
              <a:t> перпендикулярна плоскости </a:t>
            </a:r>
            <a:r>
              <a:rPr lang="en-US" altLang="ru-RU" i="1" dirty="0"/>
              <a:t>BDE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r>
              <a:rPr lang="ru-RU" altLang="ru-RU" dirty="0"/>
              <a:t> </a:t>
            </a:r>
          </a:p>
        </p:txBody>
      </p:sp>
      <p:pic>
        <p:nvPicPr>
          <p:cNvPr id="229382" name="Picture 6">
            <a:extLst>
              <a:ext uri="{FF2B5EF4-FFF2-40B4-BE49-F238E27FC236}">
                <a16:creationId xmlns:a16="http://schemas.microsoft.com/office/drawing/2014/main" id="{F38D4394-1AAB-4CB7-9A70-5C62CF83B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2275986"/>
            <a:ext cx="3548063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899FC5-A730-4204-88F6-0D085321FD21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1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4" name="Text Box 4">
            <a:extLst>
              <a:ext uri="{FF2B5EF4-FFF2-40B4-BE49-F238E27FC236}">
                <a16:creationId xmlns:a16="http://schemas.microsoft.com/office/drawing/2014/main" id="{D95946CA-8529-4A0D-885C-03925FEC0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3446" y="490974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правильной шестиугольной призме, все рёбра которой равны, назовите плоскости, проходящие через ребра призмы и перпендикулярные прямой: а)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;</a:t>
            </a:r>
            <a:r>
              <a:rPr lang="en-US" altLang="ru-RU" sz="2800" dirty="0"/>
              <a:t> </a:t>
            </a:r>
            <a:r>
              <a:rPr lang="ru-RU" altLang="ru-RU" sz="2800" dirty="0"/>
              <a:t>б) </a:t>
            </a:r>
            <a:r>
              <a:rPr lang="en-US" altLang="ru-RU" sz="2800" i="1" dirty="0"/>
              <a:t>AB</a:t>
            </a:r>
            <a:r>
              <a:rPr lang="en-US" altLang="ru-RU" sz="2800" dirty="0"/>
              <a:t>; </a:t>
            </a:r>
            <a:r>
              <a:rPr lang="ru-RU" altLang="ru-RU" sz="2800" dirty="0"/>
              <a:t>в) </a:t>
            </a:r>
            <a:r>
              <a:rPr lang="en-US" altLang="ru-RU" sz="2800" i="1" dirty="0"/>
              <a:t>AB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184325" name="Text Box 5">
            <a:extLst>
              <a:ext uri="{FF2B5EF4-FFF2-40B4-BE49-F238E27FC236}">
                <a16:creationId xmlns:a16="http://schemas.microsoft.com/office/drawing/2014/main" id="{444F5675-50F3-41D1-915A-54979F74E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864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</a:t>
            </a:r>
            <a:r>
              <a:rPr lang="en-US" altLang="ru-RU" i="1"/>
              <a:t>AEE</a:t>
            </a:r>
            <a:r>
              <a:rPr lang="en-US" altLang="ru-RU" baseline="-25000"/>
              <a:t>1</a:t>
            </a:r>
            <a:r>
              <a:rPr lang="en-US" altLang="ru-RU"/>
              <a:t>; </a:t>
            </a:r>
            <a:r>
              <a:rPr lang="en-US" altLang="ru-RU" i="1"/>
              <a:t>BDD</a:t>
            </a:r>
            <a:r>
              <a:rPr lang="en-US" altLang="ru-RU" baseline="-25000"/>
              <a:t>1</a:t>
            </a:r>
            <a:r>
              <a:rPr lang="en-US" altLang="ru-RU"/>
              <a:t>;</a:t>
            </a:r>
            <a:endParaRPr lang="ru-RU" altLang="ru-RU"/>
          </a:p>
        </p:txBody>
      </p:sp>
      <p:sp>
        <p:nvSpPr>
          <p:cNvPr id="184326" name="Text Box 6">
            <a:extLst>
              <a:ext uri="{FF2B5EF4-FFF2-40B4-BE49-F238E27FC236}">
                <a16:creationId xmlns:a16="http://schemas.microsoft.com/office/drawing/2014/main" id="{796DBF94-212B-4B7A-BD78-48A50C131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105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а) </a:t>
            </a:r>
            <a:r>
              <a:rPr lang="en-US" altLang="ru-RU" i="1"/>
              <a:t>ABC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ru-RU" altLang="ru-RU"/>
              <a:t>;</a:t>
            </a:r>
          </a:p>
        </p:txBody>
      </p:sp>
      <p:graphicFrame>
        <p:nvGraphicFramePr>
          <p:cNvPr id="184328" name="Object 8">
            <a:extLst>
              <a:ext uri="{FF2B5EF4-FFF2-40B4-BE49-F238E27FC236}">
                <a16:creationId xmlns:a16="http://schemas.microsoft.com/office/drawing/2014/main" id="{7089D488-ABBA-4052-B727-9F94A1AE38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1787" y="2204864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184328" name="Object 8">
                        <a:extLst>
                          <a:ext uri="{FF2B5EF4-FFF2-40B4-BE49-F238E27FC236}">
                            <a16:creationId xmlns:a16="http://schemas.microsoft.com/office/drawing/2014/main" id="{7089D488-ABBA-4052-B727-9F94A1AE38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87" y="2204864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29" name="Text Box 9">
            <a:extLst>
              <a:ext uri="{FF2B5EF4-FFF2-40B4-BE49-F238E27FC236}">
                <a16:creationId xmlns:a16="http://schemas.microsoft.com/office/drawing/2014/main" id="{BFE22F15-AB21-4989-A602-A8C1110A4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8674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</a:t>
            </a:r>
            <a:r>
              <a:rPr lang="en-US" altLang="ru-RU" i="1"/>
              <a:t>BDE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0A68B22-EC9F-4139-A5FA-66CC6FA2F5DA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2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4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8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5" grpId="0" autoUpdateAnimBg="0"/>
      <p:bldP spid="184326" grpId="0" autoUpdateAnimBg="0"/>
      <p:bldP spid="18432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ext Box 1026">
            <a:extLst>
              <a:ext uri="{FF2B5EF4-FFF2-40B4-BE49-F238E27FC236}">
                <a16:creationId xmlns:a16="http://schemas.microsoft.com/office/drawing/2014/main" id="{B6E1DF97-6DCC-4D8B-A65E-A2B2BD8ED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 правильной шестиугольной призме , все рёбра которой равны, назовите прямые, проходящие через вершины призмы и перпендикулярные плоскости: а) </a:t>
            </a:r>
            <a:r>
              <a:rPr lang="en-US" altLang="ru-RU" sz="2800" i="1" dirty="0"/>
              <a:t>ABB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;</a:t>
            </a:r>
            <a:r>
              <a:rPr lang="en-US" altLang="ru-RU" sz="2800" dirty="0"/>
              <a:t> </a:t>
            </a:r>
            <a:r>
              <a:rPr lang="ru-RU" altLang="ru-RU" sz="2800" dirty="0"/>
              <a:t>б) </a:t>
            </a:r>
            <a:r>
              <a:rPr lang="en-US" altLang="ru-RU" sz="2800" i="1" dirty="0"/>
              <a:t>ACC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; </a:t>
            </a:r>
            <a:r>
              <a:rPr lang="ru-RU" altLang="ru-RU" sz="2800" dirty="0"/>
              <a:t>в)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194563" name="Text Box 1027">
            <a:extLst>
              <a:ext uri="{FF2B5EF4-FFF2-40B4-BE49-F238E27FC236}">
                <a16:creationId xmlns:a16="http://schemas.microsoft.com/office/drawing/2014/main" id="{E3B8D9CD-461C-49BE-87B4-17789A045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4102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б) </a:t>
            </a:r>
            <a:r>
              <a:rPr lang="en-US" altLang="ru-RU" i="1"/>
              <a:t>AF</a:t>
            </a:r>
            <a:r>
              <a:rPr lang="en-US" altLang="ru-RU"/>
              <a:t>, </a:t>
            </a:r>
            <a:r>
              <a:rPr lang="en-US" altLang="ru-RU" i="1"/>
              <a:t>CD</a:t>
            </a:r>
            <a:r>
              <a:rPr lang="en-US" altLang="ru-RU"/>
              <a:t>, </a:t>
            </a:r>
            <a:r>
              <a:rPr lang="en-US" altLang="ru-RU" i="1"/>
              <a:t>BE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F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E</a:t>
            </a:r>
            <a:r>
              <a:rPr lang="en-US" altLang="ru-RU" baseline="-25000"/>
              <a:t>1</a:t>
            </a:r>
            <a:r>
              <a:rPr lang="en-US" altLang="ru-RU"/>
              <a:t>;</a:t>
            </a:r>
            <a:endParaRPr lang="ru-RU" altLang="ru-RU"/>
          </a:p>
        </p:txBody>
      </p:sp>
      <p:sp>
        <p:nvSpPr>
          <p:cNvPr id="194564" name="Text Box 1028">
            <a:extLst>
              <a:ext uri="{FF2B5EF4-FFF2-40B4-BE49-F238E27FC236}">
                <a16:creationId xmlns:a16="http://schemas.microsoft.com/office/drawing/2014/main" id="{18E74F82-D9DB-4179-B734-014BF1480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029200"/>
            <a:ext cx="487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ru-RU" altLang="ru-RU"/>
              <a:t> а) </a:t>
            </a:r>
            <a:r>
              <a:rPr lang="en-US" altLang="ru-RU" i="1"/>
              <a:t>AE</a:t>
            </a:r>
            <a:r>
              <a:rPr lang="en-US" altLang="ru-RU"/>
              <a:t>, </a:t>
            </a:r>
            <a:r>
              <a:rPr lang="en-US" altLang="ru-RU" i="1"/>
              <a:t>BD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E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ru-RU" altLang="ru-RU"/>
              <a:t>;</a:t>
            </a:r>
          </a:p>
        </p:txBody>
      </p:sp>
      <p:graphicFrame>
        <p:nvGraphicFramePr>
          <p:cNvPr id="194566" name="Object 1030">
            <a:extLst>
              <a:ext uri="{FF2B5EF4-FFF2-40B4-BE49-F238E27FC236}">
                <a16:creationId xmlns:a16="http://schemas.microsoft.com/office/drawing/2014/main" id="{565CDCB9-E423-488F-9C35-79B4056D67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71787" y="2228850"/>
          <a:ext cx="3400425" cy="280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Точечный рисунок" r:id="rId4" imgW="3400900" imgH="2800741" progId="Paint.Picture">
                  <p:embed/>
                </p:oleObj>
              </mc:Choice>
              <mc:Fallback>
                <p:oleObj name="Точечный рисунок" r:id="rId4" imgW="3400900" imgH="2800741" progId="Paint.Picture">
                  <p:embed/>
                  <p:pic>
                    <p:nvPicPr>
                      <p:cNvPr id="194566" name="Object 1030">
                        <a:extLst>
                          <a:ext uri="{FF2B5EF4-FFF2-40B4-BE49-F238E27FC236}">
                            <a16:creationId xmlns:a16="http://schemas.microsoft.com/office/drawing/2014/main" id="{565CDCB9-E423-488F-9C35-79B4056D67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1787" y="2228850"/>
                        <a:ext cx="3400425" cy="280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67" name="Text Box 1031">
            <a:extLst>
              <a:ext uri="{FF2B5EF4-FFF2-40B4-BE49-F238E27FC236}">
                <a16:creationId xmlns:a16="http://schemas.microsoft.com/office/drawing/2014/main" id="{FF0B6F8A-44C8-4476-8484-5B746EE3D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8674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в) </a:t>
            </a:r>
            <a:r>
              <a:rPr lang="en-US" altLang="ru-RU" i="1"/>
              <a:t>BF</a:t>
            </a:r>
            <a:r>
              <a:rPr lang="en-US" altLang="ru-RU"/>
              <a:t>, </a:t>
            </a:r>
            <a:r>
              <a:rPr lang="en-US" altLang="ru-RU" i="1"/>
              <a:t>CE</a:t>
            </a:r>
            <a:r>
              <a:rPr lang="en-US" altLang="ru-RU"/>
              <a:t>, </a:t>
            </a:r>
            <a:r>
              <a:rPr lang="en-US" altLang="ru-RU" i="1"/>
              <a:t>B</a:t>
            </a:r>
            <a:r>
              <a:rPr lang="en-US" altLang="ru-RU" baseline="-25000"/>
              <a:t>1</a:t>
            </a:r>
            <a:r>
              <a:rPr lang="en-US" altLang="ru-RU" i="1"/>
              <a:t>F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</a:t>
            </a:r>
            <a:r>
              <a:rPr lang="en-US" altLang="ru-RU" baseline="-25000"/>
              <a:t>1</a:t>
            </a:r>
            <a:r>
              <a:rPr lang="en-US" altLang="ru-RU" i="1"/>
              <a:t>E</a:t>
            </a:r>
            <a:r>
              <a:rPr lang="en-US" altLang="ru-RU" baseline="-25000"/>
              <a:t>1</a:t>
            </a:r>
            <a:r>
              <a:rPr lang="en-US" altLang="ru-RU"/>
              <a:t>.</a:t>
            </a:r>
            <a:endParaRPr lang="ru-RU" altLang="ru-RU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72F7B1-331A-49D6-A2EC-93C957B51447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3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07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94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94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autoUpdateAnimBg="0"/>
      <p:bldP spid="194564" grpId="0" autoUpdateAnimBg="0"/>
      <p:bldP spid="19456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2">
            <a:extLst>
              <a:ext uri="{FF2B5EF4-FFF2-40B4-BE49-F238E27FC236}">
                <a16:creationId xmlns:a16="http://schemas.microsoft.com/office/drawing/2014/main" id="{87E9C022-5C59-44E0-8362-3D709A395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761999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многогранника, изображенного на рисунке, все плоские углы которого прямые, перпендикулярные плоскости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.</a:t>
            </a:r>
          </a:p>
        </p:txBody>
      </p:sp>
      <p:sp>
        <p:nvSpPr>
          <p:cNvPr id="188419" name="Text Box 3">
            <a:extLst>
              <a:ext uri="{FF2B5EF4-FFF2-40B4-BE49-F238E27FC236}">
                <a16:creationId xmlns:a16="http://schemas.microsoft.com/office/drawing/2014/main" id="{2A17778A-FA59-4854-8531-91BB3AA5A0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AA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BB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CC</a:t>
            </a:r>
            <a:r>
              <a:rPr lang="en-US" altLang="ru-RU" baseline="-25000"/>
              <a:t>1</a:t>
            </a:r>
            <a:r>
              <a:rPr lang="en-US" altLang="ru-RU"/>
              <a:t>,</a:t>
            </a:r>
            <a:r>
              <a:rPr lang="en-US" altLang="ru-RU" i="1"/>
              <a:t> DD</a:t>
            </a:r>
            <a:r>
              <a:rPr lang="en-US" altLang="ru-RU" baseline="-25000"/>
              <a:t>1</a:t>
            </a:r>
            <a:r>
              <a:rPr lang="en-US" altLang="ru-RU"/>
              <a:t>, </a:t>
            </a:r>
            <a:r>
              <a:rPr lang="en-US" altLang="ru-RU" i="1"/>
              <a:t>A</a:t>
            </a:r>
            <a:r>
              <a:rPr lang="en-US" altLang="ru-RU" baseline="-25000"/>
              <a:t>1</a:t>
            </a:r>
            <a:r>
              <a:rPr lang="en-US" altLang="ru-RU" i="1"/>
              <a:t>B</a:t>
            </a:r>
            <a:r>
              <a:rPr lang="en-US" altLang="ru-RU" baseline="-25000"/>
              <a:t>2</a:t>
            </a:r>
            <a:r>
              <a:rPr lang="en-US" altLang="ru-RU"/>
              <a:t>; 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 i="1"/>
              <a:t>C</a:t>
            </a:r>
            <a:r>
              <a:rPr lang="en-US" altLang="ru-RU" baseline="-25000"/>
              <a:t>2</a:t>
            </a:r>
            <a:r>
              <a:rPr lang="en-US" altLang="ru-RU"/>
              <a:t>.</a:t>
            </a:r>
            <a:endParaRPr lang="ru-RU" altLang="ru-RU" i="1">
              <a:solidFill>
                <a:srgbClr val="33CC33"/>
              </a:solidFill>
            </a:endParaRPr>
          </a:p>
        </p:txBody>
      </p:sp>
      <p:pic>
        <p:nvPicPr>
          <p:cNvPr id="188421" name="Picture 5">
            <a:extLst>
              <a:ext uri="{FF2B5EF4-FFF2-40B4-BE49-F238E27FC236}">
                <a16:creationId xmlns:a16="http://schemas.microsoft.com/office/drawing/2014/main" id="{EC7E1214-0156-42AB-87B6-F0C9E11DF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286000"/>
            <a:ext cx="3078163" cy="290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A05B4A9-3AFF-480A-92FB-BBFAC4F3EE24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204398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16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>
            <a:extLst>
              <a:ext uri="{FF2B5EF4-FFF2-40B4-BE49-F238E27FC236}">
                <a16:creationId xmlns:a16="http://schemas.microsoft.com/office/drawing/2014/main" id="{CC1DA41F-35B1-4166-8EF2-099916BC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38175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многогранника, изображенного на рисунке, все плоские углы которого прямые, перпендикулярные плоскости </a:t>
            </a:r>
            <a:r>
              <a:rPr lang="en-US" altLang="ru-RU" sz="2800" i="1" dirty="0"/>
              <a:t>ADD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</a:p>
        </p:txBody>
      </p:sp>
      <p:sp>
        <p:nvSpPr>
          <p:cNvPr id="190467" name="Text Box 3">
            <a:extLst>
              <a:ext uri="{FF2B5EF4-FFF2-40B4-BE49-F238E27FC236}">
                <a16:creationId xmlns:a16="http://schemas.microsoft.com/office/drawing/2014/main" id="{183DA2B4-2619-42A5-9A70-FA86405D9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7150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Ответ.</a:t>
            </a:r>
            <a:r>
              <a:rPr lang="ru-RU" altLang="ru-RU"/>
              <a:t> </a:t>
            </a:r>
            <a:r>
              <a:rPr lang="en-US" altLang="ru-RU" i="1"/>
              <a:t>AB</a:t>
            </a:r>
            <a:r>
              <a:rPr lang="en-US" altLang="ru-RU"/>
              <a:t>, </a:t>
            </a:r>
            <a:r>
              <a:rPr lang="en-US" altLang="ru-RU" i="1"/>
              <a:t>DC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1</a:t>
            </a:r>
            <a:r>
              <a:rPr lang="en-US" altLang="ru-RU" i="1"/>
              <a:t>A</a:t>
            </a:r>
            <a:r>
              <a:rPr lang="en-US" altLang="ru-RU" baseline="-25000"/>
              <a:t>2</a:t>
            </a:r>
            <a:r>
              <a:rPr lang="en-US" altLang="ru-RU"/>
              <a:t>, </a:t>
            </a:r>
            <a:r>
              <a:rPr lang="en-US" altLang="ru-RU" i="1"/>
              <a:t>D</a:t>
            </a:r>
            <a:r>
              <a:rPr lang="en-US" altLang="ru-RU" baseline="-25000"/>
              <a:t>1</a:t>
            </a:r>
            <a:r>
              <a:rPr lang="en-US" altLang="ru-RU" i="1"/>
              <a:t>D</a:t>
            </a:r>
            <a:r>
              <a:rPr lang="en-US" altLang="ru-RU" baseline="-25000"/>
              <a:t>2</a:t>
            </a:r>
            <a:r>
              <a:rPr lang="en-US" altLang="ru-RU"/>
              <a:t>,</a:t>
            </a:r>
            <a:r>
              <a:rPr lang="en-US" altLang="ru-RU" i="1"/>
              <a:t> A</a:t>
            </a:r>
            <a:r>
              <a:rPr lang="en-US" altLang="ru-RU" baseline="-25000"/>
              <a:t>3</a:t>
            </a:r>
            <a:r>
              <a:rPr lang="en-US" altLang="ru-RU" i="1"/>
              <a:t>B</a:t>
            </a:r>
            <a:r>
              <a:rPr lang="en-US" altLang="ru-RU" baseline="-25000"/>
              <a:t>3</a:t>
            </a:r>
            <a:r>
              <a:rPr lang="en-US" altLang="ru-RU"/>
              <a:t>, </a:t>
            </a:r>
            <a:r>
              <a:rPr lang="en-US" altLang="ru-RU" i="1"/>
              <a:t>D</a:t>
            </a:r>
            <a:r>
              <a:rPr lang="en-US" altLang="ru-RU" baseline="-25000"/>
              <a:t>3</a:t>
            </a:r>
            <a:r>
              <a:rPr lang="en-US" altLang="ru-RU" i="1"/>
              <a:t>C</a:t>
            </a:r>
            <a:r>
              <a:rPr lang="en-US" altLang="ru-RU" baseline="-25000"/>
              <a:t>3</a:t>
            </a:r>
            <a:r>
              <a:rPr lang="en-US" altLang="ru-RU"/>
              <a:t>.</a:t>
            </a:r>
            <a:endParaRPr lang="ru-RU" altLang="ru-RU" baseline="-25000"/>
          </a:p>
        </p:txBody>
      </p:sp>
      <p:pic>
        <p:nvPicPr>
          <p:cNvPr id="190469" name="Picture 5">
            <a:extLst>
              <a:ext uri="{FF2B5EF4-FFF2-40B4-BE49-F238E27FC236}">
                <a16:creationId xmlns:a16="http://schemas.microsoft.com/office/drawing/2014/main" id="{AC2B6A46-6064-4F70-8C48-EF3732D89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38400"/>
            <a:ext cx="3624263" cy="263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A710FB1-2A75-45D2-A33D-25DA98E5BCE2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35168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325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ext Box 2">
            <a:extLst>
              <a:ext uri="{FF2B5EF4-FFF2-40B4-BE49-F238E27FC236}">
                <a16:creationId xmlns:a16="http://schemas.microsoft.com/office/drawing/2014/main" id="{DE05C9D8-73CA-4662-AE01-817E63964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7215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SO</a:t>
            </a:r>
            <a:r>
              <a:rPr lang="ru-RU" altLang="ru-RU" sz="2800" dirty="0"/>
              <a:t>, проходящая через вершину </a:t>
            </a:r>
            <a:r>
              <a:rPr lang="en-US" altLang="ru-RU" sz="2800" i="1" dirty="0"/>
              <a:t>S </a:t>
            </a:r>
            <a:r>
              <a:rPr lang="ru-RU" altLang="ru-RU" sz="2800" dirty="0"/>
              <a:t>правильной четырехугольной пирамиды </a:t>
            </a:r>
            <a:r>
              <a:rPr lang="en-US" altLang="ru-RU" sz="2800" i="1" dirty="0"/>
              <a:t>SABCD</a:t>
            </a:r>
            <a:r>
              <a:rPr lang="en-US" altLang="ru-RU" sz="2800" dirty="0"/>
              <a:t> </a:t>
            </a:r>
            <a:r>
              <a:rPr lang="ru-RU" altLang="ru-RU" sz="2800" dirty="0"/>
              <a:t>и точку </a:t>
            </a:r>
            <a:r>
              <a:rPr lang="en-US" altLang="ru-RU" sz="2800" i="1" dirty="0"/>
              <a:t>O </a:t>
            </a:r>
            <a:r>
              <a:rPr lang="ru-RU" altLang="ru-RU" sz="2800" dirty="0"/>
              <a:t>пересечения диагоналей основания, перпендикулярна плоскости основания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5046" name="Text Box 6">
            <a:extLst>
              <a:ext uri="{FF2B5EF4-FFF2-40B4-BE49-F238E27FC236}">
                <a16:creationId xmlns:a16="http://schemas.microsoft.com/office/drawing/2014/main" id="{DB0EC250-B6AC-481A-B2A2-280AF292A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8388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dirty="0"/>
              <a:t>Треугольник </a:t>
            </a:r>
            <a:r>
              <a:rPr lang="en-US" altLang="ru-RU" i="1" dirty="0"/>
              <a:t>ACS </a:t>
            </a:r>
            <a:r>
              <a:rPr lang="ru-RU" altLang="ru-RU" dirty="0"/>
              <a:t>равнобедренный, </a:t>
            </a:r>
            <a:r>
              <a:rPr lang="en-US" altLang="ru-RU" i="1" dirty="0"/>
              <a:t>SO </a:t>
            </a:r>
            <a:r>
              <a:rPr lang="ru-RU" altLang="ru-RU" dirty="0"/>
              <a:t>– медиана. Следовательно, прямая </a:t>
            </a:r>
            <a:r>
              <a:rPr lang="en-US" altLang="ru-RU" i="1" dirty="0"/>
              <a:t>SO </a:t>
            </a:r>
            <a:r>
              <a:rPr lang="ru-RU" altLang="ru-RU" dirty="0"/>
              <a:t>перпендикулярна </a:t>
            </a:r>
            <a:r>
              <a:rPr lang="en-US" altLang="ru-RU" i="1" dirty="0"/>
              <a:t>AC</a:t>
            </a:r>
            <a:r>
              <a:rPr lang="ru-RU" altLang="ru-RU" dirty="0"/>
              <a:t>. Аналогично, прямая </a:t>
            </a:r>
            <a:r>
              <a:rPr lang="en-US" altLang="ru-RU" i="1" dirty="0"/>
              <a:t>SO </a:t>
            </a:r>
            <a:r>
              <a:rPr lang="ru-RU" altLang="ru-RU" dirty="0"/>
              <a:t>перпендикулярна </a:t>
            </a:r>
            <a:r>
              <a:rPr lang="en-US" altLang="ru-RU" i="1" dirty="0"/>
              <a:t>BD</a:t>
            </a:r>
            <a:r>
              <a:rPr lang="ru-RU" altLang="ru-RU" dirty="0"/>
              <a:t>. В силу признака перпендикулярности прямой и плоскости, прямая </a:t>
            </a:r>
            <a:r>
              <a:rPr lang="en-US" altLang="ru-RU" i="1" dirty="0"/>
              <a:t>SO </a:t>
            </a:r>
            <a:r>
              <a:rPr lang="ru-RU" altLang="ru-RU" dirty="0"/>
              <a:t>перпендикулярна плоскости </a:t>
            </a:r>
            <a:r>
              <a:rPr lang="en-US" altLang="ru-RU" i="1" dirty="0"/>
              <a:t>ABC</a:t>
            </a:r>
            <a:r>
              <a:rPr lang="ru-RU" altLang="ru-RU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15048" name="Picture 8">
            <a:extLst>
              <a:ext uri="{FF2B5EF4-FFF2-40B4-BE49-F238E27FC236}">
                <a16:creationId xmlns:a16="http://schemas.microsoft.com/office/drawing/2014/main" id="{DD42F6E9-AC1C-43FC-80AF-D655A805D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17440"/>
            <a:ext cx="3657600" cy="278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64CF150-5A53-492C-8FB2-ECFC54FFAD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21273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422550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5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2">
            <a:extLst>
              <a:ext uri="{FF2B5EF4-FFF2-40B4-BE49-F238E27FC236}">
                <a16:creationId xmlns:a16="http://schemas.microsoft.com/office/drawing/2014/main" id="{8CCC4F9B-5B81-4B7C-A931-9BEF272A7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618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SO</a:t>
            </a:r>
            <a:r>
              <a:rPr lang="ru-RU" altLang="ru-RU" sz="2800" dirty="0"/>
              <a:t>, проходящая через вершину </a:t>
            </a:r>
            <a:r>
              <a:rPr lang="en-US" altLang="ru-RU" sz="2800" i="1" dirty="0"/>
              <a:t>S </a:t>
            </a:r>
            <a:r>
              <a:rPr lang="ru-RU" altLang="ru-RU" sz="2800" dirty="0"/>
              <a:t>правильной четырехугольной пирамиды </a:t>
            </a:r>
            <a:r>
              <a:rPr lang="en-US" altLang="ru-RU" sz="2800" i="1" dirty="0"/>
              <a:t>SABCD</a:t>
            </a:r>
            <a:r>
              <a:rPr lang="en-US" altLang="ru-RU" sz="2800" dirty="0"/>
              <a:t> </a:t>
            </a:r>
            <a:r>
              <a:rPr lang="ru-RU" altLang="ru-RU" sz="2800" dirty="0"/>
              <a:t>и точку </a:t>
            </a:r>
            <a:r>
              <a:rPr lang="en-US" altLang="ru-RU" sz="2800" i="1" dirty="0"/>
              <a:t>O </a:t>
            </a:r>
            <a:r>
              <a:rPr lang="ru-RU" altLang="ru-RU" sz="2800" dirty="0"/>
              <a:t>пересечения диагоналей основания, перпендикулярна прямой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7092" name="Text Box 4">
            <a:extLst>
              <a:ext uri="{FF2B5EF4-FFF2-40B4-BE49-F238E27FC236}">
                <a16:creationId xmlns:a16="http://schemas.microsoft.com/office/drawing/2014/main" id="{BCBC16D8-ACD3-4DF5-8D72-5D2060B28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15769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dirty="0"/>
              <a:t>В силу предыдущей задачи, прямая </a:t>
            </a:r>
            <a:r>
              <a:rPr lang="en-US" altLang="ru-RU" i="1" dirty="0"/>
              <a:t>SO </a:t>
            </a:r>
            <a:r>
              <a:rPr lang="ru-RU" altLang="ru-RU" dirty="0"/>
              <a:t>перпендикулярна плоскости </a:t>
            </a:r>
            <a:r>
              <a:rPr lang="en-US" altLang="ru-RU" i="1" dirty="0"/>
              <a:t>ABC</a:t>
            </a:r>
            <a:r>
              <a:rPr lang="ru-RU" altLang="ru-RU" dirty="0"/>
              <a:t>. Следовательно, она перпендикулярна любой прямой, лежащей в этой плоскости. В частности, она перпендикулярна прямой </a:t>
            </a:r>
            <a:r>
              <a:rPr lang="en-US" altLang="ru-RU" i="1" dirty="0"/>
              <a:t>AB</a:t>
            </a:r>
            <a:r>
              <a:rPr lang="ru-RU" altLang="ru-RU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17094" name="Picture 6">
            <a:extLst>
              <a:ext uri="{FF2B5EF4-FFF2-40B4-BE49-F238E27FC236}">
                <a16:creationId xmlns:a16="http://schemas.microsoft.com/office/drawing/2014/main" id="{7F7BC830-873D-42F1-A4EF-1EF351F84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8575" y="2181793"/>
            <a:ext cx="40068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00553F7-CB78-4C5C-B5BB-EC15307BD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02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263078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Text Box 2">
            <a:extLst>
              <a:ext uri="{FF2B5EF4-FFF2-40B4-BE49-F238E27FC236}">
                <a16:creationId xmlns:a16="http://schemas.microsoft.com/office/drawing/2014/main" id="{2DAB71E7-0ED0-4BCB-99BB-B7BFCEA65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8016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AC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i="1" dirty="0"/>
              <a:t> </a:t>
            </a:r>
            <a:r>
              <a:rPr lang="ru-RU" altLang="ru-RU" sz="2800" dirty="0"/>
              <a:t>правильной четырехугольной пирамиды </a:t>
            </a:r>
            <a:r>
              <a:rPr lang="en-US" altLang="ru-RU" sz="2800" i="1" dirty="0"/>
              <a:t>SABCD</a:t>
            </a:r>
            <a:r>
              <a:rPr lang="ru-RU" altLang="ru-RU" sz="2800" dirty="0"/>
              <a:t>, перпендикулярна плоскости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SBD</a:t>
            </a:r>
            <a:r>
              <a:rPr lang="ru-RU" altLang="ru-RU" sz="2800" dirty="0"/>
              <a:t>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9140" name="Text Box 4">
            <a:extLst>
              <a:ext uri="{FF2B5EF4-FFF2-40B4-BE49-F238E27FC236}">
                <a16:creationId xmlns:a16="http://schemas.microsoft.com/office/drawing/2014/main" id="{1A351C5F-6446-4B4D-A806-BDD0A5316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157192"/>
            <a:ext cx="9144000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dirty="0"/>
              <a:t>Прямая </a:t>
            </a:r>
            <a:r>
              <a:rPr lang="en-US" altLang="ru-RU" i="1" dirty="0"/>
              <a:t>AC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BD </a:t>
            </a:r>
            <a:r>
              <a:rPr lang="ru-RU" altLang="ru-RU" dirty="0"/>
              <a:t>и </a:t>
            </a:r>
            <a:r>
              <a:rPr lang="en-US" altLang="ru-RU" i="1" dirty="0"/>
              <a:t>SO</a:t>
            </a:r>
            <a:r>
              <a:rPr lang="ru-RU" altLang="ru-RU" dirty="0"/>
              <a:t>. Следовательно, она перпендикулярна плоскости </a:t>
            </a:r>
            <a:r>
              <a:rPr lang="en-US" altLang="ru-RU" i="1" dirty="0"/>
              <a:t>SBD</a:t>
            </a:r>
            <a:r>
              <a:rPr lang="ru-RU" altLang="ru-RU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219142" name="Picture 6">
            <a:extLst>
              <a:ext uri="{FF2B5EF4-FFF2-40B4-BE49-F238E27FC236}">
                <a16:creationId xmlns:a16="http://schemas.microsoft.com/office/drawing/2014/main" id="{8FCEA96B-BEB1-4C4A-BD8C-A65DC7BAA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31404"/>
            <a:ext cx="40068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8A0A350-78EB-410D-9771-7B0588FAA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02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130527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9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4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2">
            <a:extLst>
              <a:ext uri="{FF2B5EF4-FFF2-40B4-BE49-F238E27FC236}">
                <a16:creationId xmlns:a16="http://schemas.microsoft.com/office/drawing/2014/main" id="{8CCC4F9B-5B81-4B7C-A931-9BEF272A7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618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SO</a:t>
            </a:r>
            <a:r>
              <a:rPr lang="ru-RU" altLang="ru-RU" sz="2800" dirty="0"/>
              <a:t>, проходящая через вершину </a:t>
            </a:r>
            <a:r>
              <a:rPr lang="en-US" altLang="ru-RU" sz="2800" i="1" dirty="0"/>
              <a:t>S </a:t>
            </a:r>
            <a:r>
              <a:rPr lang="ru-RU" altLang="ru-RU" sz="2800" dirty="0"/>
              <a:t>правильной шестиугольной пирамиды </a:t>
            </a:r>
            <a:r>
              <a:rPr lang="en-US" altLang="ru-RU" sz="2800" i="1" dirty="0"/>
              <a:t>SABCDEF</a:t>
            </a:r>
            <a:r>
              <a:rPr lang="en-US" altLang="ru-RU" sz="2800" dirty="0"/>
              <a:t> </a:t>
            </a:r>
            <a:r>
              <a:rPr lang="ru-RU" altLang="ru-RU" sz="2800" dirty="0"/>
              <a:t>и точку </a:t>
            </a:r>
            <a:r>
              <a:rPr lang="en-US" altLang="ru-RU" sz="2800" i="1" dirty="0"/>
              <a:t>O </a:t>
            </a:r>
            <a:r>
              <a:rPr lang="ru-RU" altLang="ru-RU" sz="2800" dirty="0"/>
              <a:t>пересечения диагоналей основания, перпендикулярна плоскости основания.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0553F7-CB78-4C5C-B5BB-EC15307BD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1020"/>
            <a:ext cx="7772400" cy="4572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4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7039AAC4-4F54-4EED-A179-D21E397D6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78388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Доказательство: </a:t>
            </a:r>
            <a:r>
              <a:rPr lang="ru-RU" altLang="ru-RU" dirty="0"/>
              <a:t>Треугольник </a:t>
            </a:r>
            <a:r>
              <a:rPr lang="en-US" altLang="ru-RU" i="1" dirty="0"/>
              <a:t>ADS </a:t>
            </a:r>
            <a:r>
              <a:rPr lang="ru-RU" altLang="ru-RU" dirty="0"/>
              <a:t>равнобедренный, </a:t>
            </a:r>
            <a:r>
              <a:rPr lang="en-US" altLang="ru-RU" i="1" dirty="0"/>
              <a:t>SO </a:t>
            </a:r>
            <a:r>
              <a:rPr lang="ru-RU" altLang="ru-RU" dirty="0"/>
              <a:t>– медиана. Следовательно, прямая </a:t>
            </a:r>
            <a:r>
              <a:rPr lang="en-US" altLang="ru-RU" i="1" dirty="0"/>
              <a:t>SO </a:t>
            </a:r>
            <a:r>
              <a:rPr lang="ru-RU" altLang="ru-RU" dirty="0"/>
              <a:t>перпендикулярна </a:t>
            </a:r>
            <a:r>
              <a:rPr lang="en-US" altLang="ru-RU" i="1" dirty="0"/>
              <a:t>AD</a:t>
            </a:r>
            <a:r>
              <a:rPr lang="ru-RU" altLang="ru-RU" dirty="0"/>
              <a:t>. Аналогично, прямая </a:t>
            </a:r>
            <a:r>
              <a:rPr lang="en-US" altLang="ru-RU" i="1" dirty="0"/>
              <a:t>SO </a:t>
            </a:r>
            <a:r>
              <a:rPr lang="ru-RU" altLang="ru-RU" dirty="0"/>
              <a:t>перпендикулярна </a:t>
            </a:r>
            <a:r>
              <a:rPr lang="en-US" altLang="ru-RU" i="1" dirty="0"/>
              <a:t>BE</a:t>
            </a:r>
            <a:r>
              <a:rPr lang="ru-RU" altLang="ru-RU" dirty="0"/>
              <a:t>. В силу признака перпендикулярности прямой и плоскости, прямая </a:t>
            </a:r>
            <a:r>
              <a:rPr lang="en-US" altLang="ru-RU" i="1" dirty="0"/>
              <a:t>SO </a:t>
            </a:r>
            <a:r>
              <a:rPr lang="ru-RU" altLang="ru-RU" dirty="0"/>
              <a:t>перпендикулярна плоскости </a:t>
            </a:r>
            <a:r>
              <a:rPr lang="en-US" altLang="ru-RU" i="1" dirty="0"/>
              <a:t>ABC</a:t>
            </a:r>
            <a:r>
              <a:rPr lang="ru-RU" altLang="ru-RU" dirty="0"/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FB94D5-986F-4010-8BD3-0D2382C3D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856" y="2256405"/>
            <a:ext cx="2880320" cy="263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66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 Box 2">
            <a:extLst>
              <a:ext uri="{FF2B5EF4-FFF2-40B4-BE49-F238E27FC236}">
                <a16:creationId xmlns:a16="http://schemas.microsoft.com/office/drawing/2014/main" id="{062A29B9-733B-4F18-89B9-6899F2BE5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618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Докажите, что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треугольной призмы </a:t>
            </a:r>
            <a:r>
              <a:rPr lang="en-US" altLang="ru-RU" sz="2800" i="1" dirty="0"/>
              <a:t>ABCA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ABC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06851" name="Text Box 3">
            <a:extLst>
              <a:ext uri="{FF2B5EF4-FFF2-40B4-BE49-F238E27FC236}">
                <a16:creationId xmlns:a16="http://schemas.microsoft.com/office/drawing/2014/main" id="{7F07EDB5-3534-49A7-A01D-C9798B71C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AB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AC</a:t>
            </a:r>
            <a:r>
              <a:rPr lang="en-US" altLang="ru-RU" dirty="0"/>
              <a:t>. </a:t>
            </a:r>
            <a:r>
              <a:rPr lang="ru-RU" altLang="ru-RU" dirty="0"/>
              <a:t> Следовательно, она перпендикулярна плоскости </a:t>
            </a:r>
            <a:r>
              <a:rPr lang="en-US" altLang="ru-RU" i="1" dirty="0"/>
              <a:t>ABC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206855" name="Picture 7">
            <a:extLst>
              <a:ext uri="{FF2B5EF4-FFF2-40B4-BE49-F238E27FC236}">
                <a16:creationId xmlns:a16="http://schemas.microsoft.com/office/drawing/2014/main" id="{50888D86-81AB-4BFA-87C0-CC33FBEA8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99431"/>
            <a:ext cx="3143250" cy="325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6370B12-1E8E-42C2-AE82-2F18682CF6E6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5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9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Text Box 2">
            <a:extLst>
              <a:ext uri="{FF2B5EF4-FFF2-40B4-BE49-F238E27FC236}">
                <a16:creationId xmlns:a16="http://schemas.microsoft.com/office/drawing/2014/main" id="{CE59F6D5-DBF8-4937-9F3C-DDE403CAE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ABC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21187" name="Text Box 3">
            <a:extLst>
              <a:ext uri="{FF2B5EF4-FFF2-40B4-BE49-F238E27FC236}">
                <a16:creationId xmlns:a16="http://schemas.microsoft.com/office/drawing/2014/main" id="{C590CC00-CD98-4CE5-AA88-93222B3FF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AA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AB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AC</a:t>
            </a:r>
            <a:r>
              <a:rPr lang="en-US" altLang="ru-RU" dirty="0"/>
              <a:t>. </a:t>
            </a:r>
            <a:r>
              <a:rPr lang="ru-RU" altLang="ru-RU" dirty="0"/>
              <a:t> Следовательно, она перпендикулярна плоскости </a:t>
            </a:r>
            <a:r>
              <a:rPr lang="en-US" altLang="ru-RU" i="1" dirty="0"/>
              <a:t>ABC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221190" name="Picture 6">
            <a:extLst>
              <a:ext uri="{FF2B5EF4-FFF2-40B4-BE49-F238E27FC236}">
                <a16:creationId xmlns:a16="http://schemas.microsoft.com/office/drawing/2014/main" id="{C8C1C0F8-DA3A-4AA6-87B2-BEEF841C9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86000"/>
            <a:ext cx="3548063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EC22468-3058-441B-B4A5-8B935CE1C02B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6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52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1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ext Box 2">
            <a:extLst>
              <a:ext uri="{FF2B5EF4-FFF2-40B4-BE49-F238E27FC236}">
                <a16:creationId xmlns:a16="http://schemas.microsoft.com/office/drawing/2014/main" id="{89E37185-B5D8-43C0-B3A3-9019595FB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3928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AB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BDD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23235" name="Text Box 3">
            <a:extLst>
              <a:ext uri="{FF2B5EF4-FFF2-40B4-BE49-F238E27FC236}">
                <a16:creationId xmlns:a16="http://schemas.microsoft.com/office/drawing/2014/main" id="{D1C5FCC5-F7EA-4F9F-81B2-967AEF1C0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562600"/>
            <a:ext cx="845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AB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BB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BD</a:t>
            </a:r>
            <a:r>
              <a:rPr lang="en-US" altLang="ru-RU" dirty="0"/>
              <a:t>. </a:t>
            </a:r>
            <a:r>
              <a:rPr lang="ru-RU" altLang="ru-RU" dirty="0"/>
              <a:t> Следовательно, она перпендикулярна плоскости </a:t>
            </a:r>
            <a:r>
              <a:rPr lang="en-US" altLang="ru-RU" i="1" dirty="0"/>
              <a:t>BDD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223238" name="Picture 6">
            <a:extLst>
              <a:ext uri="{FF2B5EF4-FFF2-40B4-BE49-F238E27FC236}">
                <a16:creationId xmlns:a16="http://schemas.microsoft.com/office/drawing/2014/main" id="{386ACF83-A4E1-4BC1-A856-82F6A7603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7968" y="2204864"/>
            <a:ext cx="3548063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9FF991C-7E96-4427-B493-58E75F59052B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7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3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ext Box 2">
            <a:extLst>
              <a:ext uri="{FF2B5EF4-FFF2-40B4-BE49-F238E27FC236}">
                <a16:creationId xmlns:a16="http://schemas.microsoft.com/office/drawing/2014/main" id="{14AAA6FD-4097-49C4-926C-FBAEF487AC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3243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прямая </a:t>
            </a:r>
            <a:r>
              <a:rPr lang="en-US" altLang="ru-RU" sz="2800" i="1" dirty="0"/>
              <a:t>BD</a:t>
            </a:r>
            <a:r>
              <a:rPr lang="ru-RU" altLang="ru-RU" sz="2800" dirty="0"/>
              <a:t>, проходящая через вершины</a:t>
            </a:r>
            <a:r>
              <a:rPr lang="en-US" altLang="ru-RU" sz="2800" dirty="0"/>
              <a:t> </a:t>
            </a:r>
            <a:r>
              <a:rPr lang="ru-RU" altLang="ru-RU" sz="2800" dirty="0"/>
              <a:t>правильной шестиугольной призмы </a:t>
            </a:r>
            <a:r>
              <a:rPr lang="en-US" altLang="ru-RU" sz="2800" i="1" dirty="0"/>
              <a:t>ABCDEFA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E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F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перпендикулярна плоскости </a:t>
            </a:r>
            <a:r>
              <a:rPr lang="en-US" altLang="ru-RU" sz="2800" i="1" dirty="0"/>
              <a:t>ABB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sp>
        <p:nvSpPr>
          <p:cNvPr id="227331" name="Text Box 3">
            <a:extLst>
              <a:ext uri="{FF2B5EF4-FFF2-40B4-BE49-F238E27FC236}">
                <a16:creationId xmlns:a16="http://schemas.microsoft.com/office/drawing/2014/main" id="{3342A8DE-62A6-4A78-8316-32C0C870F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5562600"/>
            <a:ext cx="88120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dirty="0"/>
              <a:t> Прямая </a:t>
            </a:r>
            <a:r>
              <a:rPr lang="en-US" altLang="ru-RU" i="1" dirty="0"/>
              <a:t>BD</a:t>
            </a:r>
            <a:r>
              <a:rPr lang="en-US" altLang="ru-RU" dirty="0"/>
              <a:t> </a:t>
            </a:r>
            <a:r>
              <a:rPr lang="ru-RU" altLang="ru-RU" dirty="0"/>
              <a:t>перпендикулярна прямым </a:t>
            </a:r>
            <a:r>
              <a:rPr lang="en-US" altLang="ru-RU" i="1" dirty="0"/>
              <a:t>BB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AB</a:t>
            </a:r>
            <a:r>
              <a:rPr lang="en-US" altLang="ru-RU" dirty="0"/>
              <a:t>. </a:t>
            </a:r>
            <a:r>
              <a:rPr lang="ru-RU" altLang="ru-RU" dirty="0"/>
              <a:t> Следовательно, она перпендикулярна плоскости </a:t>
            </a:r>
            <a:r>
              <a:rPr lang="en-US" altLang="ru-RU" i="1" dirty="0"/>
              <a:t>ABB</a:t>
            </a:r>
            <a:r>
              <a:rPr lang="en-US" altLang="ru-RU" baseline="-25000" dirty="0"/>
              <a:t>1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227334" name="Picture 6">
            <a:extLst>
              <a:ext uri="{FF2B5EF4-FFF2-40B4-BE49-F238E27FC236}">
                <a16:creationId xmlns:a16="http://schemas.microsoft.com/office/drawing/2014/main" id="{25FF707D-3C08-43A0-9BA7-7A2B76447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26431"/>
            <a:ext cx="3548063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397537A-7653-47C1-A628-E4E98EDA76AA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-1020"/>
            <a:ext cx="7772400" cy="45720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15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892</Words>
  <Application>Microsoft Office PowerPoint</Application>
  <PresentationFormat>Экран (4:3)</PresentationFormat>
  <Paragraphs>82</Paragraphs>
  <Slides>16</Slides>
  <Notes>16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Оформление по умолчанию</vt:lpstr>
      <vt:lpstr>Точечный рисунок</vt:lpstr>
      <vt:lpstr>17б. Перпендикулярность прямой и плоскости (Пирамида, призма)</vt:lpstr>
      <vt:lpstr>Упражнение 1</vt:lpstr>
      <vt:lpstr>Упражнение 2</vt:lpstr>
      <vt:lpstr>Упражнение 3</vt:lpstr>
      <vt:lpstr>Упражнение 4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 МЕЖДУ ПРЯМЫМИ В ПРОСТРАНСТВЕ</dc:title>
  <dc:creator>*</dc:creator>
  <cp:lastModifiedBy>Vladimir Smirnov</cp:lastModifiedBy>
  <cp:revision>40</cp:revision>
  <dcterms:created xsi:type="dcterms:W3CDTF">2007-10-22T16:06:58Z</dcterms:created>
  <dcterms:modified xsi:type="dcterms:W3CDTF">2022-04-05T16:16:33Z</dcterms:modified>
</cp:coreProperties>
</file>