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38" r:id="rId2"/>
    <p:sldId id="383" r:id="rId3"/>
    <p:sldId id="351" r:id="rId4"/>
    <p:sldId id="339" r:id="rId5"/>
    <p:sldId id="358" r:id="rId6"/>
    <p:sldId id="365" r:id="rId7"/>
    <p:sldId id="360" r:id="rId8"/>
    <p:sldId id="361" r:id="rId9"/>
    <p:sldId id="363" r:id="rId10"/>
    <p:sldId id="364" r:id="rId11"/>
    <p:sldId id="376" r:id="rId12"/>
    <p:sldId id="498" r:id="rId13"/>
    <p:sldId id="495" r:id="rId14"/>
    <p:sldId id="341" r:id="rId15"/>
    <p:sldId id="497" r:id="rId16"/>
    <p:sldId id="500" r:id="rId17"/>
    <p:sldId id="499" r:id="rId18"/>
    <p:sldId id="382" r:id="rId19"/>
    <p:sldId id="496" r:id="rId20"/>
    <p:sldId id="494" r:id="rId21"/>
    <p:sldId id="501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17" autoAdjust="0"/>
    <p:restoredTop sz="90929"/>
  </p:normalViewPr>
  <p:slideViewPr>
    <p:cSldViewPr>
      <p:cViewPr varScale="1">
        <p:scale>
          <a:sx n="97" d="100"/>
          <a:sy n="97" d="100"/>
        </p:scale>
        <p:origin x="2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AFECAE12-7518-43AF-97A6-91629EC5D2D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62E630A0-5B0B-4DFC-8F09-808EA80341B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65759D1A-67D6-4B34-A139-614FDCE4DF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032A34DD-595F-4A5F-A647-7E72F95897E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21CD0520-F0E1-4CE5-93C7-AC8CA92DC89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9F8B14CC-A418-4CA4-830A-903850D4AE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468377-D128-4DAE-AAE7-F1AB65DFB6F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22A7F68-70AF-400C-A39F-230AF0AB70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11EA34-2C4F-4504-A64B-05DDBC954977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181250" name="Rectangle 2">
            <a:extLst>
              <a:ext uri="{FF2B5EF4-FFF2-40B4-BE49-F238E27FC236}">
                <a16:creationId xmlns:a16="http://schemas.microsoft.com/office/drawing/2014/main" id="{1F797A8D-B47D-4190-A349-BF8E436574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DC9791A1-F0FD-4BA0-BC08-BB34EFDD1C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AB8101D-BD12-4E58-B1D2-9C92307BA5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F95C2A-6C81-425B-B2F9-3DCDAF9BFCDB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234498" name="Rectangle 2">
            <a:extLst>
              <a:ext uri="{FF2B5EF4-FFF2-40B4-BE49-F238E27FC236}">
                <a16:creationId xmlns:a16="http://schemas.microsoft.com/office/drawing/2014/main" id="{B7A21E48-29D3-49A1-BEFC-BE710B9AE2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4499" name="Rectangle 3">
            <a:extLst>
              <a:ext uri="{FF2B5EF4-FFF2-40B4-BE49-F238E27FC236}">
                <a16:creationId xmlns:a16="http://schemas.microsoft.com/office/drawing/2014/main" id="{7F34D14D-8C3A-45D0-8EDB-D0C4D7FA0D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2DCE190-34E8-4A36-B150-7D6EB41EA5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F6C19D-3DDF-41BC-9920-B637BD775332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259074" name="Rectangle 2">
            <a:extLst>
              <a:ext uri="{FF2B5EF4-FFF2-40B4-BE49-F238E27FC236}">
                <a16:creationId xmlns:a16="http://schemas.microsoft.com/office/drawing/2014/main" id="{40F8CDCC-AFCC-495A-8D7C-AAABA13B6A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9075" name="Rectangle 3">
            <a:extLst>
              <a:ext uri="{FF2B5EF4-FFF2-40B4-BE49-F238E27FC236}">
                <a16:creationId xmlns:a16="http://schemas.microsoft.com/office/drawing/2014/main" id="{5AA24ED5-9C66-4E41-AA97-6CF10B740B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 dirty="0">
                <a:solidFill>
                  <a:schemeClr val="accent1"/>
                </a:solidFill>
              </a:rPr>
              <a:t>В режиме слайдов ответ появляется после </a:t>
            </a:r>
            <a:r>
              <a:rPr lang="ru-RU" altLang="ru-RU" sz="2400" dirty="0" err="1">
                <a:solidFill>
                  <a:schemeClr val="accent1"/>
                </a:solidFill>
              </a:rPr>
              <a:t>кликанья</a:t>
            </a:r>
            <a:r>
              <a:rPr lang="ru-RU" altLang="ru-RU" sz="2400" dirty="0">
                <a:solidFill>
                  <a:schemeClr val="accent1"/>
                </a:solidFill>
              </a:rPr>
              <a:t> мышкой.</a:t>
            </a:r>
          </a:p>
          <a:p>
            <a:endParaRPr lang="ru-RU" alt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2DCE190-34E8-4A36-B150-7D6EB41EA5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F6C19D-3DDF-41BC-9920-B637BD775332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259074" name="Rectangle 2">
            <a:extLst>
              <a:ext uri="{FF2B5EF4-FFF2-40B4-BE49-F238E27FC236}">
                <a16:creationId xmlns:a16="http://schemas.microsoft.com/office/drawing/2014/main" id="{40F8CDCC-AFCC-495A-8D7C-AAABA13B6A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9075" name="Rectangle 3">
            <a:extLst>
              <a:ext uri="{FF2B5EF4-FFF2-40B4-BE49-F238E27FC236}">
                <a16:creationId xmlns:a16="http://schemas.microsoft.com/office/drawing/2014/main" id="{5AA24ED5-9C66-4E41-AA97-6CF10B740B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807146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2DCE190-34E8-4A36-B150-7D6EB41EA5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F6C19D-3DDF-41BC-9920-B637BD775332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259074" name="Rectangle 2">
            <a:extLst>
              <a:ext uri="{FF2B5EF4-FFF2-40B4-BE49-F238E27FC236}">
                <a16:creationId xmlns:a16="http://schemas.microsoft.com/office/drawing/2014/main" id="{40F8CDCC-AFCC-495A-8D7C-AAABA13B6A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9075" name="Rectangle 3">
            <a:extLst>
              <a:ext uri="{FF2B5EF4-FFF2-40B4-BE49-F238E27FC236}">
                <a16:creationId xmlns:a16="http://schemas.microsoft.com/office/drawing/2014/main" id="{5AA24ED5-9C66-4E41-AA97-6CF10B740B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322056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3620D8AD-3F45-4A94-AC89-54CD6CA2C6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8E9B6F4-E2B5-4FE4-87D6-1637BA35B994}" type="slidenum">
              <a:rPr lang="ru-RU" altLang="ru-RU" sz="1200"/>
              <a:pPr/>
              <a:t>14</a:t>
            </a:fld>
            <a:endParaRPr lang="ru-RU" altLang="ru-RU" sz="1200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6B59B791-B80F-4417-83E7-635C82DC04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A2451B1A-4BC8-4C1C-A62F-429BE84FB1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882D2EA-E8A3-471E-9A3D-5B58EB7907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D78D75-43CA-4982-B0C2-E67D894CE412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271362" name="Rectangle 2">
            <a:extLst>
              <a:ext uri="{FF2B5EF4-FFF2-40B4-BE49-F238E27FC236}">
                <a16:creationId xmlns:a16="http://schemas.microsoft.com/office/drawing/2014/main" id="{B00EA3EC-37E2-4749-86D0-9E58C06431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1363" name="Rectangle 3">
            <a:extLst>
              <a:ext uri="{FF2B5EF4-FFF2-40B4-BE49-F238E27FC236}">
                <a16:creationId xmlns:a16="http://schemas.microsoft.com/office/drawing/2014/main" id="{81950065-D256-4D8C-A27B-6223EB156B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52381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882D2EA-E8A3-471E-9A3D-5B58EB7907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D78D75-43CA-4982-B0C2-E67D894CE412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271362" name="Rectangle 2">
            <a:extLst>
              <a:ext uri="{FF2B5EF4-FFF2-40B4-BE49-F238E27FC236}">
                <a16:creationId xmlns:a16="http://schemas.microsoft.com/office/drawing/2014/main" id="{B00EA3EC-37E2-4749-86D0-9E58C06431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1363" name="Rectangle 3">
            <a:extLst>
              <a:ext uri="{FF2B5EF4-FFF2-40B4-BE49-F238E27FC236}">
                <a16:creationId xmlns:a16="http://schemas.microsoft.com/office/drawing/2014/main" id="{81950065-D256-4D8C-A27B-6223EB156B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04952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882D2EA-E8A3-471E-9A3D-5B58EB7907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D78D75-43CA-4982-B0C2-E67D894CE412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271362" name="Rectangle 2">
            <a:extLst>
              <a:ext uri="{FF2B5EF4-FFF2-40B4-BE49-F238E27FC236}">
                <a16:creationId xmlns:a16="http://schemas.microsoft.com/office/drawing/2014/main" id="{B00EA3EC-37E2-4749-86D0-9E58C06431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1363" name="Rectangle 3">
            <a:extLst>
              <a:ext uri="{FF2B5EF4-FFF2-40B4-BE49-F238E27FC236}">
                <a16:creationId xmlns:a16="http://schemas.microsoft.com/office/drawing/2014/main" id="{81950065-D256-4D8C-A27B-6223EB156B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78700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882D2EA-E8A3-471E-9A3D-5B58EB7907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D78D75-43CA-4982-B0C2-E67D894CE412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271362" name="Rectangle 2">
            <a:extLst>
              <a:ext uri="{FF2B5EF4-FFF2-40B4-BE49-F238E27FC236}">
                <a16:creationId xmlns:a16="http://schemas.microsoft.com/office/drawing/2014/main" id="{B00EA3EC-37E2-4749-86D0-9E58C06431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1363" name="Rectangle 3">
            <a:extLst>
              <a:ext uri="{FF2B5EF4-FFF2-40B4-BE49-F238E27FC236}">
                <a16:creationId xmlns:a16="http://schemas.microsoft.com/office/drawing/2014/main" id="{81950065-D256-4D8C-A27B-6223EB156B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74499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882D2EA-E8A3-471E-9A3D-5B58EB7907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D78D75-43CA-4982-B0C2-E67D894CE412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271362" name="Rectangle 2">
            <a:extLst>
              <a:ext uri="{FF2B5EF4-FFF2-40B4-BE49-F238E27FC236}">
                <a16:creationId xmlns:a16="http://schemas.microsoft.com/office/drawing/2014/main" id="{B00EA3EC-37E2-4749-86D0-9E58C06431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1363" name="Rectangle 3">
            <a:extLst>
              <a:ext uri="{FF2B5EF4-FFF2-40B4-BE49-F238E27FC236}">
                <a16:creationId xmlns:a16="http://schemas.microsoft.com/office/drawing/2014/main" id="{81950065-D256-4D8C-A27B-6223EB156B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6120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22A7F68-70AF-400C-A39F-230AF0AB70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11EA34-2C4F-4504-A64B-05DDBC954977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181250" name="Rectangle 2">
            <a:extLst>
              <a:ext uri="{FF2B5EF4-FFF2-40B4-BE49-F238E27FC236}">
                <a16:creationId xmlns:a16="http://schemas.microsoft.com/office/drawing/2014/main" id="{1F797A8D-B47D-4190-A349-BF8E436574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DC9791A1-F0FD-4BA0-BC08-BB34EFDD1C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50024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D0A5C645-EEB9-4E02-8493-3EFB958174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4D0E904-53C6-42CC-B45E-2081B1D589FC}" type="slidenum">
              <a:rPr lang="ru-RU" altLang="ru-RU" sz="1200"/>
              <a:pPr/>
              <a:t>20</a:t>
            </a:fld>
            <a:endParaRPr lang="ru-RU" altLang="ru-RU" sz="12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86518D65-4627-46DE-8B89-6B8AF85B02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96EEC38F-7643-49F9-9436-579A3D1304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D0A5C645-EEB9-4E02-8493-3EFB958174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4D0E904-53C6-42CC-B45E-2081B1D589FC}" type="slidenum">
              <a:rPr lang="ru-RU" altLang="ru-RU" sz="1200"/>
              <a:pPr/>
              <a:t>21</a:t>
            </a:fld>
            <a:endParaRPr lang="ru-RU" altLang="ru-RU" sz="12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86518D65-4627-46DE-8B89-6B8AF85B02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96EEC38F-7643-49F9-9436-579A3D1304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6990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8012C9D-AA82-43CB-A947-FA62F5D106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0A3C4B-0CC1-4C2D-86AA-C0B732558914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207874" name="Rectangle 2">
            <a:extLst>
              <a:ext uri="{FF2B5EF4-FFF2-40B4-BE49-F238E27FC236}">
                <a16:creationId xmlns:a16="http://schemas.microsoft.com/office/drawing/2014/main" id="{46D646CE-3270-4A1C-8843-4B53AD63EA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id="{72602B0C-FF17-4B23-B30E-B12FB35D25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5A9DE92-4E86-4BB4-AE54-A599878D53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A73C64-ACE4-4BAB-BBDC-E2304A26712B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183298" name="Rectangle 2">
            <a:extLst>
              <a:ext uri="{FF2B5EF4-FFF2-40B4-BE49-F238E27FC236}">
                <a16:creationId xmlns:a16="http://schemas.microsoft.com/office/drawing/2014/main" id="{D97F5A69-7A81-4051-9B74-1148E714C2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DD2D97D6-44E1-467A-9B0E-D0D88946F5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CFD0215-9833-4D5C-A7E2-1D7E165067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A452A0-5EC0-4928-8273-7EB1204323E3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222210" name="Rectangle 2">
            <a:extLst>
              <a:ext uri="{FF2B5EF4-FFF2-40B4-BE49-F238E27FC236}">
                <a16:creationId xmlns:a16="http://schemas.microsoft.com/office/drawing/2014/main" id="{CEEFC01E-9465-4253-8D3C-8B3D3E6283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2211" name="Rectangle 3">
            <a:extLst>
              <a:ext uri="{FF2B5EF4-FFF2-40B4-BE49-F238E27FC236}">
                <a16:creationId xmlns:a16="http://schemas.microsoft.com/office/drawing/2014/main" id="{0CA33F45-4488-4656-A1B7-6991631002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66246E5-8046-4726-AAD1-5D2936A2BE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6ED274-B02B-430A-858E-4BB9B1E2CF03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236546" name="Rectangle 2">
            <a:extLst>
              <a:ext uri="{FF2B5EF4-FFF2-40B4-BE49-F238E27FC236}">
                <a16:creationId xmlns:a16="http://schemas.microsoft.com/office/drawing/2014/main" id="{022CC6BA-5B4A-43F6-BD72-6E3FE8C6A4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6547" name="Rectangle 3">
            <a:extLst>
              <a:ext uri="{FF2B5EF4-FFF2-40B4-BE49-F238E27FC236}">
                <a16:creationId xmlns:a16="http://schemas.microsoft.com/office/drawing/2014/main" id="{A8C13C5B-65F8-44A0-B9EB-4102049E70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284918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ACB0272-5E1D-479D-9C06-07812D795B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18C20F-BF23-40D3-AF83-540665D753C8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226306" name="Rectangle 2">
            <a:extLst>
              <a:ext uri="{FF2B5EF4-FFF2-40B4-BE49-F238E27FC236}">
                <a16:creationId xmlns:a16="http://schemas.microsoft.com/office/drawing/2014/main" id="{082E8136-E318-437B-97C7-8485C956C7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6307" name="Rectangle 3">
            <a:extLst>
              <a:ext uri="{FF2B5EF4-FFF2-40B4-BE49-F238E27FC236}">
                <a16:creationId xmlns:a16="http://schemas.microsoft.com/office/drawing/2014/main" id="{9D07A7EC-FF28-4EB5-8E23-CD9950CB51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83FD150-90A9-4A8B-8FCC-FA302C25D6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718CEF-1218-4089-9656-7A6217334242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228354" name="Rectangle 2">
            <a:extLst>
              <a:ext uri="{FF2B5EF4-FFF2-40B4-BE49-F238E27FC236}">
                <a16:creationId xmlns:a16="http://schemas.microsoft.com/office/drawing/2014/main" id="{2ADE7759-0721-42AB-A480-02EC8B2D59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8355" name="Rectangle 3">
            <a:extLst>
              <a:ext uri="{FF2B5EF4-FFF2-40B4-BE49-F238E27FC236}">
                <a16:creationId xmlns:a16="http://schemas.microsoft.com/office/drawing/2014/main" id="{320491CB-0536-488D-A8EE-5DE46835BB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7F08A2F-42C7-4DC3-96B4-5AE9AEE214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98726E-D294-4E58-BC30-F4774FCA5CBC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232450" name="Rectangle 2">
            <a:extLst>
              <a:ext uri="{FF2B5EF4-FFF2-40B4-BE49-F238E27FC236}">
                <a16:creationId xmlns:a16="http://schemas.microsoft.com/office/drawing/2014/main" id="{EA59EC03-6BE4-41E9-9B18-CDBADE96BC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2451" name="Rectangle 3">
            <a:extLst>
              <a:ext uri="{FF2B5EF4-FFF2-40B4-BE49-F238E27FC236}">
                <a16:creationId xmlns:a16="http://schemas.microsoft.com/office/drawing/2014/main" id="{DE11B056-AF15-4D0F-9989-342B0CA1C9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2C71D6-586D-42C7-A1E3-6F29F4EC30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DDBDDB0-401B-41CB-933D-BF9E1B67C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884D9A-4B57-40E1-BFD1-9DC315711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99BBBFF-C274-4507-9AAF-0581627B2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FE07674-DB73-434F-B098-5C6E30193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976A76-C6AE-4033-87EE-C071739FDD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9510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8BBEFD-8AB5-4471-A5E4-8702642D9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B95D0D2-B956-4A61-8F1E-C5BA8706F4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C5CB9E-4D19-461C-8BC4-6D4A45911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92082F-BA82-47CA-B71B-D44D59FF7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6DCCBA-C4A3-4C4B-B039-D8F35C138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7CF51-DB28-4869-8D1F-6DF07B92CD0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4393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50399C3-4AAE-4693-8DFD-1FBD0E096E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C3F837C-8209-4BD8-A689-F8B1AD43C3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F35F5F-9280-45B6-894B-F49C3B2EE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7581AB-6DC8-49AA-9B7E-D9C17E8FF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10BDCB-C7F9-428B-B338-7C96A8D27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82D4C-4325-437E-B630-321A92BF907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222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D54EA1-0134-408B-85D4-BAF9D4A4B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FED79D-0A96-495C-BB79-BFD37F6C8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0D3F9A-473F-4C93-A5C8-D2CA1E27A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6E9958-AC90-4F15-8427-8D95895CF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F30119-B50A-4825-9307-812C941DE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168F7-2757-48A3-9493-C9F1061C69F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9636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2C8498-8994-4E80-BE9C-C55E8FC76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78EDF59-2126-4D84-8032-6F04D1754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204298-8E0D-4E79-9F3B-207181A3E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B21CE8-4DA7-4E75-9FDD-7659F9901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A6F997-7723-45D1-A504-76A84E59E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1604B-A34A-4101-AAE6-0A06E36605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0531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3308C3-2701-4D2D-9013-507F3559F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5E47D3-0FB5-4319-8547-D7C180737C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AE136C8-FAE6-45F4-9A9F-B8701275A3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186A94A-F594-4649-A1D0-5D6DDEAC9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1E34C52-B57E-4303-B9F1-21014DE4F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D5CB63C-DCF4-4374-A9AC-7889D3604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04C227-4A17-41F2-9241-C0799F5443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9311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69B62F-86D9-4FAB-B289-B0FD82182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8701BCD-4735-4DAD-B4A8-2E6DFE460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EE6E507-0142-435C-BB32-C9B8D244DA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0EF7797-22D0-4C97-A6AE-5D0CB17DDB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4A07433-F1F0-4E81-9F56-14D0CF2530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2B9BBEB-1894-4973-A7C5-3B68B8448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AD851D7-C9A0-44B9-9274-9BF6C5617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15810A8-9EA9-4DAD-B363-2C3EADB2A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05949A-2F3C-4BA7-85EC-7008CE7F71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3166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552A9B-BAB2-4698-8130-B255DDBE2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AEA189D-EA5E-469D-9EEB-DE6809EC6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36EA102-45A5-472A-A6D7-DCD37539A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2542C9A-3DBF-4F95-AB8C-0E5BB383D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2F5781-3BEE-4657-BAD0-C8BF1F7364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6071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E92B09D-9F2E-4499-BD65-27AD79497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6C0F7EF-AED8-4592-BC0E-DE41DF070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ECB8737-6EE1-4115-A1D4-8714D5781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38183-75F9-43BC-88A3-7098EDE7196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62207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48ADF-C074-4195-8C18-227C3C9B9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F22162-DB3C-438E-B96E-55DC9E878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494DBB4-AC01-4B7C-B0EA-F33578F6A8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7477A7C-6440-45CA-9B07-F2FBD2D06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6808EB9-C6F4-4B54-B75D-B7E3A216D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61C628C-091F-41D1-B49A-368B60C85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1AC00C-1FE4-4B7E-A10E-D1F67F2FEBD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6483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A096AD-ECAF-4459-93CD-B3124695D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8532894-1AC6-4950-B1C7-3C2719EA09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6C50957-EA14-4BDD-A181-40FE48C8EA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85BB48F-8E8B-4838-B03E-F0C1365AF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35177F6-E2A3-4A2C-ABE6-BF286127D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272CBB0-D5C6-48DC-BBC9-74FB741D0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B9471-D61D-42EE-83D7-995BE119DF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1830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7C13F52-829F-467E-B8D8-98541BFC00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03BBA54-6ABD-4CED-9138-26AB21CF2B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2A399EA-B798-4D30-A88E-99A35CD2CB7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2A00A07-A063-4A74-9771-F743C810DE2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C2A1775-37C8-4DAC-A054-1307DB6DDCD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65B18F0-6B2C-47F3-B650-C5728362582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F951DAA0-CD68-482A-9496-218936BC91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700808"/>
            <a:ext cx="8991600" cy="1728192"/>
          </a:xfrm>
        </p:spPr>
        <p:txBody>
          <a:bodyPr/>
          <a:lstStyle/>
          <a:p>
            <a:r>
              <a:rPr lang="ru-RU" altLang="ru-RU" sz="4000" dirty="0">
                <a:solidFill>
                  <a:srgbClr val="FF3300"/>
                </a:solidFill>
              </a:rPr>
              <a:t>18. ПЕРПЕНДИКУЛЯР И НАКЛОННАЯ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Text Box 2">
            <a:extLst>
              <a:ext uri="{FF2B5EF4-FFF2-40B4-BE49-F238E27FC236}">
                <a16:creationId xmlns:a16="http://schemas.microsoft.com/office/drawing/2014/main" id="{7E760343-0595-4225-A0DE-E3EC996BA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Найдите геометрическое место точек в пространстве, равноудаленных от трёх данных точек, не принадлежащих одной прямой.</a:t>
            </a:r>
          </a:p>
        </p:txBody>
      </p:sp>
      <p:sp>
        <p:nvSpPr>
          <p:cNvPr id="233476" name="Rectangle 4">
            <a:extLst>
              <a:ext uri="{FF2B5EF4-FFF2-40B4-BE49-F238E27FC236}">
                <a16:creationId xmlns:a16="http://schemas.microsoft.com/office/drawing/2014/main" id="{BD23D88A-6C10-4F20-AA65-83DDADCC7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33477" name="Text Box 5">
            <a:extLst>
              <a:ext uri="{FF2B5EF4-FFF2-40B4-BE49-F238E27FC236}">
                <a16:creationId xmlns:a16="http://schemas.microsoft.com/office/drawing/2014/main" id="{94852A27-1BA8-4C04-AD9A-5C12590A23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76800"/>
            <a:ext cx="8839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Ответ: </a:t>
            </a:r>
            <a:r>
              <a:rPr lang="ru-RU" altLang="ru-RU" sz="2800" dirty="0">
                <a:cs typeface="Times New Roman" panose="02020603050405020304" pitchFamily="18" charset="0"/>
              </a:rPr>
              <a:t>Прямая, проходящая через центр описанной окружности треугольника с вершинами в данных точках, и перпендикулярная плоскости этого треугольника.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1CE0D97-C0B7-4997-B1A0-3C238AD5EB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916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5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34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Text Box 2">
            <a:extLst>
              <a:ext uri="{FF2B5EF4-FFF2-40B4-BE49-F238E27FC236}">
                <a16:creationId xmlns:a16="http://schemas.microsoft.com/office/drawing/2014/main" id="{671061CF-0FA2-4B82-9188-1D41AB24E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диагональ </a:t>
            </a:r>
            <a:r>
              <a:rPr lang="en-US" altLang="ru-RU" sz="2800" i="1" dirty="0"/>
              <a:t>BD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куба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 </a:t>
            </a:r>
            <a:r>
              <a:rPr lang="ru-RU" altLang="ru-RU" sz="2800" dirty="0"/>
              <a:t>перпендикулярна прямой </a:t>
            </a:r>
            <a:r>
              <a:rPr lang="en-US" altLang="ru-RU" sz="2800" i="1" dirty="0"/>
              <a:t>AC</a:t>
            </a:r>
            <a:r>
              <a:rPr lang="en-US" altLang="ru-RU" sz="2800" dirty="0"/>
              <a:t>.</a:t>
            </a:r>
            <a:r>
              <a:rPr lang="ru-RU" altLang="ru-RU" sz="2800" dirty="0"/>
              <a:t> 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3049A73-8C82-4FA0-B17B-020F9BEC28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916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6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558BD6B-75D3-42AF-A47E-6F0AB1CEEC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792" y="1725658"/>
            <a:ext cx="3086815" cy="2808396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F03F189C-4F21-4CAF-9526-0FCB7D87FD57}"/>
              </a:ext>
            </a:extLst>
          </p:cNvPr>
          <p:cNvGrpSpPr/>
          <p:nvPr/>
        </p:nvGrpSpPr>
        <p:grpSpPr>
          <a:xfrm>
            <a:off x="152400" y="1743015"/>
            <a:ext cx="8839200" cy="4980049"/>
            <a:chOff x="152400" y="1743015"/>
            <a:chExt cx="8839200" cy="4980049"/>
          </a:xfrm>
        </p:grpSpPr>
        <p:sp>
          <p:nvSpPr>
            <p:cNvPr id="258054" name="Text Box 6">
              <a:extLst>
                <a:ext uri="{FF2B5EF4-FFF2-40B4-BE49-F238E27FC236}">
                  <a16:creationId xmlns:a16="http://schemas.microsoft.com/office/drawing/2014/main" id="{5013A7B2-8F73-48FE-B24D-6453EB127D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" y="4495801"/>
              <a:ext cx="8839200" cy="2227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Доказательство</a:t>
              </a:r>
              <a:r>
                <a:rPr lang="en-US" altLang="ru-RU" sz="2800" dirty="0">
                  <a:solidFill>
                    <a:srgbClr val="FF3300"/>
                  </a:solidFill>
                </a:rPr>
                <a:t>.</a:t>
              </a:r>
              <a:r>
                <a:rPr lang="en-US" altLang="ru-RU" sz="2800" dirty="0"/>
                <a:t> </a:t>
              </a:r>
              <a:r>
                <a:rPr lang="ru-RU" altLang="ru-RU" sz="2800" dirty="0"/>
                <a:t>Ортогональной проекцией прямой </a:t>
              </a:r>
              <a:r>
                <a:rPr lang="en-US" altLang="ru-RU" sz="2800" i="1" dirty="0"/>
                <a:t>BD</a:t>
              </a:r>
              <a:r>
                <a:rPr lang="en-US" altLang="ru-RU" sz="2800" baseline="-25000" dirty="0"/>
                <a:t>1</a:t>
              </a:r>
              <a:r>
                <a:rPr lang="en-US" altLang="ru-RU" sz="2800" dirty="0"/>
                <a:t> </a:t>
              </a:r>
              <a:r>
                <a:rPr lang="ru-RU" altLang="ru-RU" sz="2800" dirty="0"/>
                <a:t>на плоскость </a:t>
              </a:r>
              <a:r>
                <a:rPr lang="en-US" altLang="ru-RU" sz="2800" i="1" dirty="0"/>
                <a:t>ABC</a:t>
              </a:r>
              <a:r>
                <a:rPr lang="ru-RU" altLang="ru-RU" sz="2800" dirty="0"/>
                <a:t> является прямая </a:t>
              </a:r>
              <a:r>
                <a:rPr lang="en-US" altLang="ru-RU" sz="2800" i="1" dirty="0"/>
                <a:t>BD</a:t>
              </a:r>
              <a:r>
                <a:rPr lang="en-US" altLang="ru-RU" sz="2800" dirty="0"/>
                <a:t>, </a:t>
              </a:r>
              <a:r>
                <a:rPr lang="ru-RU" altLang="ru-RU" sz="2800" dirty="0"/>
                <a:t>которая перпендикулярна прямой </a:t>
              </a:r>
              <a:r>
                <a:rPr lang="en-US" altLang="ru-RU" sz="2800" i="1" dirty="0"/>
                <a:t>AC</a:t>
              </a:r>
              <a:r>
                <a:rPr lang="en-US" altLang="ru-RU" sz="2800" dirty="0"/>
                <a:t>. </a:t>
              </a:r>
              <a:r>
                <a:rPr lang="ru-RU" altLang="ru-RU" sz="2800" dirty="0"/>
                <a:t>По теореме о трёх перпендикулярах, прямая </a:t>
              </a:r>
              <a:r>
                <a:rPr lang="en-US" altLang="ru-RU" sz="2800" i="1" dirty="0"/>
                <a:t>BD</a:t>
              </a:r>
              <a:r>
                <a:rPr lang="en-US" altLang="ru-RU" sz="2800" baseline="-25000" dirty="0"/>
                <a:t>1</a:t>
              </a:r>
              <a:r>
                <a:rPr lang="en-US" altLang="ru-RU" sz="2800" dirty="0"/>
                <a:t> </a:t>
              </a:r>
              <a:r>
                <a:rPr lang="ru-RU" altLang="ru-RU" sz="2800" dirty="0"/>
                <a:t>перпендикулярна прямой </a:t>
              </a:r>
              <a:r>
                <a:rPr lang="en-US" altLang="ru-RU" sz="2800" i="1" dirty="0"/>
                <a:t>A</a:t>
              </a:r>
              <a:r>
                <a:rPr lang="ru-RU" altLang="ru-RU" sz="2800" i="1" dirty="0"/>
                <a:t>С</a:t>
              </a:r>
              <a:r>
                <a:rPr lang="en-US" altLang="ru-RU" sz="2800" dirty="0"/>
                <a:t>.</a:t>
              </a:r>
              <a:endParaRPr lang="ru-RU" altLang="ru-RU" sz="2800" dirty="0">
                <a:cs typeface="Times New Roman" panose="02020603050405020304" pitchFamily="18" charset="0"/>
              </a:endParaRP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211DA4EF-BDB9-4D99-9DD9-FFC6A3FF987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99792" y="1743015"/>
              <a:ext cx="3086815" cy="2808396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Text Box 2">
            <a:extLst>
              <a:ext uri="{FF2B5EF4-FFF2-40B4-BE49-F238E27FC236}">
                <a16:creationId xmlns:a16="http://schemas.microsoft.com/office/drawing/2014/main" id="{671061CF-0FA2-4B82-9188-1D41AB24E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диагональ </a:t>
            </a:r>
            <a:r>
              <a:rPr lang="en-US" altLang="ru-RU" sz="2800" i="1" dirty="0"/>
              <a:t>BD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куба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 </a:t>
            </a:r>
            <a:r>
              <a:rPr lang="ru-RU" altLang="ru-RU" sz="2800" dirty="0"/>
              <a:t>перпендикулярна прямой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r>
              <a:rPr lang="ru-RU" altLang="ru-RU" sz="2800" dirty="0"/>
              <a:t> </a:t>
            </a:r>
          </a:p>
        </p:txBody>
      </p:sp>
      <p:pic>
        <p:nvPicPr>
          <p:cNvPr id="258052" name="Picture 4">
            <a:extLst>
              <a:ext uri="{FF2B5EF4-FFF2-40B4-BE49-F238E27FC236}">
                <a16:creationId xmlns:a16="http://schemas.microsoft.com/office/drawing/2014/main" id="{2B47488E-C25A-4EEC-98B9-82FFBBC568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752600"/>
            <a:ext cx="3035300" cy="2573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58053" name="Group 5">
            <a:extLst>
              <a:ext uri="{FF2B5EF4-FFF2-40B4-BE49-F238E27FC236}">
                <a16:creationId xmlns:a16="http://schemas.microsoft.com/office/drawing/2014/main" id="{0E36A6F9-B4F8-4167-AB35-FDAC7C87F97E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752600"/>
            <a:ext cx="8839200" cy="4970463"/>
            <a:chOff x="96" y="1104"/>
            <a:chExt cx="5568" cy="3131"/>
          </a:xfrm>
        </p:grpSpPr>
        <p:sp>
          <p:nvSpPr>
            <p:cNvPr id="258054" name="Text Box 6">
              <a:extLst>
                <a:ext uri="{FF2B5EF4-FFF2-40B4-BE49-F238E27FC236}">
                  <a16:creationId xmlns:a16="http://schemas.microsoft.com/office/drawing/2014/main" id="{5013A7B2-8F73-48FE-B24D-6453EB127D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832"/>
              <a:ext cx="5568" cy="1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Доказательство</a:t>
              </a:r>
              <a:r>
                <a:rPr lang="en-US" altLang="ru-RU" sz="2800" dirty="0">
                  <a:solidFill>
                    <a:srgbClr val="FF3300"/>
                  </a:solidFill>
                </a:rPr>
                <a:t>.</a:t>
              </a:r>
              <a:r>
                <a:rPr lang="en-US" altLang="ru-RU" sz="2800" dirty="0"/>
                <a:t> </a:t>
              </a:r>
              <a:r>
                <a:rPr lang="ru-RU" altLang="ru-RU" sz="2800" dirty="0"/>
                <a:t>Ортогональной проекцией прямой </a:t>
              </a:r>
              <a:r>
                <a:rPr lang="en-US" altLang="ru-RU" sz="2800" i="1" dirty="0"/>
                <a:t>BD</a:t>
              </a:r>
              <a:r>
                <a:rPr lang="en-US" altLang="ru-RU" sz="2800" baseline="-25000" dirty="0"/>
                <a:t>1</a:t>
              </a:r>
              <a:r>
                <a:rPr lang="en-US" altLang="ru-RU" sz="2800" dirty="0"/>
                <a:t> </a:t>
              </a:r>
              <a:r>
                <a:rPr lang="ru-RU" altLang="ru-RU" sz="2800" dirty="0"/>
                <a:t>на плоскость </a:t>
              </a:r>
              <a:r>
                <a:rPr lang="en-US" altLang="ru-RU" sz="2800" i="1" dirty="0"/>
                <a:t>ABB</a:t>
              </a:r>
              <a:r>
                <a:rPr lang="ru-RU" altLang="ru-RU" sz="2800" baseline="-25000" dirty="0"/>
                <a:t>1</a:t>
              </a:r>
              <a:r>
                <a:rPr lang="ru-RU" altLang="ru-RU" sz="2800" dirty="0"/>
                <a:t> является прямая </a:t>
              </a:r>
              <a:r>
                <a:rPr lang="en-US" altLang="ru-RU" sz="2800" i="1" dirty="0"/>
                <a:t>BA</a:t>
              </a:r>
              <a:r>
                <a:rPr lang="en-US" altLang="ru-RU" sz="2800" baseline="-25000" dirty="0"/>
                <a:t>1</a:t>
              </a:r>
              <a:r>
                <a:rPr lang="en-US" altLang="ru-RU" sz="2800" dirty="0"/>
                <a:t>, </a:t>
              </a:r>
              <a:r>
                <a:rPr lang="ru-RU" altLang="ru-RU" sz="2800" dirty="0"/>
                <a:t>которая перпендикулярна прямой </a:t>
              </a:r>
              <a:r>
                <a:rPr lang="en-US" altLang="ru-RU" sz="2800" i="1" dirty="0"/>
                <a:t>AB</a:t>
              </a:r>
              <a:r>
                <a:rPr lang="en-US" altLang="ru-RU" sz="2800" baseline="-25000" dirty="0"/>
                <a:t>1</a:t>
              </a:r>
              <a:r>
                <a:rPr lang="en-US" altLang="ru-RU" sz="2800" dirty="0"/>
                <a:t>. </a:t>
              </a:r>
              <a:r>
                <a:rPr lang="ru-RU" altLang="ru-RU" sz="2800" dirty="0"/>
                <a:t>По теореме о трех перпендикулярах, прямая </a:t>
              </a:r>
              <a:r>
                <a:rPr lang="en-US" altLang="ru-RU" sz="2800" i="1" dirty="0"/>
                <a:t>BD</a:t>
              </a:r>
              <a:r>
                <a:rPr lang="en-US" altLang="ru-RU" sz="2800" baseline="-25000" dirty="0"/>
                <a:t>1</a:t>
              </a:r>
              <a:r>
                <a:rPr lang="en-US" altLang="ru-RU" sz="2800" dirty="0"/>
                <a:t> </a:t>
              </a:r>
              <a:r>
                <a:rPr lang="ru-RU" altLang="ru-RU" sz="2800" dirty="0"/>
                <a:t>перпендикулярна прямой </a:t>
              </a:r>
              <a:r>
                <a:rPr lang="en-US" altLang="ru-RU" sz="2800" i="1" dirty="0"/>
                <a:t>AB</a:t>
              </a:r>
              <a:r>
                <a:rPr lang="en-US" altLang="ru-RU" sz="2800" baseline="-25000" dirty="0"/>
                <a:t>1</a:t>
              </a:r>
              <a:r>
                <a:rPr lang="en-US" altLang="ru-RU" sz="2800" dirty="0"/>
                <a:t>.</a:t>
              </a:r>
              <a:endParaRPr lang="ru-RU" altLang="ru-RU" sz="2800" dirty="0">
                <a:cs typeface="Times New Roman" panose="02020603050405020304" pitchFamily="18" charset="0"/>
              </a:endParaRPr>
            </a:p>
          </p:txBody>
        </p:sp>
        <p:pic>
          <p:nvPicPr>
            <p:cNvPr id="258055" name="Picture 7">
              <a:extLst>
                <a:ext uri="{FF2B5EF4-FFF2-40B4-BE49-F238E27FC236}">
                  <a16:creationId xmlns:a16="http://schemas.microsoft.com/office/drawing/2014/main" id="{85BD97E0-A95A-48D9-B0B0-FF72E6BA1E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104"/>
              <a:ext cx="1912" cy="16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93049A73-8C82-4FA0-B17B-020F9BEC28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916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7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381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8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Text Box 2">
            <a:extLst>
              <a:ext uri="{FF2B5EF4-FFF2-40B4-BE49-F238E27FC236}">
                <a16:creationId xmlns:a16="http://schemas.microsoft.com/office/drawing/2014/main" id="{671061CF-0FA2-4B82-9188-1D41AB24E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диагональ </a:t>
            </a:r>
            <a:r>
              <a:rPr lang="en-US" altLang="ru-RU" sz="2800" i="1" dirty="0"/>
              <a:t>BD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куба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 </a:t>
            </a:r>
            <a:r>
              <a:rPr lang="ru-RU" altLang="ru-RU" sz="2800" dirty="0"/>
              <a:t>перпендикулярна плоскости </a:t>
            </a:r>
            <a:r>
              <a:rPr lang="en-US" altLang="ru-RU" sz="2800" i="1" dirty="0"/>
              <a:t>ACB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r>
              <a:rPr lang="ru-RU" altLang="ru-RU" sz="2800" dirty="0"/>
              <a:t> </a:t>
            </a:r>
          </a:p>
        </p:txBody>
      </p:sp>
      <p:sp>
        <p:nvSpPr>
          <p:cNvPr id="258054" name="Text Box 6">
            <a:extLst>
              <a:ext uri="{FF2B5EF4-FFF2-40B4-BE49-F238E27FC236}">
                <a16:creationId xmlns:a16="http://schemas.microsoft.com/office/drawing/2014/main" id="{5013A7B2-8F73-48FE-B24D-6453EB127D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495801"/>
            <a:ext cx="88392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</a:t>
            </a:r>
            <a:r>
              <a:rPr lang="en-US" altLang="ru-RU" sz="2800" dirty="0">
                <a:solidFill>
                  <a:srgbClr val="FF3300"/>
                </a:solidFill>
              </a:rPr>
              <a:t>.</a:t>
            </a:r>
            <a:r>
              <a:rPr lang="en-US" altLang="ru-RU" sz="2800" dirty="0"/>
              <a:t> </a:t>
            </a:r>
            <a:r>
              <a:rPr lang="ru-RU" altLang="ru-RU" sz="2800" dirty="0"/>
              <a:t>Прямая </a:t>
            </a:r>
            <a:r>
              <a:rPr lang="en-US" altLang="ru-RU" sz="2800" i="1" dirty="0"/>
              <a:t>BD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перпендикулярна прямым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ru-RU" altLang="ru-RU" sz="2800" baseline="-250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AC</a:t>
            </a:r>
            <a:r>
              <a:rPr lang="en-US" altLang="ru-RU" sz="2800" dirty="0"/>
              <a:t>. </a:t>
            </a:r>
            <a:r>
              <a:rPr lang="ru-RU" altLang="ru-RU" sz="2800" dirty="0"/>
              <a:t>Следовательно, она перпендикулярна плоскости </a:t>
            </a:r>
            <a:r>
              <a:rPr lang="en-US" altLang="ru-RU" sz="2800" i="1" dirty="0"/>
              <a:t>ACB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3049A73-8C82-4FA0-B17B-020F9BEC28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916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8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CD2F31A-32DB-4777-83F2-EB9A91B924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1628571"/>
            <a:ext cx="3086815" cy="2808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0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8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>
            <a:extLst>
              <a:ext uri="{FF2B5EF4-FFF2-40B4-BE49-F238E27FC236}">
                <a16:creationId xmlns:a16="http://schemas.microsoft.com/office/drawing/2014/main" id="{68424871-B397-4631-8A02-8D2B44392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0" y="495194"/>
            <a:ext cx="88392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В кубе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угол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</a:t>
            </a:r>
            <a:r>
              <a:rPr lang="ru-RU" altLang="ru-RU" sz="2800" dirty="0"/>
              <a:t>прямыми </a:t>
            </a:r>
            <a:r>
              <a:rPr lang="en-US" altLang="ru-RU" sz="2800" i="1" dirty="0">
                <a:cs typeface="Times New Roman" panose="02020603050405020304" pitchFamily="18" charset="0"/>
              </a:rPr>
              <a:t>AE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BF</a:t>
            </a:r>
            <a:r>
              <a:rPr lang="ru-RU" altLang="ru-RU" sz="2800" baseline="-25000" dirty="0"/>
              <a:t>1</a:t>
            </a:r>
            <a:r>
              <a:rPr lang="ru-RU" altLang="ru-RU" sz="2800" i="1" dirty="0"/>
              <a:t>, </a:t>
            </a:r>
            <a:r>
              <a:rPr lang="ru-RU" altLang="ru-RU" sz="2800" dirty="0"/>
              <a:t>где </a:t>
            </a:r>
            <a:r>
              <a:rPr lang="en-US" altLang="ru-RU" sz="2800" i="1" dirty="0"/>
              <a:t>E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F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– середины ребер соответственно </a:t>
            </a:r>
            <a:r>
              <a:rPr lang="en-US" altLang="ru-RU" sz="2800" i="1" dirty="0"/>
              <a:t>BC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61444" name="Picture 4">
            <a:extLst>
              <a:ext uri="{FF2B5EF4-FFF2-40B4-BE49-F238E27FC236}">
                <a16:creationId xmlns:a16="http://schemas.microsoft.com/office/drawing/2014/main" id="{1D9BABE0-C4B7-473C-B799-B73DFF469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836737"/>
            <a:ext cx="3302000" cy="318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05829" name="Group 5">
            <a:extLst>
              <a:ext uri="{FF2B5EF4-FFF2-40B4-BE49-F238E27FC236}">
                <a16:creationId xmlns:a16="http://schemas.microsoft.com/office/drawing/2014/main" id="{200F6BAE-6908-47E4-A1D3-5C6CAF443278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871662"/>
            <a:ext cx="8839200" cy="4953000"/>
            <a:chOff x="96" y="1179"/>
            <a:chExt cx="5568" cy="3120"/>
          </a:xfrm>
        </p:grpSpPr>
        <p:sp>
          <p:nvSpPr>
            <p:cNvPr id="61446" name="Text Box 6">
              <a:extLst>
                <a:ext uri="{FF2B5EF4-FFF2-40B4-BE49-F238E27FC236}">
                  <a16:creationId xmlns:a16="http://schemas.microsoft.com/office/drawing/2014/main" id="{B34DB537-C67A-42F2-B0CB-0D31B5012E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243"/>
              <a:ext cx="5568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400" dirty="0">
                  <a:solidFill>
                    <a:srgbClr val="FF3300"/>
                  </a:solidFill>
                </a:rPr>
                <a:t>	Решение. </a:t>
              </a:r>
              <a:r>
                <a:rPr lang="ru-RU" altLang="ru-RU" sz="2400" dirty="0"/>
                <a:t>Из точки </a:t>
              </a:r>
              <a:r>
                <a:rPr lang="en-US" altLang="ru-RU" sz="2400" i="1" dirty="0"/>
                <a:t>F</a:t>
              </a:r>
              <a:r>
                <a:rPr lang="en-US" altLang="ru-RU" sz="2400" baseline="-25000" dirty="0"/>
                <a:t>1</a:t>
              </a:r>
              <a:r>
                <a:rPr lang="en-US" altLang="ru-RU" sz="2400" dirty="0"/>
                <a:t> </a:t>
              </a:r>
              <a:r>
                <a:rPr lang="ru-RU" altLang="ru-RU" sz="2400" dirty="0"/>
                <a:t>опустим перпендикуляр </a:t>
              </a:r>
              <a:r>
                <a:rPr lang="en-US" altLang="ru-RU" sz="2400" i="1" dirty="0"/>
                <a:t>F</a:t>
              </a:r>
              <a:r>
                <a:rPr lang="en-US" altLang="ru-RU" sz="2400" baseline="-25000" dirty="0"/>
                <a:t>1</a:t>
              </a:r>
              <a:r>
                <a:rPr lang="en-US" altLang="ru-RU" sz="2400" i="1" dirty="0"/>
                <a:t>F </a:t>
              </a:r>
              <a:r>
                <a:rPr lang="ru-RU" altLang="ru-RU" sz="2400" dirty="0"/>
                <a:t>на прямую </a:t>
              </a:r>
              <a:r>
                <a:rPr lang="en-US" altLang="ru-RU" sz="2400" i="1" dirty="0"/>
                <a:t>CD</a:t>
              </a:r>
              <a:r>
                <a:rPr lang="en-US" altLang="ru-RU" sz="2400" dirty="0"/>
                <a:t>.</a:t>
              </a:r>
              <a:r>
                <a:rPr lang="en-US" altLang="ru-RU" sz="2400" i="1" dirty="0"/>
                <a:t> </a:t>
              </a:r>
              <a:r>
                <a:rPr lang="ru-RU" altLang="ru-RU" sz="2400" dirty="0"/>
                <a:t>Прямая </a:t>
              </a:r>
              <a:r>
                <a:rPr lang="en-US" altLang="ru-RU" sz="2400" i="1" dirty="0"/>
                <a:t>AE </a:t>
              </a:r>
              <a:r>
                <a:rPr lang="ru-RU" altLang="ru-RU" sz="2400" dirty="0"/>
                <a:t>перпендикулярна </a:t>
              </a:r>
              <a:r>
                <a:rPr lang="en-US" altLang="ru-RU" sz="2400" i="1" dirty="0"/>
                <a:t>BF</a:t>
              </a:r>
              <a:r>
                <a:rPr lang="ru-RU" altLang="ru-RU" sz="2400" dirty="0"/>
                <a:t>, следовательно, она перпендикулярна </a:t>
              </a:r>
              <a:r>
                <a:rPr lang="en-US" altLang="ru-RU" sz="2400" i="1" dirty="0"/>
                <a:t>BF</a:t>
              </a:r>
              <a:r>
                <a:rPr lang="en-US" altLang="ru-RU" sz="2400" baseline="-25000" dirty="0"/>
                <a:t>1</a:t>
              </a:r>
              <a:r>
                <a:rPr lang="en-US" altLang="ru-RU" sz="2400" dirty="0"/>
                <a:t>.</a:t>
              </a:r>
              <a:endParaRPr lang="ru-RU" altLang="ru-RU" sz="2400" dirty="0"/>
            </a:p>
          </p:txBody>
        </p:sp>
        <p:pic>
          <p:nvPicPr>
            <p:cNvPr id="61447" name="Picture 7">
              <a:extLst>
                <a:ext uri="{FF2B5EF4-FFF2-40B4-BE49-F238E27FC236}">
                  <a16:creationId xmlns:a16="http://schemas.microsoft.com/office/drawing/2014/main" id="{1462D91B-7E03-4D1B-83C3-9037446CB0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179"/>
              <a:ext cx="2080" cy="20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1448" name="Text Box 8">
              <a:extLst>
                <a:ext uri="{FF2B5EF4-FFF2-40B4-BE49-F238E27FC236}">
                  <a16:creationId xmlns:a16="http://schemas.microsoft.com/office/drawing/2014/main" id="{C36A8CC9-6176-42D9-AEBD-765C165CC6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4011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400">
                  <a:solidFill>
                    <a:srgbClr val="FF3300"/>
                  </a:solidFill>
                </a:rPr>
                <a:t>Ответ. </a:t>
              </a:r>
              <a:r>
                <a:rPr lang="ru-RU" altLang="ru-RU" sz="2400"/>
                <a:t>90</a:t>
              </a:r>
              <a:r>
                <a:rPr lang="ru-RU" altLang="ru-RU" sz="2400" baseline="30000"/>
                <a:t>о</a:t>
              </a:r>
              <a:r>
                <a:rPr lang="ru-RU" altLang="ru-RU" sz="2400"/>
                <a:t>.</a:t>
              </a:r>
              <a:endParaRPr lang="ru-RU" altLang="ru-RU" sz="2400">
                <a:solidFill>
                  <a:srgbClr val="FF3300"/>
                </a:solidFill>
              </a:endParaRPr>
            </a:p>
          </p:txBody>
        </p:sp>
      </p:grpSp>
      <p:sp>
        <p:nvSpPr>
          <p:cNvPr id="8" name="Rectangle 2">
            <a:extLst>
              <a:ext uri="{FF2B5EF4-FFF2-40B4-BE49-F238E27FC236}">
                <a16:creationId xmlns:a16="http://schemas.microsoft.com/office/drawing/2014/main" id="{B047037D-80AD-49EF-82D0-69BDB08BF3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7000" y="33338"/>
            <a:ext cx="89916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9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5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>
            <a:extLst>
              <a:ext uri="{FF2B5EF4-FFF2-40B4-BE49-F238E27FC236}">
                <a16:creationId xmlns:a16="http://schemas.microsoft.com/office/drawing/2014/main" id="{077928D3-9D1B-453D-A59A-32B673350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90680"/>
            <a:ext cx="8991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 правильной треугольной призме </a:t>
            </a:r>
            <a:r>
              <a:rPr lang="en-US" altLang="ru-RU" sz="2800" i="1" dirty="0"/>
              <a:t>ABCA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 </a:t>
            </a:r>
            <a:r>
              <a:rPr lang="ru-RU" altLang="ru-RU" sz="2800" dirty="0"/>
              <a:t>точка </a:t>
            </a:r>
            <a:r>
              <a:rPr lang="en-US" altLang="ru-RU" sz="2800" i="1" dirty="0"/>
              <a:t>D </a:t>
            </a:r>
            <a:r>
              <a:rPr lang="ru-RU" altLang="ru-RU" sz="2800" dirty="0"/>
              <a:t>– середина ребра </a:t>
            </a:r>
            <a:r>
              <a:rPr lang="en-US" altLang="ru-RU" sz="2800" i="1" dirty="0"/>
              <a:t>AC</a:t>
            </a:r>
            <a:r>
              <a:rPr lang="en-US" altLang="ru-RU" sz="2800" dirty="0"/>
              <a:t>.</a:t>
            </a:r>
            <a:r>
              <a:rPr lang="en-US" altLang="ru-RU" sz="2800" i="1" dirty="0"/>
              <a:t> </a:t>
            </a:r>
            <a:r>
              <a:rPr lang="ru-RU" altLang="ru-RU" sz="2800" dirty="0"/>
              <a:t>Докажите, что прямая </a:t>
            </a:r>
            <a:r>
              <a:rPr lang="en-US" altLang="ru-RU" sz="2800" i="1" dirty="0"/>
              <a:t>AC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перпендикулярна прямой </a:t>
            </a:r>
            <a:r>
              <a:rPr lang="en-US" altLang="ru-RU" sz="2800" i="1" dirty="0"/>
              <a:t>BD</a:t>
            </a:r>
            <a:r>
              <a:rPr lang="en-US" altLang="ru-RU" sz="2800" dirty="0"/>
              <a:t>.</a:t>
            </a:r>
            <a:r>
              <a:rPr lang="ru-RU" altLang="ru-RU" sz="2800" dirty="0"/>
              <a:t> </a:t>
            </a:r>
          </a:p>
        </p:txBody>
      </p:sp>
      <p:sp>
        <p:nvSpPr>
          <p:cNvPr id="270342" name="Text Box 6">
            <a:extLst>
              <a:ext uri="{FF2B5EF4-FFF2-40B4-BE49-F238E27FC236}">
                <a16:creationId xmlns:a16="http://schemas.microsoft.com/office/drawing/2014/main" id="{62914828-432C-416B-BF4E-B349233E3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941168"/>
            <a:ext cx="88392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Доказательство</a:t>
            </a:r>
            <a:r>
              <a:rPr lang="en-US" altLang="ru-RU" dirty="0">
                <a:solidFill>
                  <a:srgbClr val="FF3300"/>
                </a:solidFill>
              </a:rPr>
              <a:t>.</a:t>
            </a:r>
            <a:r>
              <a:rPr lang="en-US" altLang="ru-RU" dirty="0"/>
              <a:t> </a:t>
            </a:r>
            <a:r>
              <a:rPr lang="ru-RU" altLang="ru-RU" dirty="0"/>
              <a:t>Ортогональной проекцией прямой </a:t>
            </a:r>
            <a:r>
              <a:rPr lang="en-US" altLang="ru-RU" i="1" dirty="0"/>
              <a:t>AC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на плоскость </a:t>
            </a:r>
            <a:r>
              <a:rPr lang="en-US" altLang="ru-RU" i="1" dirty="0"/>
              <a:t>ABC</a:t>
            </a:r>
            <a:r>
              <a:rPr lang="ru-RU" altLang="ru-RU" dirty="0"/>
              <a:t> является прямая </a:t>
            </a:r>
            <a:r>
              <a:rPr lang="en-US" altLang="ru-RU" i="1" dirty="0"/>
              <a:t>AC</a:t>
            </a:r>
            <a:r>
              <a:rPr lang="en-US" altLang="ru-RU" dirty="0"/>
              <a:t>, </a:t>
            </a:r>
            <a:r>
              <a:rPr lang="ru-RU" altLang="ru-RU" dirty="0"/>
              <a:t>которая перпендикулярна прямой </a:t>
            </a:r>
            <a:r>
              <a:rPr lang="en-US" altLang="ru-RU" i="1" dirty="0"/>
              <a:t>BD</a:t>
            </a:r>
            <a:r>
              <a:rPr lang="en-US" altLang="ru-RU" dirty="0"/>
              <a:t>. </a:t>
            </a:r>
            <a:r>
              <a:rPr lang="ru-RU" altLang="ru-RU" dirty="0"/>
              <a:t>По теореме о трёх перпендикулярах, прямая </a:t>
            </a:r>
            <a:r>
              <a:rPr lang="en-US" altLang="ru-RU" i="1" dirty="0"/>
              <a:t>AC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перпендикулярна прямой </a:t>
            </a:r>
            <a:r>
              <a:rPr lang="en-US" altLang="ru-RU" i="1" dirty="0"/>
              <a:t>BD</a:t>
            </a:r>
            <a:r>
              <a:rPr lang="en-US" altLang="ru-RU" dirty="0"/>
              <a:t>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08B32E84-EE3D-40F4-B878-D7AC0CC25C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962" y="118848"/>
            <a:ext cx="89916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2800" dirty="0">
                <a:solidFill>
                  <a:srgbClr val="FF3300"/>
                </a:solidFill>
              </a:rPr>
              <a:t>0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108C70F-2F97-45C6-A26F-79DE1FDEBA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2019997"/>
            <a:ext cx="2748909" cy="2685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08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0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>
            <a:extLst>
              <a:ext uri="{FF2B5EF4-FFF2-40B4-BE49-F238E27FC236}">
                <a16:creationId xmlns:a16="http://schemas.microsoft.com/office/drawing/2014/main" id="{077928D3-9D1B-453D-A59A-32B673350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90680"/>
            <a:ext cx="8991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 правильной треугольной призме </a:t>
            </a:r>
            <a:r>
              <a:rPr lang="en-US" altLang="ru-RU" sz="2800" i="1" dirty="0"/>
              <a:t>ABCA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, </a:t>
            </a:r>
            <a:r>
              <a:rPr lang="ru-RU" altLang="ru-RU" sz="2800" dirty="0"/>
              <a:t>все рёбра которой равны 1,</a:t>
            </a:r>
            <a:r>
              <a:rPr lang="en-US" altLang="ru-RU" sz="2800" baseline="-25000" dirty="0"/>
              <a:t> </a:t>
            </a:r>
            <a:r>
              <a:rPr lang="ru-RU" altLang="ru-RU" sz="2800" dirty="0"/>
              <a:t>точка </a:t>
            </a:r>
            <a:r>
              <a:rPr lang="en-US" altLang="ru-RU" sz="2800" i="1" dirty="0"/>
              <a:t>D </a:t>
            </a:r>
            <a:r>
              <a:rPr lang="ru-RU" altLang="ru-RU" sz="2800" dirty="0"/>
              <a:t>– середина ребра </a:t>
            </a:r>
            <a:r>
              <a:rPr lang="en-US" altLang="ru-RU" sz="2800" i="1" dirty="0"/>
              <a:t>BB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r>
              <a:rPr lang="en-US" altLang="ru-RU" sz="2800" i="1" dirty="0"/>
              <a:t> </a:t>
            </a:r>
            <a:r>
              <a:rPr lang="ru-RU" altLang="ru-RU" sz="2800" dirty="0"/>
              <a:t>Докажите, что прямая </a:t>
            </a:r>
            <a:r>
              <a:rPr lang="en-US" altLang="ru-RU" sz="2800" i="1" dirty="0"/>
              <a:t>AC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перпендикулярна прямой </a:t>
            </a:r>
            <a:r>
              <a:rPr lang="en-US" altLang="ru-RU" sz="2800" i="1" dirty="0"/>
              <a:t>CD</a:t>
            </a:r>
            <a:r>
              <a:rPr lang="en-US" altLang="ru-RU" sz="2800" dirty="0"/>
              <a:t>.</a:t>
            </a:r>
            <a:r>
              <a:rPr lang="ru-RU" altLang="ru-RU" sz="2800" dirty="0"/>
              <a:t> 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08B32E84-EE3D-40F4-B878-D7AC0CC25C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962" y="118848"/>
            <a:ext cx="89916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2800" dirty="0">
                <a:solidFill>
                  <a:srgbClr val="FF3300"/>
                </a:solidFill>
              </a:rPr>
              <a:t>1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6F22653-9A0A-4C1B-A86F-8AD4B041A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9235" y="2009577"/>
            <a:ext cx="2905530" cy="2838846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30CA99CF-3134-4356-AD32-B5AA291DC249}"/>
              </a:ext>
            </a:extLst>
          </p:cNvPr>
          <p:cNvGrpSpPr/>
          <p:nvPr/>
        </p:nvGrpSpPr>
        <p:grpSpPr>
          <a:xfrm>
            <a:off x="152400" y="2009577"/>
            <a:ext cx="8839200" cy="4932139"/>
            <a:chOff x="152400" y="2009577"/>
            <a:chExt cx="8839200" cy="4932139"/>
          </a:xfrm>
        </p:grpSpPr>
        <p:sp>
          <p:nvSpPr>
            <p:cNvPr id="270342" name="Text Box 6">
              <a:extLst>
                <a:ext uri="{FF2B5EF4-FFF2-40B4-BE49-F238E27FC236}">
                  <a16:creationId xmlns:a16="http://schemas.microsoft.com/office/drawing/2014/main" id="{62914828-432C-416B-BF4E-B349233E38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" y="4941168"/>
              <a:ext cx="8839200" cy="20005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</a:rPr>
                <a:t>Доказательство</a:t>
              </a:r>
              <a:r>
                <a:rPr lang="en-US" altLang="ru-RU" dirty="0">
                  <a:solidFill>
                    <a:srgbClr val="FF3300"/>
                  </a:solidFill>
                </a:rPr>
                <a:t>.</a:t>
              </a:r>
              <a:r>
                <a:rPr lang="en-US" altLang="ru-RU" dirty="0"/>
                <a:t> </a:t>
              </a:r>
              <a:r>
                <a:rPr lang="ru-RU" altLang="ru-RU" dirty="0"/>
                <a:t>Обозначим </a:t>
              </a:r>
              <a:r>
                <a:rPr lang="en-US" altLang="ru-RU" i="1" dirty="0"/>
                <a:t>E </a:t>
              </a:r>
              <a:r>
                <a:rPr lang="ru-RU" altLang="ru-RU" dirty="0"/>
                <a:t>середину ребра </a:t>
              </a:r>
              <a:r>
                <a:rPr lang="en-US" altLang="ru-RU" i="1" dirty="0"/>
                <a:t>BC</a:t>
              </a:r>
              <a:r>
                <a:rPr lang="en-US" altLang="ru-RU" dirty="0"/>
                <a:t>.</a:t>
              </a:r>
              <a:r>
                <a:rPr lang="en-US" altLang="ru-RU" i="1" dirty="0"/>
                <a:t> </a:t>
              </a:r>
              <a:r>
                <a:rPr lang="ru-RU" altLang="ru-RU" dirty="0"/>
                <a:t>Ортогональной проекцией прямой </a:t>
              </a:r>
              <a:r>
                <a:rPr lang="en-US" altLang="ru-RU" i="1" dirty="0"/>
                <a:t>AC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</a:t>
              </a:r>
              <a:r>
                <a:rPr lang="ru-RU" altLang="ru-RU" dirty="0"/>
                <a:t>на плоскость </a:t>
              </a:r>
              <a:r>
                <a:rPr lang="en-US" altLang="ru-RU" i="1" dirty="0"/>
                <a:t>BCC</a:t>
              </a:r>
              <a:r>
                <a:rPr lang="en-US" altLang="ru-RU" baseline="-25000" dirty="0"/>
                <a:t>1</a:t>
              </a:r>
              <a:r>
                <a:rPr lang="ru-RU" altLang="ru-RU" dirty="0"/>
                <a:t> является прямая </a:t>
              </a:r>
              <a:r>
                <a:rPr lang="en-US" altLang="ru-RU" i="1" dirty="0"/>
                <a:t>C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E</a:t>
              </a:r>
              <a:r>
                <a:rPr lang="en-US" altLang="ru-RU" dirty="0"/>
                <a:t>, </a:t>
              </a:r>
              <a:r>
                <a:rPr lang="ru-RU" altLang="ru-RU" dirty="0"/>
                <a:t>которая перпендикулярна прямой </a:t>
              </a:r>
              <a:r>
                <a:rPr lang="en-US" altLang="ru-RU" i="1" dirty="0"/>
                <a:t>CD</a:t>
              </a:r>
              <a:r>
                <a:rPr lang="en-US" altLang="ru-RU" dirty="0"/>
                <a:t>. </a:t>
              </a:r>
              <a:r>
                <a:rPr lang="ru-RU" altLang="ru-RU" dirty="0"/>
                <a:t>По теореме о трёх перпендикулярах, прямая </a:t>
              </a:r>
              <a:r>
                <a:rPr lang="en-US" altLang="ru-RU" i="1" dirty="0"/>
                <a:t>AC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</a:t>
              </a:r>
              <a:r>
                <a:rPr lang="ru-RU" altLang="ru-RU" dirty="0"/>
                <a:t>перпендикулярна прямой </a:t>
              </a:r>
              <a:r>
                <a:rPr lang="en-US" altLang="ru-RU" i="1" dirty="0"/>
                <a:t>CD</a:t>
              </a:r>
              <a:r>
                <a:rPr lang="en-US" altLang="ru-RU" dirty="0"/>
                <a:t>.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5C9DF3FA-3A41-4339-80FA-38416064847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19235" y="2009577"/>
              <a:ext cx="2905530" cy="28388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4995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>
            <a:extLst>
              <a:ext uri="{FF2B5EF4-FFF2-40B4-BE49-F238E27FC236}">
                <a16:creationId xmlns:a16="http://schemas.microsoft.com/office/drawing/2014/main" id="{077928D3-9D1B-453D-A59A-32B673350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90680"/>
            <a:ext cx="8991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прямая </a:t>
            </a:r>
            <a:r>
              <a:rPr lang="en-US" altLang="ru-RU" sz="2800" i="1" dirty="0"/>
              <a:t>BE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правильной шестиугольной призмы </a:t>
            </a:r>
            <a:r>
              <a:rPr lang="en-US" altLang="ru-RU" sz="2800" i="1" dirty="0"/>
              <a:t>ABCDEFA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E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F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 </a:t>
            </a:r>
            <a:r>
              <a:rPr lang="ru-RU" altLang="ru-RU" sz="2800" dirty="0"/>
              <a:t>перпендикулярна прямой </a:t>
            </a:r>
            <a:r>
              <a:rPr lang="en-US" altLang="ru-RU" sz="2800" i="1" dirty="0"/>
              <a:t>AC</a:t>
            </a:r>
            <a:r>
              <a:rPr lang="en-US" altLang="ru-RU" sz="2800" dirty="0"/>
              <a:t>.</a:t>
            </a:r>
            <a:r>
              <a:rPr lang="ru-RU" altLang="ru-RU" sz="2800" dirty="0"/>
              <a:t>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6E131CC-BC8C-4F0A-95F0-E2A68C5B1C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2094891"/>
            <a:ext cx="2972215" cy="2514951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8E8C083F-37CD-4C52-8D65-E2F1783AB894}"/>
              </a:ext>
            </a:extLst>
          </p:cNvPr>
          <p:cNvGrpSpPr/>
          <p:nvPr/>
        </p:nvGrpSpPr>
        <p:grpSpPr>
          <a:xfrm>
            <a:off x="152400" y="2043163"/>
            <a:ext cx="8839200" cy="4780646"/>
            <a:chOff x="152400" y="1942418"/>
            <a:chExt cx="8839200" cy="4780646"/>
          </a:xfrm>
        </p:grpSpPr>
        <p:sp>
          <p:nvSpPr>
            <p:cNvPr id="270342" name="Text Box 6">
              <a:extLst>
                <a:ext uri="{FF2B5EF4-FFF2-40B4-BE49-F238E27FC236}">
                  <a16:creationId xmlns:a16="http://schemas.microsoft.com/office/drawing/2014/main" id="{62914828-432C-416B-BF4E-B349233E38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" y="4495801"/>
              <a:ext cx="8839200" cy="2227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Доказательство</a:t>
              </a:r>
              <a:r>
                <a:rPr lang="en-US" altLang="ru-RU" sz="2800" dirty="0">
                  <a:solidFill>
                    <a:srgbClr val="FF3300"/>
                  </a:solidFill>
                </a:rPr>
                <a:t>.</a:t>
              </a:r>
              <a:r>
                <a:rPr lang="en-US" altLang="ru-RU" sz="2800" dirty="0"/>
                <a:t> </a:t>
              </a:r>
              <a:r>
                <a:rPr lang="ru-RU" altLang="ru-RU" sz="2800" dirty="0"/>
                <a:t>Ортогональной проекцией прямой </a:t>
              </a:r>
              <a:r>
                <a:rPr lang="en-US" altLang="ru-RU" sz="2800" i="1" dirty="0"/>
                <a:t>BE</a:t>
              </a:r>
              <a:r>
                <a:rPr lang="en-US" altLang="ru-RU" sz="2800" baseline="-25000" dirty="0"/>
                <a:t>1</a:t>
              </a:r>
              <a:r>
                <a:rPr lang="en-US" altLang="ru-RU" sz="2800" dirty="0"/>
                <a:t> </a:t>
              </a:r>
              <a:r>
                <a:rPr lang="ru-RU" altLang="ru-RU" sz="2800" dirty="0"/>
                <a:t>на плоскость </a:t>
              </a:r>
              <a:r>
                <a:rPr lang="en-US" altLang="ru-RU" sz="2800" i="1" dirty="0"/>
                <a:t>ABC</a:t>
              </a:r>
              <a:r>
                <a:rPr lang="ru-RU" altLang="ru-RU" sz="2800" dirty="0"/>
                <a:t> является прямая </a:t>
              </a:r>
              <a:r>
                <a:rPr lang="en-US" altLang="ru-RU" sz="2800" i="1" dirty="0"/>
                <a:t>BE</a:t>
              </a:r>
              <a:r>
                <a:rPr lang="en-US" altLang="ru-RU" sz="2800" dirty="0"/>
                <a:t>, </a:t>
              </a:r>
              <a:r>
                <a:rPr lang="ru-RU" altLang="ru-RU" sz="2800" dirty="0"/>
                <a:t>которая перпендикулярна прямой </a:t>
              </a:r>
              <a:r>
                <a:rPr lang="en-US" altLang="ru-RU" sz="2800" i="1" dirty="0"/>
                <a:t>AC</a:t>
              </a:r>
              <a:r>
                <a:rPr lang="en-US" altLang="ru-RU" sz="2800" dirty="0"/>
                <a:t>. </a:t>
              </a:r>
              <a:r>
                <a:rPr lang="ru-RU" altLang="ru-RU" sz="2800" dirty="0"/>
                <a:t>По теореме о трёх перпендикулярах, прямая </a:t>
              </a:r>
              <a:r>
                <a:rPr lang="en-US" altLang="ru-RU" sz="2800" i="1" dirty="0"/>
                <a:t>BE</a:t>
              </a:r>
              <a:r>
                <a:rPr lang="en-US" altLang="ru-RU" sz="2800" baseline="-25000" dirty="0"/>
                <a:t>1</a:t>
              </a:r>
              <a:r>
                <a:rPr lang="en-US" altLang="ru-RU" sz="2800" dirty="0"/>
                <a:t> </a:t>
              </a:r>
              <a:r>
                <a:rPr lang="ru-RU" altLang="ru-RU" sz="2800" dirty="0"/>
                <a:t>перпендикулярна прямой </a:t>
              </a:r>
              <a:r>
                <a:rPr lang="en-US" altLang="ru-RU" sz="2800" i="1" dirty="0"/>
                <a:t>AC</a:t>
              </a:r>
              <a:r>
                <a:rPr lang="en-US" altLang="ru-RU" sz="2800" dirty="0"/>
                <a:t>.</a:t>
              </a:r>
              <a:endParaRPr lang="ru-RU" altLang="ru-RU" sz="2800" dirty="0">
                <a:cs typeface="Times New Roman" panose="02020603050405020304" pitchFamily="18" charset="0"/>
              </a:endParaRP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7205EE5F-56DA-4D1F-B46F-03735F16609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43808" y="1942418"/>
              <a:ext cx="2972215" cy="2514951"/>
            </a:xfrm>
            <a:prstGeom prst="rect">
              <a:avLst/>
            </a:prstGeom>
          </p:spPr>
        </p:pic>
      </p:grpSp>
      <p:sp>
        <p:nvSpPr>
          <p:cNvPr id="12" name="Rectangle 2">
            <a:extLst>
              <a:ext uri="{FF2B5EF4-FFF2-40B4-BE49-F238E27FC236}">
                <a16:creationId xmlns:a16="http://schemas.microsoft.com/office/drawing/2014/main" id="{08B32E84-EE3D-40F4-B878-D7AC0CC25C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962" y="118848"/>
            <a:ext cx="89916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2800" dirty="0">
                <a:solidFill>
                  <a:srgbClr val="FF3300"/>
                </a:solidFill>
              </a:rPr>
              <a:t>2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877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>
            <a:extLst>
              <a:ext uri="{FF2B5EF4-FFF2-40B4-BE49-F238E27FC236}">
                <a16:creationId xmlns:a16="http://schemas.microsoft.com/office/drawing/2014/main" id="{077928D3-9D1B-453D-A59A-32B673350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57906"/>
            <a:ext cx="8991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прямая </a:t>
            </a:r>
            <a:r>
              <a:rPr lang="en-US" altLang="ru-RU" sz="2800" i="1" dirty="0"/>
              <a:t>BE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правильной шестиугольной призмы </a:t>
            </a:r>
            <a:r>
              <a:rPr lang="en-US" altLang="ru-RU" sz="2800" i="1" dirty="0"/>
              <a:t>ABCDEFA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E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F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все рёбра которой равны 1,</a:t>
            </a:r>
            <a:r>
              <a:rPr lang="en-US" altLang="ru-RU" sz="2800" i="1" dirty="0"/>
              <a:t> </a:t>
            </a:r>
            <a:r>
              <a:rPr lang="ru-RU" altLang="ru-RU" sz="2800" dirty="0"/>
              <a:t>перпендикулярна прямой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r>
              <a:rPr lang="ru-RU" altLang="ru-RU" sz="2800" dirty="0"/>
              <a:t> </a:t>
            </a:r>
          </a:p>
        </p:txBody>
      </p:sp>
      <p:pic>
        <p:nvPicPr>
          <p:cNvPr id="270340" name="Picture 4">
            <a:extLst>
              <a:ext uri="{FF2B5EF4-FFF2-40B4-BE49-F238E27FC236}">
                <a16:creationId xmlns:a16="http://schemas.microsoft.com/office/drawing/2014/main" id="{517E1DA2-B152-4BE1-B7A1-53F07DB9B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208" y="2025228"/>
            <a:ext cx="2992438" cy="253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70341" name="Group 5">
            <a:extLst>
              <a:ext uri="{FF2B5EF4-FFF2-40B4-BE49-F238E27FC236}">
                <a16:creationId xmlns:a16="http://schemas.microsoft.com/office/drawing/2014/main" id="{625F9498-6CF3-40AF-B2D6-FD6F11AEEBE1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060575"/>
            <a:ext cx="8839200" cy="4662488"/>
            <a:chOff x="96" y="1298"/>
            <a:chExt cx="5568" cy="2937"/>
          </a:xfrm>
        </p:grpSpPr>
        <p:sp>
          <p:nvSpPr>
            <p:cNvPr id="270342" name="Text Box 6">
              <a:extLst>
                <a:ext uri="{FF2B5EF4-FFF2-40B4-BE49-F238E27FC236}">
                  <a16:creationId xmlns:a16="http://schemas.microsoft.com/office/drawing/2014/main" id="{62914828-432C-416B-BF4E-B349233E38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832"/>
              <a:ext cx="5568" cy="1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Доказательство</a:t>
              </a:r>
              <a:r>
                <a:rPr lang="en-US" altLang="ru-RU" sz="2800" dirty="0">
                  <a:solidFill>
                    <a:srgbClr val="FF3300"/>
                  </a:solidFill>
                </a:rPr>
                <a:t>.</a:t>
              </a:r>
              <a:r>
                <a:rPr lang="en-US" altLang="ru-RU" sz="2800" dirty="0"/>
                <a:t> </a:t>
              </a:r>
              <a:r>
                <a:rPr lang="ru-RU" altLang="ru-RU" sz="2800" dirty="0"/>
                <a:t>Ортогональной проекцией прямой </a:t>
              </a:r>
              <a:r>
                <a:rPr lang="en-US" altLang="ru-RU" sz="2800" i="1" dirty="0"/>
                <a:t>BE</a:t>
              </a:r>
              <a:r>
                <a:rPr lang="en-US" altLang="ru-RU" sz="2800" baseline="-25000" dirty="0"/>
                <a:t>1</a:t>
              </a:r>
              <a:r>
                <a:rPr lang="en-US" altLang="ru-RU" sz="2800" dirty="0"/>
                <a:t> </a:t>
              </a:r>
              <a:r>
                <a:rPr lang="ru-RU" altLang="ru-RU" sz="2800" dirty="0"/>
                <a:t>на плоскость </a:t>
              </a:r>
              <a:r>
                <a:rPr lang="en-US" altLang="ru-RU" sz="2800" i="1" dirty="0"/>
                <a:t>ABB</a:t>
              </a:r>
              <a:r>
                <a:rPr lang="ru-RU" altLang="ru-RU" sz="2800" baseline="-25000" dirty="0"/>
                <a:t>1</a:t>
              </a:r>
              <a:r>
                <a:rPr lang="ru-RU" altLang="ru-RU" sz="2800" dirty="0"/>
                <a:t> является прямая </a:t>
              </a:r>
              <a:r>
                <a:rPr lang="en-US" altLang="ru-RU" sz="2800" i="1" dirty="0"/>
                <a:t>BA</a:t>
              </a:r>
              <a:r>
                <a:rPr lang="en-US" altLang="ru-RU" sz="2800" baseline="-25000" dirty="0"/>
                <a:t>1</a:t>
              </a:r>
              <a:r>
                <a:rPr lang="en-US" altLang="ru-RU" sz="2800" dirty="0"/>
                <a:t>, </a:t>
              </a:r>
              <a:r>
                <a:rPr lang="ru-RU" altLang="ru-RU" sz="2800" dirty="0"/>
                <a:t>которая перпендикулярна прямой </a:t>
              </a:r>
              <a:r>
                <a:rPr lang="en-US" altLang="ru-RU" sz="2800" i="1" dirty="0"/>
                <a:t>AB</a:t>
              </a:r>
              <a:r>
                <a:rPr lang="en-US" altLang="ru-RU" sz="2800" baseline="-25000" dirty="0"/>
                <a:t>1</a:t>
              </a:r>
              <a:r>
                <a:rPr lang="en-US" altLang="ru-RU" sz="2800" dirty="0"/>
                <a:t>. </a:t>
              </a:r>
              <a:r>
                <a:rPr lang="ru-RU" altLang="ru-RU" sz="2800" dirty="0"/>
                <a:t>По теореме о трёх перпендикулярах, прямая </a:t>
              </a:r>
              <a:r>
                <a:rPr lang="en-US" altLang="ru-RU" sz="2800" i="1" dirty="0"/>
                <a:t>BE</a:t>
              </a:r>
              <a:r>
                <a:rPr lang="en-US" altLang="ru-RU" sz="2800" baseline="-25000" dirty="0"/>
                <a:t>1</a:t>
              </a:r>
              <a:r>
                <a:rPr lang="en-US" altLang="ru-RU" sz="2800" dirty="0"/>
                <a:t> </a:t>
              </a:r>
              <a:r>
                <a:rPr lang="ru-RU" altLang="ru-RU" sz="2800" dirty="0"/>
                <a:t>перпендикулярна прямой </a:t>
              </a:r>
              <a:r>
                <a:rPr lang="en-US" altLang="ru-RU" sz="2800" i="1" dirty="0"/>
                <a:t>AB</a:t>
              </a:r>
              <a:r>
                <a:rPr lang="en-US" altLang="ru-RU" sz="2800" baseline="-25000" dirty="0"/>
                <a:t>1</a:t>
              </a:r>
              <a:r>
                <a:rPr lang="en-US" altLang="ru-RU" sz="2800" dirty="0"/>
                <a:t>.</a:t>
              </a:r>
              <a:endParaRPr lang="ru-RU" altLang="ru-RU" sz="2800" dirty="0">
                <a:cs typeface="Times New Roman" panose="02020603050405020304" pitchFamily="18" charset="0"/>
              </a:endParaRPr>
            </a:p>
          </p:txBody>
        </p:sp>
        <p:pic>
          <p:nvPicPr>
            <p:cNvPr id="270343" name="Picture 7">
              <a:extLst>
                <a:ext uri="{FF2B5EF4-FFF2-40B4-BE49-F238E27FC236}">
                  <a16:creationId xmlns:a16="http://schemas.microsoft.com/office/drawing/2014/main" id="{62B13A46-9A3A-4C53-88A9-A23F4D7015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8" y="1298"/>
              <a:ext cx="1885" cy="15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109796D5-858F-4278-8B6B-D482B4A64F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916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2800" dirty="0">
                <a:solidFill>
                  <a:srgbClr val="FF3300"/>
                </a:solidFill>
              </a:rPr>
              <a:t>3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3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0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2">
            <a:extLst>
              <a:ext uri="{FF2B5EF4-FFF2-40B4-BE49-F238E27FC236}">
                <a16:creationId xmlns:a16="http://schemas.microsoft.com/office/drawing/2014/main" id="{077928D3-9D1B-453D-A59A-32B673350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62107"/>
            <a:ext cx="8991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прямая </a:t>
            </a:r>
            <a:r>
              <a:rPr lang="en-US" altLang="ru-RU" sz="2800" i="1" dirty="0"/>
              <a:t>BE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правильной шестиугольной призмы </a:t>
            </a:r>
            <a:r>
              <a:rPr lang="en-US" altLang="ru-RU" sz="2800" i="1" dirty="0"/>
              <a:t>ABCDEFA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E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F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все рёбра которой равны 1,</a:t>
            </a:r>
            <a:r>
              <a:rPr lang="en-US" altLang="ru-RU" sz="2800" i="1" dirty="0"/>
              <a:t> </a:t>
            </a:r>
            <a:r>
              <a:rPr lang="ru-RU" altLang="ru-RU" sz="2800" dirty="0"/>
              <a:t>перпендикулярна плоскости </a:t>
            </a:r>
            <a:r>
              <a:rPr lang="en-US" altLang="ru-RU" sz="2800" i="1" dirty="0"/>
              <a:t>ACB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r>
              <a:rPr lang="ru-RU" altLang="ru-RU" sz="2800" dirty="0"/>
              <a:t> </a:t>
            </a:r>
          </a:p>
        </p:txBody>
      </p:sp>
      <p:sp>
        <p:nvSpPr>
          <p:cNvPr id="270342" name="Text Box 6">
            <a:extLst>
              <a:ext uri="{FF2B5EF4-FFF2-40B4-BE49-F238E27FC236}">
                <a16:creationId xmlns:a16="http://schemas.microsoft.com/office/drawing/2014/main" id="{62914828-432C-416B-BF4E-B349233E3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495800"/>
            <a:ext cx="88392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</a:t>
            </a:r>
            <a:r>
              <a:rPr lang="en-US" altLang="ru-RU" sz="2800" dirty="0">
                <a:solidFill>
                  <a:srgbClr val="FF3300"/>
                </a:solidFill>
              </a:rPr>
              <a:t>.</a:t>
            </a:r>
            <a:r>
              <a:rPr lang="en-US" altLang="ru-RU" sz="2800" dirty="0"/>
              <a:t> </a:t>
            </a:r>
            <a:r>
              <a:rPr lang="ru-RU" altLang="ru-RU" sz="2800" dirty="0"/>
              <a:t>Прямая </a:t>
            </a:r>
            <a:r>
              <a:rPr lang="en-US" altLang="ru-RU" sz="2800" i="1" dirty="0"/>
              <a:t>BE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перпендикулярна прямым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ru-RU" altLang="ru-RU" sz="2800" baseline="-250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AC</a:t>
            </a:r>
            <a:r>
              <a:rPr lang="en-US" altLang="ru-RU" sz="2800" dirty="0"/>
              <a:t>. </a:t>
            </a:r>
            <a:r>
              <a:rPr lang="ru-RU" altLang="ru-RU" sz="2800" dirty="0"/>
              <a:t>Следовательно, она перпендикулярна плоскости </a:t>
            </a:r>
            <a:r>
              <a:rPr lang="en-US" altLang="ru-RU" sz="2800" i="1" dirty="0"/>
              <a:t>ACB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E66F9CD-0E21-4B89-98B5-6333E77D12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1947102"/>
            <a:ext cx="2972215" cy="2514951"/>
          </a:xfrm>
          <a:prstGeom prst="rect">
            <a:avLst/>
          </a:prstGeom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0411AAF2-024C-48BF-A5F7-A2745F8190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916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2800" dirty="0">
                <a:solidFill>
                  <a:srgbClr val="FF3300"/>
                </a:solidFill>
              </a:rPr>
              <a:t>4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486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0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Text Box 3">
            <a:extLst>
              <a:ext uri="{FF2B5EF4-FFF2-40B4-BE49-F238E27FC236}">
                <a16:creationId xmlns:a16="http://schemas.microsoft.com/office/drawing/2014/main" id="{238DD5F8-CC04-4E17-A00A-F4ECECEDD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15" y="-20002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Пусть </a:t>
            </a:r>
            <a:r>
              <a:rPr lang="ru-RU" altLang="ru-RU" dirty="0"/>
              <a:t>дана плоскость </a:t>
            </a:r>
            <a:r>
              <a:rPr lang="en-US" altLang="ru-RU" dirty="0">
                <a:cs typeface="Times New Roman" panose="02020603050405020304" pitchFamily="18" charset="0"/>
              </a:rPr>
              <a:t>π</a:t>
            </a:r>
            <a:r>
              <a:rPr lang="ru-RU" altLang="ru-RU" dirty="0"/>
              <a:t> и </a:t>
            </a:r>
            <a:r>
              <a:rPr lang="ru-RU" altLang="ru-RU" dirty="0">
                <a:cs typeface="Times New Roman" panose="02020603050405020304" pitchFamily="18" charset="0"/>
              </a:rPr>
              <a:t>точка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пространства. Через точку </a:t>
            </a:r>
            <a:r>
              <a:rPr lang="en-US" altLang="ru-RU" i="1" dirty="0"/>
              <a:t>A </a:t>
            </a:r>
            <a:r>
              <a:rPr lang="ru-RU" altLang="ru-RU" dirty="0"/>
              <a:t>проведем прямую </a:t>
            </a:r>
            <a:r>
              <a:rPr lang="en-US" altLang="ru-RU" i="1" dirty="0"/>
              <a:t>a</a:t>
            </a:r>
            <a:r>
              <a:rPr lang="ru-RU" altLang="ru-RU" dirty="0">
                <a:cs typeface="Times New Roman" panose="02020603050405020304" pitchFamily="18" charset="0"/>
              </a:rPr>
              <a:t>, перпендикулярную </a:t>
            </a:r>
            <a:r>
              <a:rPr lang="ru-RU" altLang="ru-RU" dirty="0"/>
              <a:t>плоскости </a:t>
            </a:r>
            <a:r>
              <a:rPr lang="en-US" altLang="ru-RU" dirty="0">
                <a:cs typeface="Times New Roman" panose="02020603050405020304" pitchFamily="18" charset="0"/>
              </a:rPr>
              <a:t>π</a:t>
            </a:r>
            <a:r>
              <a:rPr lang="ru-RU" altLang="ru-RU" dirty="0">
                <a:cs typeface="Times New Roman" panose="02020603050405020304" pitchFamily="18" charset="0"/>
              </a:rPr>
              <a:t>. Точку пересечения прямой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с плоскостью </a:t>
            </a:r>
            <a:r>
              <a:rPr lang="en-US" altLang="ru-RU" dirty="0">
                <a:cs typeface="Times New Roman" panose="02020603050405020304" pitchFamily="18" charset="0"/>
              </a:rPr>
              <a:t>π</a:t>
            </a:r>
            <a:r>
              <a:rPr lang="ru-RU" altLang="ru-RU" dirty="0">
                <a:cs typeface="Times New Roman" panose="02020603050405020304" pitchFamily="18" charset="0"/>
              </a:rPr>
              <a:t> обозначим </a:t>
            </a:r>
            <a:r>
              <a:rPr lang="en-US" altLang="ru-RU" i="1" dirty="0">
                <a:cs typeface="Times New Roman" panose="02020603050405020304" pitchFamily="18" charset="0"/>
              </a:rPr>
              <a:t>A’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  <a:r>
              <a:rPr lang="ru-RU" altLang="ru-RU" dirty="0"/>
              <a:t>Она называется </a:t>
            </a:r>
            <a:r>
              <a:rPr lang="ru-RU" altLang="ru-RU" dirty="0">
                <a:solidFill>
                  <a:srgbClr val="FF3300"/>
                </a:solidFill>
              </a:rPr>
              <a:t>ортогональной проекцией</a:t>
            </a:r>
            <a:r>
              <a:rPr lang="ru-RU" altLang="ru-RU" dirty="0"/>
              <a:t> точки </a:t>
            </a:r>
            <a:r>
              <a:rPr lang="en-US" altLang="ru-RU" i="1" dirty="0"/>
              <a:t>A </a:t>
            </a:r>
            <a:r>
              <a:rPr lang="ru-RU" altLang="ru-RU" dirty="0"/>
              <a:t>на плоскость </a:t>
            </a:r>
            <a:r>
              <a:rPr lang="en-US" altLang="ru-RU" dirty="0">
                <a:cs typeface="Times New Roman" panose="02020603050405020304" pitchFamily="18" charset="0"/>
              </a:rPr>
              <a:t>π</a:t>
            </a:r>
            <a:r>
              <a:rPr lang="ru-RU" altLang="ru-RU" dirty="0"/>
              <a:t>. 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sp>
        <p:nvSpPr>
          <p:cNvPr id="180229" name="Text Box 5">
            <a:extLst>
              <a:ext uri="{FF2B5EF4-FFF2-40B4-BE49-F238E27FC236}">
                <a16:creationId xmlns:a16="http://schemas.microsoft.com/office/drawing/2014/main" id="{DA7AD87B-FC6B-47DA-A111-604CC7ACA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54" y="5687953"/>
            <a:ext cx="9067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Соответствие, при котором точкам </a:t>
            </a:r>
            <a:r>
              <a:rPr lang="en-US" altLang="ru-RU" i="1" dirty="0"/>
              <a:t>A </a:t>
            </a:r>
            <a:r>
              <a:rPr lang="ru-RU" altLang="ru-RU" dirty="0"/>
              <a:t>пространства сопоставляются их ортогональные проекции </a:t>
            </a:r>
            <a:r>
              <a:rPr lang="en-US" altLang="ru-RU" i="1" dirty="0"/>
              <a:t>A’</a:t>
            </a:r>
            <a:r>
              <a:rPr lang="ru-RU" altLang="ru-RU" dirty="0"/>
              <a:t>, называется </a:t>
            </a:r>
            <a:r>
              <a:rPr lang="ru-RU" altLang="ru-RU" dirty="0">
                <a:solidFill>
                  <a:srgbClr val="FF3300"/>
                </a:solidFill>
              </a:rPr>
              <a:t>ортогональным проектированием</a:t>
            </a:r>
            <a:r>
              <a:rPr lang="ru-RU" altLang="ru-RU" dirty="0"/>
              <a:t> на плоскость </a:t>
            </a:r>
            <a:r>
              <a:rPr lang="en-US" altLang="ru-RU" dirty="0">
                <a:cs typeface="Times New Roman" panose="02020603050405020304" pitchFamily="18" charset="0"/>
              </a:rPr>
              <a:t>π</a:t>
            </a:r>
            <a:r>
              <a:rPr lang="ru-RU" altLang="ru-RU" dirty="0"/>
              <a:t>.</a:t>
            </a:r>
          </a:p>
        </p:txBody>
      </p:sp>
      <p:pic>
        <p:nvPicPr>
          <p:cNvPr id="180230" name="Picture 6">
            <a:extLst>
              <a:ext uri="{FF2B5EF4-FFF2-40B4-BE49-F238E27FC236}">
                <a16:creationId xmlns:a16="http://schemas.microsoft.com/office/drawing/2014/main" id="{83E54ED7-83F7-4616-B690-6F261D1715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084605"/>
            <a:ext cx="3429000" cy="174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0231" name="Picture 7">
            <a:extLst>
              <a:ext uri="{FF2B5EF4-FFF2-40B4-BE49-F238E27FC236}">
                <a16:creationId xmlns:a16="http://schemas.microsoft.com/office/drawing/2014/main" id="{100B7BD2-CDBD-400B-8763-C91C8D1C07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084605"/>
            <a:ext cx="3429000" cy="174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0232" name="Text Box 8">
            <a:extLst>
              <a:ext uri="{FF2B5EF4-FFF2-40B4-BE49-F238E27FC236}">
                <a16:creationId xmlns:a16="http://schemas.microsoft.com/office/drawing/2014/main" id="{8C918142-FA47-414D-8042-6698C2CEE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230" y="3835672"/>
            <a:ext cx="896522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Наклонной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к плоскости называется прямая, пересекающая эту плоскость и не перпендикулярная ей. Наклонной называют также отрезок, соединяющий точку, не принадлежащую плоскости, с точкой плоскости, и не являющийся перпендикуляром.</a:t>
            </a:r>
          </a:p>
        </p:txBody>
      </p:sp>
      <p:sp>
        <p:nvSpPr>
          <p:cNvPr id="180233" name="Text Box 9">
            <a:extLst>
              <a:ext uri="{FF2B5EF4-FFF2-40B4-BE49-F238E27FC236}">
                <a16:creationId xmlns:a16="http://schemas.microsoft.com/office/drawing/2014/main" id="{FDB694FD-3ADD-4966-9511-0379D5D2F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" y="14899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Отрезок </a:t>
            </a:r>
            <a:r>
              <a:rPr lang="en-US" altLang="ru-RU" i="1" dirty="0">
                <a:cs typeface="Times New Roman" panose="02020603050405020304" pitchFamily="18" charset="0"/>
              </a:rPr>
              <a:t>AA’</a:t>
            </a:r>
            <a:r>
              <a:rPr lang="ru-RU" altLang="ru-RU" dirty="0">
                <a:cs typeface="Times New Roman" panose="02020603050405020304" pitchFamily="18" charset="0"/>
              </a:rPr>
              <a:t> 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перпендикуляром</a:t>
            </a:r>
            <a:r>
              <a:rPr lang="ru-RU" altLang="ru-RU" dirty="0">
                <a:cs typeface="Times New Roman" panose="02020603050405020304" pitchFamily="18" charset="0"/>
              </a:rPr>
              <a:t>, опущенным из точки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на плоскость </a:t>
            </a:r>
            <a:r>
              <a:rPr lang="en-US" altLang="ru-RU" dirty="0">
                <a:cs typeface="Times New Roman" panose="02020603050405020304" pitchFamily="18" charset="0"/>
              </a:rPr>
              <a:t>π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101494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>
            <a:extLst>
              <a:ext uri="{FF2B5EF4-FFF2-40B4-BE49-F238E27FC236}">
                <a16:creationId xmlns:a16="http://schemas.microsoft.com/office/drawing/2014/main" id="{47F776A5-0572-4322-81E2-A4DE8ADC4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3048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четырёхугольной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</a:t>
            </a:r>
            <a:r>
              <a:rPr lang="en-US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dirty="0"/>
              <a:t> 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угол между прямыми </a:t>
            </a:r>
            <a:r>
              <a:rPr lang="en-US" altLang="ru-RU" sz="2800" i="1" dirty="0"/>
              <a:t>SA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BD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E23E2D6-D3D3-41FB-A74C-14DC36704E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916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2800" dirty="0">
                <a:solidFill>
                  <a:srgbClr val="FF3300"/>
                </a:solidFill>
              </a:rPr>
              <a:t>5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B0B30A4-6AC4-4C95-80F9-2B4212369E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1772816"/>
            <a:ext cx="3263362" cy="2774967"/>
          </a:xfrm>
          <a:prstGeom prst="rect">
            <a:avLst/>
          </a:prstGeom>
        </p:spPr>
      </p:pic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7F58DB77-4742-4A30-B9D4-DCE0569606D6}"/>
              </a:ext>
            </a:extLst>
          </p:cNvPr>
          <p:cNvGrpSpPr/>
          <p:nvPr/>
        </p:nvGrpSpPr>
        <p:grpSpPr>
          <a:xfrm>
            <a:off x="0" y="1772815"/>
            <a:ext cx="9144000" cy="4596601"/>
            <a:chOff x="0" y="1772815"/>
            <a:chExt cx="9144000" cy="4596601"/>
          </a:xfrm>
        </p:grpSpPr>
        <p:sp>
          <p:nvSpPr>
            <p:cNvPr id="214020" name="Text Box 4">
              <a:extLst>
                <a:ext uri="{FF2B5EF4-FFF2-40B4-BE49-F238E27FC236}">
                  <a16:creationId xmlns:a16="http://schemas.microsoft.com/office/drawing/2014/main" id="{05FD6F15-E724-4697-B336-D64FDBE70F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4799756"/>
              <a:ext cx="9144000" cy="15696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400" dirty="0">
                  <a:solidFill>
                    <a:srgbClr val="FF3300"/>
                  </a:solidFill>
                </a:rPr>
                <a:t>	Решение. </a:t>
              </a:r>
              <a:r>
                <a:rPr lang="ru-RU" altLang="ru-RU" sz="2400" dirty="0"/>
                <a:t>Ортогональной проекцией прямой </a:t>
              </a:r>
              <a:r>
                <a:rPr lang="en-US" altLang="ru-RU" sz="2400" i="1" dirty="0"/>
                <a:t>SA</a:t>
              </a:r>
              <a:r>
                <a:rPr lang="en-US" altLang="ru-RU" sz="2400" dirty="0"/>
                <a:t> </a:t>
              </a:r>
              <a:r>
                <a:rPr lang="ru-RU" altLang="ru-RU" sz="2400" dirty="0"/>
                <a:t>на плоскость </a:t>
              </a:r>
              <a:r>
                <a:rPr lang="en-US" altLang="ru-RU" sz="2400" i="1" dirty="0"/>
                <a:t>ABC</a:t>
              </a:r>
              <a:r>
                <a:rPr lang="ru-RU" altLang="ru-RU" sz="2400" dirty="0"/>
                <a:t> является прямая </a:t>
              </a:r>
              <a:r>
                <a:rPr lang="en-US" altLang="ru-RU" sz="2400" i="1" dirty="0"/>
                <a:t>AC</a:t>
              </a:r>
              <a:r>
                <a:rPr lang="en-US" altLang="ru-RU" sz="2400" dirty="0"/>
                <a:t>, </a:t>
              </a:r>
              <a:r>
                <a:rPr lang="ru-RU" altLang="ru-RU" sz="2400" dirty="0"/>
                <a:t>которая перпендикулярна прямой </a:t>
              </a:r>
              <a:r>
                <a:rPr lang="en-US" altLang="ru-RU" sz="2400" i="1" dirty="0"/>
                <a:t>BD</a:t>
              </a:r>
              <a:r>
                <a:rPr lang="en-US" altLang="ru-RU" sz="2400" dirty="0"/>
                <a:t>. </a:t>
              </a:r>
              <a:r>
                <a:rPr lang="ru-RU" altLang="ru-RU" sz="2400" dirty="0"/>
                <a:t>По теореме о трёх перпендикулярах, прямая </a:t>
              </a:r>
              <a:r>
                <a:rPr lang="en-US" altLang="ru-RU" sz="2400" i="1" dirty="0"/>
                <a:t>SA</a:t>
              </a:r>
              <a:r>
                <a:rPr lang="en-US" altLang="ru-RU" sz="2400" dirty="0"/>
                <a:t> </a:t>
              </a:r>
              <a:r>
                <a:rPr lang="ru-RU" altLang="ru-RU" sz="2400" dirty="0"/>
                <a:t>перпендикулярна прямой </a:t>
              </a:r>
              <a:r>
                <a:rPr lang="en-US" altLang="ru-RU" sz="2400" i="1" dirty="0"/>
                <a:t>BD</a:t>
              </a:r>
              <a:r>
                <a:rPr lang="en-US" altLang="ru-RU" sz="2400" dirty="0"/>
                <a:t>. </a:t>
              </a:r>
              <a:r>
                <a:rPr lang="ru-RU" altLang="ru-RU" sz="2400" dirty="0"/>
                <a:t>Искомый угол равен 90</a:t>
              </a:r>
              <a:r>
                <a:rPr lang="ru-RU" altLang="ru-RU" sz="2400" baseline="30000" dirty="0"/>
                <a:t>о</a:t>
              </a:r>
              <a:r>
                <a:rPr lang="ru-RU" altLang="ru-RU" sz="2400" dirty="0"/>
                <a:t>.</a:t>
              </a:r>
            </a:p>
          </p:txBody>
        </p:sp>
        <p:pic>
          <p:nvPicPr>
            <p:cNvPr id="11" name="Рисунок 10">
              <a:extLst>
                <a:ext uri="{FF2B5EF4-FFF2-40B4-BE49-F238E27FC236}">
                  <a16:creationId xmlns:a16="http://schemas.microsoft.com/office/drawing/2014/main" id="{66539824-8FEA-4EE0-85E3-F84E8E06D7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41446" y="1772815"/>
              <a:ext cx="3263362" cy="2774967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>
            <a:extLst>
              <a:ext uri="{FF2B5EF4-FFF2-40B4-BE49-F238E27FC236}">
                <a16:creationId xmlns:a16="http://schemas.microsoft.com/office/drawing/2014/main" id="{47F776A5-0572-4322-81E2-A4DE8ADC4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3048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правильной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SABCDEF</a:t>
            </a:r>
            <a:r>
              <a:rPr lang="en-US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dirty="0"/>
              <a:t> стороны основания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а боковые ребра равны 2, 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угол между прямыми </a:t>
            </a:r>
            <a:r>
              <a:rPr lang="en-US" altLang="ru-RU" sz="2800" i="1" dirty="0"/>
              <a:t>SA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BF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E23E2D6-D3D3-41FB-A74C-14DC36704E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916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16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1275251-906A-4C6E-95DB-41AD82EC2A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3577" y="2133419"/>
            <a:ext cx="2476846" cy="2591162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1D76E852-7A18-4AE5-9954-7553AB856D89}"/>
              </a:ext>
            </a:extLst>
          </p:cNvPr>
          <p:cNvGrpSpPr/>
          <p:nvPr/>
        </p:nvGrpSpPr>
        <p:grpSpPr>
          <a:xfrm>
            <a:off x="0" y="2133419"/>
            <a:ext cx="9144000" cy="4235997"/>
            <a:chOff x="0" y="2133419"/>
            <a:chExt cx="9144000" cy="4235997"/>
          </a:xfrm>
        </p:grpSpPr>
        <p:sp>
          <p:nvSpPr>
            <p:cNvPr id="214020" name="Text Box 4">
              <a:extLst>
                <a:ext uri="{FF2B5EF4-FFF2-40B4-BE49-F238E27FC236}">
                  <a16:creationId xmlns:a16="http://schemas.microsoft.com/office/drawing/2014/main" id="{05FD6F15-E724-4697-B336-D64FDBE70F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4799756"/>
              <a:ext cx="9144000" cy="15696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400" dirty="0">
                  <a:solidFill>
                    <a:srgbClr val="FF3300"/>
                  </a:solidFill>
                </a:rPr>
                <a:t>	Решение. </a:t>
              </a:r>
              <a:r>
                <a:rPr lang="ru-RU" altLang="ru-RU" sz="2400" dirty="0"/>
                <a:t>Ортогональной проекцией прямой </a:t>
              </a:r>
              <a:r>
                <a:rPr lang="en-US" altLang="ru-RU" sz="2400" i="1" dirty="0"/>
                <a:t>SA</a:t>
              </a:r>
              <a:r>
                <a:rPr lang="en-US" altLang="ru-RU" sz="2400" dirty="0"/>
                <a:t> </a:t>
              </a:r>
              <a:r>
                <a:rPr lang="ru-RU" altLang="ru-RU" sz="2400" dirty="0"/>
                <a:t>на плоскость </a:t>
              </a:r>
              <a:r>
                <a:rPr lang="en-US" altLang="ru-RU" sz="2400" i="1" dirty="0"/>
                <a:t>ABC</a:t>
              </a:r>
              <a:r>
                <a:rPr lang="ru-RU" altLang="ru-RU" sz="2400" dirty="0"/>
                <a:t> является прямая </a:t>
              </a:r>
              <a:r>
                <a:rPr lang="en-US" altLang="ru-RU" sz="2400" i="1" dirty="0"/>
                <a:t>AD</a:t>
              </a:r>
              <a:r>
                <a:rPr lang="en-US" altLang="ru-RU" sz="2400" dirty="0"/>
                <a:t>, </a:t>
              </a:r>
              <a:r>
                <a:rPr lang="ru-RU" altLang="ru-RU" sz="2400" dirty="0"/>
                <a:t>которая перпендикулярна прямой </a:t>
              </a:r>
              <a:r>
                <a:rPr lang="en-US" altLang="ru-RU" sz="2400" i="1" dirty="0"/>
                <a:t>BF</a:t>
              </a:r>
              <a:r>
                <a:rPr lang="en-US" altLang="ru-RU" sz="2400" dirty="0"/>
                <a:t>. </a:t>
              </a:r>
              <a:r>
                <a:rPr lang="ru-RU" altLang="ru-RU" sz="2400" dirty="0"/>
                <a:t>По теореме о трёх перпендикулярах, прямая </a:t>
              </a:r>
              <a:r>
                <a:rPr lang="en-US" altLang="ru-RU" sz="2400" i="1" dirty="0"/>
                <a:t>SA</a:t>
              </a:r>
              <a:r>
                <a:rPr lang="en-US" altLang="ru-RU" sz="2400" dirty="0"/>
                <a:t> </a:t>
              </a:r>
              <a:r>
                <a:rPr lang="ru-RU" altLang="ru-RU" sz="2400" dirty="0"/>
                <a:t>перпендикулярна прямой </a:t>
              </a:r>
              <a:r>
                <a:rPr lang="en-US" altLang="ru-RU" sz="2400" i="1" dirty="0"/>
                <a:t>BF</a:t>
              </a:r>
              <a:r>
                <a:rPr lang="en-US" altLang="ru-RU" sz="2400" dirty="0"/>
                <a:t>.</a:t>
              </a:r>
              <a:r>
                <a:rPr lang="ru-RU" altLang="ru-RU" sz="2400" dirty="0"/>
                <a:t> Искомый угол равен 90</a:t>
              </a:r>
              <a:r>
                <a:rPr lang="ru-RU" altLang="ru-RU" sz="2400" baseline="30000" dirty="0"/>
                <a:t>о</a:t>
              </a:r>
              <a:r>
                <a:rPr lang="ru-RU" altLang="ru-RU" sz="2400" dirty="0"/>
                <a:t>.</a:t>
              </a:r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0B1CD241-FB5F-4610-B0F6-1FF894D1263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33577" y="2133419"/>
              <a:ext cx="2476846" cy="25911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1700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>
            <a:extLst>
              <a:ext uri="{FF2B5EF4-FFF2-40B4-BE49-F238E27FC236}">
                <a16:creationId xmlns:a16="http://schemas.microsoft.com/office/drawing/2014/main" id="{C0E4372D-F2B8-4E57-86F9-50790996CB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Теорема о трех перпендикулярах</a:t>
            </a:r>
          </a:p>
        </p:txBody>
      </p:sp>
      <p:sp>
        <p:nvSpPr>
          <p:cNvPr id="206851" name="Text Box 3">
            <a:extLst>
              <a:ext uri="{FF2B5EF4-FFF2-40B4-BE49-F238E27FC236}">
                <a16:creationId xmlns:a16="http://schemas.microsoft.com/office/drawing/2014/main" id="{C1B4B807-5647-451A-943D-1FB5219D7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23" y="404664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Теорема.</a:t>
            </a:r>
            <a:r>
              <a:rPr lang="ru-RU" altLang="ru-RU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Если прямая, лежащая в плоскости, перпендикулярна ортогональной проекции наклонной к этой плоскости, то она перпендикулярна и самой наклонной.</a:t>
            </a:r>
          </a:p>
        </p:txBody>
      </p:sp>
      <p:sp>
        <p:nvSpPr>
          <p:cNvPr id="206852" name="Text Box 4">
            <a:extLst>
              <a:ext uri="{FF2B5EF4-FFF2-40B4-BE49-F238E27FC236}">
                <a16:creationId xmlns:a16="http://schemas.microsoft.com/office/drawing/2014/main" id="{3FB70295-802B-4A72-B055-8BEAD2AA5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114800"/>
            <a:ext cx="89916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Доказательство. </a:t>
            </a:r>
            <a:r>
              <a:rPr lang="ru-RU" altLang="ru-RU" dirty="0">
                <a:cs typeface="Times New Roman" panose="02020603050405020304" pitchFamily="18" charset="0"/>
              </a:rPr>
              <a:t>Пусть прямая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 плоскости </a:t>
            </a:r>
            <a:r>
              <a:rPr lang="en-US" altLang="ru-RU" dirty="0">
                <a:cs typeface="Times New Roman" panose="02020603050405020304" pitchFamily="18" charset="0"/>
              </a:rPr>
              <a:t>π</a:t>
            </a:r>
            <a:r>
              <a:rPr lang="ru-RU" altLang="ru-RU" dirty="0">
                <a:cs typeface="Times New Roman" panose="02020603050405020304" pitchFamily="18" charset="0"/>
              </a:rPr>
              <a:t> перпендикулярна проекции </a:t>
            </a:r>
            <a:r>
              <a:rPr lang="en-US" altLang="ru-RU" i="1" dirty="0"/>
              <a:t>A</a:t>
            </a:r>
            <a:r>
              <a:rPr lang="en-US" altLang="ru-RU" i="1" dirty="0">
                <a:cs typeface="Times New Roman" panose="02020603050405020304" pitchFamily="18" charset="0"/>
              </a:rPr>
              <a:t>’B’ </a:t>
            </a:r>
            <a:r>
              <a:rPr lang="ru-RU" altLang="ru-RU" dirty="0">
                <a:cs typeface="Times New Roman" panose="02020603050405020304" pitchFamily="18" charset="0"/>
              </a:rPr>
              <a:t>наклонной </a:t>
            </a:r>
            <a:r>
              <a:rPr lang="en-US" altLang="ru-RU" i="1" dirty="0">
                <a:cs typeface="Times New Roman" panose="02020603050405020304" pitchFamily="18" charset="0"/>
              </a:rPr>
              <a:t>AB’</a:t>
            </a:r>
            <a:r>
              <a:rPr lang="en-US" altLang="ru-RU" dirty="0">
                <a:cs typeface="Times New Roman" panose="02020603050405020304" pitchFamily="18" charset="0"/>
              </a:rPr>
              <a:t>,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AA’ </a:t>
            </a:r>
            <a:r>
              <a:rPr lang="ru-RU" altLang="ru-RU" i="1" dirty="0"/>
              <a:t>– </a:t>
            </a:r>
            <a:r>
              <a:rPr lang="ru-RU" altLang="ru-RU" dirty="0"/>
              <a:t>прямая, перпендикулярная плоскости </a:t>
            </a:r>
            <a:r>
              <a:rPr lang="en-US" altLang="ru-RU" dirty="0">
                <a:cs typeface="Times New Roman" panose="02020603050405020304" pitchFamily="18" charset="0"/>
              </a:rPr>
              <a:t>π</a:t>
            </a:r>
            <a:r>
              <a:rPr lang="ru-RU" altLang="ru-RU" dirty="0"/>
              <a:t>, следовательно, и прямой </a:t>
            </a:r>
            <a:r>
              <a:rPr lang="en-US" altLang="ru-RU" i="1" dirty="0"/>
              <a:t>c</a:t>
            </a:r>
            <a:r>
              <a:rPr lang="ru-RU" altLang="ru-RU" dirty="0"/>
              <a:t>. </a:t>
            </a:r>
            <a:r>
              <a:rPr lang="ru-RU" altLang="ru-RU" dirty="0">
                <a:cs typeface="Times New Roman" panose="02020603050405020304" pitchFamily="18" charset="0"/>
              </a:rPr>
              <a:t>Тогда </a:t>
            </a:r>
            <a:r>
              <a:rPr lang="ru-RU" altLang="ru-RU" dirty="0"/>
              <a:t>прямая </a:t>
            </a:r>
            <a:r>
              <a:rPr lang="en-US" altLang="ru-RU" i="1" dirty="0"/>
              <a:t>c</a:t>
            </a:r>
            <a:r>
              <a:rPr lang="ru-RU" altLang="ru-RU" dirty="0">
                <a:cs typeface="Times New Roman" panose="02020603050405020304" pitchFamily="18" charset="0"/>
              </a:rPr>
              <a:t> будет перпендикулярна двум пересекающимся прямым </a:t>
            </a:r>
            <a:r>
              <a:rPr lang="en-US" altLang="ru-RU" i="1" dirty="0">
                <a:cs typeface="Times New Roman" panose="02020603050405020304" pitchFamily="18" charset="0"/>
              </a:rPr>
              <a:t>A’B’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AA’</a:t>
            </a:r>
            <a:r>
              <a:rPr lang="ru-RU" altLang="ru-RU" dirty="0">
                <a:cs typeface="Times New Roman" panose="02020603050405020304" pitchFamily="18" charset="0"/>
              </a:rPr>
              <a:t>. По признаку перпендикулярности прямой и плоскости, прямая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перпендикулярна плоскости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en-US" altLang="ru-RU" i="1" dirty="0">
                <a:cs typeface="Times New Roman" panose="02020603050405020304" pitchFamily="18" charset="0"/>
              </a:rPr>
              <a:t>A’</a:t>
            </a:r>
            <a:r>
              <a:rPr lang="ru-RU" altLang="ru-RU" i="1" dirty="0">
                <a:cs typeface="Times New Roman" panose="02020603050405020304" pitchFamily="18" charset="0"/>
              </a:rPr>
              <a:t>В</a:t>
            </a:r>
            <a:r>
              <a:rPr lang="en-US" altLang="ru-RU" i="1" dirty="0">
                <a:cs typeface="Times New Roman" panose="02020603050405020304" pitchFamily="18" charset="0"/>
              </a:rPr>
              <a:t>’</a:t>
            </a:r>
            <a:r>
              <a:rPr lang="ru-RU" altLang="ru-RU" dirty="0">
                <a:cs typeface="Times New Roman" panose="02020603050405020304" pitchFamily="18" charset="0"/>
              </a:rPr>
              <a:t> и, следовательно, она будет перпендикулярна наклонной  </a:t>
            </a:r>
            <a:r>
              <a:rPr lang="ru-RU" altLang="ru-RU" i="1" dirty="0">
                <a:cs typeface="Times New Roman" panose="02020603050405020304" pitchFamily="18" charset="0"/>
              </a:rPr>
              <a:t>АВ</a:t>
            </a:r>
            <a:r>
              <a:rPr lang="en-US" altLang="ru-RU" i="1" dirty="0">
                <a:cs typeface="Times New Roman" panose="02020603050405020304" pitchFamily="18" charset="0"/>
              </a:rPr>
              <a:t>’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en-US" altLang="ru-RU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06853" name="Picture 5">
            <a:extLst>
              <a:ext uri="{FF2B5EF4-FFF2-40B4-BE49-F238E27FC236}">
                <a16:creationId xmlns:a16="http://schemas.microsoft.com/office/drawing/2014/main" id="{F9496FD0-DF7F-407D-9A45-FD5F341AB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715293"/>
            <a:ext cx="4038600" cy="205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6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>
            <a:extLst>
              <a:ext uri="{FF2B5EF4-FFF2-40B4-BE49-F238E27FC236}">
                <a16:creationId xmlns:a16="http://schemas.microsoft.com/office/drawing/2014/main" id="{A6C44174-7BA4-4942-BA58-85D2A24272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916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182275" name="Text Box 3">
            <a:extLst>
              <a:ext uri="{FF2B5EF4-FFF2-40B4-BE49-F238E27FC236}">
                <a16:creationId xmlns:a16="http://schemas.microsoft.com/office/drawing/2014/main" id="{489A1EA3-BE55-45F8-9342-2EF2F3220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Докажите, что е</a:t>
            </a:r>
            <a:r>
              <a:rPr lang="ru-RU" altLang="ru-RU" dirty="0">
                <a:cs typeface="Times New Roman" panose="02020603050405020304" pitchFamily="18" charset="0"/>
              </a:rPr>
              <a:t>сли прямая, лежащая в плоскости, перпендикулярна наклонной к этой плоскости, то она перпендикулярна и </a:t>
            </a:r>
            <a:r>
              <a:rPr lang="ru-RU" altLang="ru-RU" dirty="0"/>
              <a:t>ортогональной проекции этой </a:t>
            </a:r>
            <a:r>
              <a:rPr lang="ru-RU" altLang="ru-RU" dirty="0">
                <a:cs typeface="Times New Roman" panose="02020603050405020304" pitchFamily="18" charset="0"/>
              </a:rPr>
              <a:t>наклонной.</a:t>
            </a:r>
          </a:p>
        </p:txBody>
      </p:sp>
      <p:sp>
        <p:nvSpPr>
          <p:cNvPr id="182276" name="Text Box 4">
            <a:extLst>
              <a:ext uri="{FF2B5EF4-FFF2-40B4-BE49-F238E27FC236}">
                <a16:creationId xmlns:a16="http://schemas.microsoft.com/office/drawing/2014/main" id="{F0F7A01F-8AE9-4382-A77C-6E88605AC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114800"/>
            <a:ext cx="89916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Доказательство. </a:t>
            </a:r>
            <a:r>
              <a:rPr lang="ru-RU" altLang="ru-RU" dirty="0">
                <a:cs typeface="Times New Roman" panose="02020603050405020304" pitchFamily="18" charset="0"/>
              </a:rPr>
              <a:t>Пусть прямая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 плоскости </a:t>
            </a:r>
            <a:r>
              <a:rPr lang="en-US" altLang="ru-RU" dirty="0">
                <a:cs typeface="Times New Roman" panose="02020603050405020304" pitchFamily="18" charset="0"/>
              </a:rPr>
              <a:t>π</a:t>
            </a:r>
            <a:r>
              <a:rPr lang="ru-RU" altLang="ru-RU" dirty="0">
                <a:cs typeface="Times New Roman" panose="02020603050405020304" pitchFamily="18" charset="0"/>
              </a:rPr>
              <a:t> перпендикулярна наклонной </a:t>
            </a:r>
            <a:r>
              <a:rPr lang="en-US" altLang="ru-RU" i="1" dirty="0">
                <a:cs typeface="Times New Roman" panose="02020603050405020304" pitchFamily="18" charset="0"/>
              </a:rPr>
              <a:t>AB’</a:t>
            </a:r>
            <a:r>
              <a:rPr lang="en-US" altLang="ru-RU" dirty="0">
                <a:cs typeface="Times New Roman" panose="02020603050405020304" pitchFamily="18" charset="0"/>
              </a:rPr>
              <a:t>,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AA’ </a:t>
            </a:r>
            <a:r>
              <a:rPr lang="ru-RU" altLang="ru-RU" i="1" dirty="0"/>
              <a:t>– </a:t>
            </a:r>
            <a:r>
              <a:rPr lang="ru-RU" altLang="ru-RU" dirty="0"/>
              <a:t>прямая, перпендикулярная плоскости </a:t>
            </a:r>
            <a:r>
              <a:rPr lang="en-US" altLang="ru-RU" dirty="0">
                <a:cs typeface="Times New Roman" panose="02020603050405020304" pitchFamily="18" charset="0"/>
              </a:rPr>
              <a:t>π</a:t>
            </a:r>
            <a:r>
              <a:rPr lang="ru-RU" altLang="ru-RU" dirty="0"/>
              <a:t>, следовательно, и прямой </a:t>
            </a:r>
            <a:r>
              <a:rPr lang="en-US" altLang="ru-RU" i="1" dirty="0"/>
              <a:t>c</a:t>
            </a:r>
            <a:r>
              <a:rPr lang="ru-RU" altLang="ru-RU" dirty="0"/>
              <a:t>. </a:t>
            </a:r>
            <a:r>
              <a:rPr lang="ru-RU" altLang="ru-RU" dirty="0">
                <a:cs typeface="Times New Roman" panose="02020603050405020304" pitchFamily="18" charset="0"/>
              </a:rPr>
              <a:t>Тогда </a:t>
            </a:r>
            <a:r>
              <a:rPr lang="ru-RU" altLang="ru-RU" dirty="0"/>
              <a:t>прямая </a:t>
            </a:r>
            <a:r>
              <a:rPr lang="en-US" altLang="ru-RU" i="1" dirty="0"/>
              <a:t>c</a:t>
            </a:r>
            <a:r>
              <a:rPr lang="ru-RU" altLang="ru-RU" dirty="0">
                <a:cs typeface="Times New Roman" panose="02020603050405020304" pitchFamily="18" charset="0"/>
              </a:rPr>
              <a:t> будет перпендикулярна двум пересекающимся прямым </a:t>
            </a:r>
            <a:r>
              <a:rPr lang="en-US" altLang="ru-RU" i="1" dirty="0">
                <a:cs typeface="Times New Roman" panose="02020603050405020304" pitchFamily="18" charset="0"/>
              </a:rPr>
              <a:t>AB’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AA’</a:t>
            </a:r>
            <a:r>
              <a:rPr lang="ru-RU" altLang="ru-RU" dirty="0">
                <a:cs typeface="Times New Roman" panose="02020603050405020304" pitchFamily="18" charset="0"/>
              </a:rPr>
              <a:t>. По признаку перпендикулярности прямой и плоскости, прямая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перпендикулярна плоскости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en-US" altLang="ru-RU" i="1" dirty="0">
                <a:cs typeface="Times New Roman" panose="02020603050405020304" pitchFamily="18" charset="0"/>
              </a:rPr>
              <a:t>A’</a:t>
            </a:r>
            <a:r>
              <a:rPr lang="ru-RU" altLang="ru-RU" i="1" dirty="0">
                <a:cs typeface="Times New Roman" panose="02020603050405020304" pitchFamily="18" charset="0"/>
              </a:rPr>
              <a:t>В</a:t>
            </a:r>
            <a:r>
              <a:rPr lang="en-US" altLang="ru-RU" i="1" dirty="0">
                <a:cs typeface="Times New Roman" panose="02020603050405020304" pitchFamily="18" charset="0"/>
              </a:rPr>
              <a:t>’</a:t>
            </a:r>
            <a:r>
              <a:rPr lang="ru-RU" altLang="ru-RU" dirty="0">
                <a:cs typeface="Times New Roman" panose="02020603050405020304" pitchFamily="18" charset="0"/>
              </a:rPr>
              <a:t> и, следовательно, она будет перпендикулярна </a:t>
            </a:r>
            <a:r>
              <a:rPr lang="ru-RU" altLang="ru-RU" dirty="0"/>
              <a:t>ортогональной проекции </a:t>
            </a:r>
            <a:r>
              <a:rPr lang="en-US" altLang="ru-RU" i="1" dirty="0"/>
              <a:t>A’B’ </a:t>
            </a:r>
            <a:r>
              <a:rPr lang="ru-RU" altLang="ru-RU" dirty="0">
                <a:cs typeface="Times New Roman" panose="02020603050405020304" pitchFamily="18" charset="0"/>
              </a:rPr>
              <a:t>наклонной  </a:t>
            </a:r>
            <a:r>
              <a:rPr lang="ru-RU" altLang="ru-RU" i="1" dirty="0">
                <a:cs typeface="Times New Roman" panose="02020603050405020304" pitchFamily="18" charset="0"/>
              </a:rPr>
              <a:t>АВ</a:t>
            </a:r>
            <a:r>
              <a:rPr lang="en-US" altLang="ru-RU" i="1" dirty="0">
                <a:cs typeface="Times New Roman" panose="02020603050405020304" pitchFamily="18" charset="0"/>
              </a:rPr>
              <a:t>’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en-US" altLang="ru-RU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182277" name="Picture 5">
            <a:extLst>
              <a:ext uri="{FF2B5EF4-FFF2-40B4-BE49-F238E27FC236}">
                <a16:creationId xmlns:a16="http://schemas.microsoft.com/office/drawing/2014/main" id="{D9116685-73FB-4567-BD06-FA0961AE4B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905000"/>
            <a:ext cx="4038600" cy="205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2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7" name="Text Box 3">
            <a:extLst>
              <a:ext uri="{FF2B5EF4-FFF2-40B4-BE49-F238E27FC236}">
                <a16:creationId xmlns:a16="http://schemas.microsoft.com/office/drawing/2014/main" id="{0572CC07-AFDA-4F8B-8CC2-4019A165C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Докажите, что</a:t>
            </a:r>
            <a:r>
              <a:rPr lang="ru-RU" altLang="ru-RU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п</a:t>
            </a:r>
            <a:r>
              <a:rPr lang="ru-RU" altLang="ru-RU" dirty="0">
                <a:cs typeface="Times New Roman" panose="02020603050405020304" pitchFamily="18" charset="0"/>
              </a:rPr>
              <a:t>ерпендикуляр, опущенный из точки на плоскость, короче всякой наклонной, проведенной из той же точки к той же плоскости.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sp>
        <p:nvSpPr>
          <p:cNvPr id="221188" name="Text Box 4">
            <a:extLst>
              <a:ext uri="{FF2B5EF4-FFF2-40B4-BE49-F238E27FC236}">
                <a16:creationId xmlns:a16="http://schemas.microsoft.com/office/drawing/2014/main" id="{7D1A64EC-B7C7-445C-81CF-B015E78524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862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Доказательство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  <a:r>
              <a:rPr lang="ru-RU" altLang="ru-RU" b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Пусть </a:t>
            </a:r>
            <a:r>
              <a:rPr lang="en-US" altLang="ru-RU" i="1" dirty="0">
                <a:cs typeface="Times New Roman" panose="02020603050405020304" pitchFamily="18" charset="0"/>
              </a:rPr>
              <a:t>AB’ </a:t>
            </a:r>
            <a:r>
              <a:rPr lang="ru-RU" altLang="ru-RU" dirty="0">
                <a:cs typeface="Times New Roman" panose="02020603050405020304" pitchFamily="18" charset="0"/>
              </a:rPr>
              <a:t>– наклонная к плоскости </a:t>
            </a:r>
            <a:r>
              <a:rPr lang="en-US" altLang="ru-RU" dirty="0">
                <a:cs typeface="Times New Roman" panose="02020603050405020304" pitchFamily="18" charset="0"/>
              </a:rPr>
              <a:t>π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AA’ </a:t>
            </a:r>
            <a:r>
              <a:rPr lang="ru-RU" altLang="ru-RU" dirty="0">
                <a:cs typeface="Times New Roman" panose="02020603050405020304" pitchFamily="18" charset="0"/>
              </a:rPr>
              <a:t>– перпендикуляр, опущенный на эту плоскость. Соединим отрезком точки </a:t>
            </a:r>
            <a:r>
              <a:rPr lang="en-US" altLang="ru-RU" i="1" dirty="0">
                <a:cs typeface="Times New Roman" panose="02020603050405020304" pitchFamily="18" charset="0"/>
              </a:rPr>
              <a:t>A’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B’</a:t>
            </a:r>
            <a:r>
              <a:rPr lang="ru-RU" altLang="ru-RU" dirty="0">
                <a:cs typeface="Times New Roman" panose="02020603050405020304" pitchFamily="18" charset="0"/>
              </a:rPr>
              <a:t>. Треугольник </a:t>
            </a:r>
            <a:r>
              <a:rPr lang="en-US" altLang="ru-RU" i="1" dirty="0">
                <a:cs typeface="Times New Roman" panose="02020603050405020304" pitchFamily="18" charset="0"/>
              </a:rPr>
              <a:t>AA’B’ </a:t>
            </a:r>
            <a:r>
              <a:rPr lang="ru-RU" altLang="ru-RU" dirty="0">
                <a:cs typeface="Times New Roman" panose="02020603050405020304" pitchFamily="18" charset="0"/>
              </a:rPr>
              <a:t>прямоугольный, </a:t>
            </a:r>
            <a:r>
              <a:rPr lang="en-US" altLang="ru-RU" i="1" dirty="0">
                <a:cs typeface="Times New Roman" panose="02020603050405020304" pitchFamily="18" charset="0"/>
              </a:rPr>
              <a:t>AB’ </a:t>
            </a:r>
            <a:r>
              <a:rPr lang="ru-RU" altLang="ru-RU" dirty="0">
                <a:cs typeface="Times New Roman" panose="02020603050405020304" pitchFamily="18" charset="0"/>
              </a:rPr>
              <a:t>– гипотенуза, </a:t>
            </a:r>
            <a:r>
              <a:rPr lang="en-US" altLang="ru-RU" i="1" dirty="0">
                <a:cs typeface="Times New Roman" panose="02020603050405020304" pitchFamily="18" charset="0"/>
              </a:rPr>
              <a:t>AA’ </a:t>
            </a:r>
            <a:r>
              <a:rPr lang="ru-RU" altLang="ru-RU" dirty="0">
                <a:cs typeface="Times New Roman" panose="02020603050405020304" pitchFamily="18" charset="0"/>
              </a:rPr>
              <a:t>– катет. Следовательно, </a:t>
            </a:r>
            <a:r>
              <a:rPr lang="en-US" altLang="ru-RU" i="1" dirty="0">
                <a:cs typeface="Times New Roman" panose="02020603050405020304" pitchFamily="18" charset="0"/>
              </a:rPr>
              <a:t>AA’ </a:t>
            </a:r>
            <a:r>
              <a:rPr lang="ru-RU" altLang="ru-RU" dirty="0">
                <a:cs typeface="Times New Roman" panose="02020603050405020304" pitchFamily="18" charset="0"/>
              </a:rPr>
              <a:t>&lt; </a:t>
            </a:r>
            <a:r>
              <a:rPr lang="en-US" altLang="ru-RU" i="1" dirty="0">
                <a:cs typeface="Times New Roman" panose="02020603050405020304" pitchFamily="18" charset="0"/>
              </a:rPr>
              <a:t>AB’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pic>
        <p:nvPicPr>
          <p:cNvPr id="221190" name="Picture 6">
            <a:extLst>
              <a:ext uri="{FF2B5EF4-FFF2-40B4-BE49-F238E27FC236}">
                <a16:creationId xmlns:a16="http://schemas.microsoft.com/office/drawing/2014/main" id="{1450F51E-3F18-4E8E-AAC1-0E378E55D0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81200"/>
            <a:ext cx="3429000" cy="174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43C908A2-DC7C-45BA-8B9A-DE8E134BC3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916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1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Text Box 2">
            <a:extLst>
              <a:ext uri="{FF2B5EF4-FFF2-40B4-BE49-F238E27FC236}">
                <a16:creationId xmlns:a16="http://schemas.microsoft.com/office/drawing/2014/main" id="{FD7A8B51-D6B8-432B-8FD0-1FDAE5287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Основание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 </a:t>
            </a:r>
            <a:r>
              <a:rPr lang="ru-RU" altLang="ru-RU" sz="2800" dirty="0">
                <a:cs typeface="Times New Roman" panose="02020603050405020304" pitchFamily="18" charset="0"/>
              </a:rPr>
              <a:t>пирамиды </a:t>
            </a:r>
            <a:r>
              <a:rPr lang="en-US" altLang="ru-RU" sz="2800" i="1" dirty="0">
                <a:cs typeface="Times New Roman" panose="02020603050405020304" pitchFamily="18" charset="0"/>
              </a:rPr>
              <a:t>SABCD </a:t>
            </a:r>
            <a:r>
              <a:rPr lang="ru-RU" altLang="ru-RU" sz="2800" dirty="0">
                <a:cs typeface="Times New Roman" panose="02020603050405020304" pitchFamily="18" charset="0"/>
              </a:rPr>
              <a:t>– прямоугольник, </a:t>
            </a:r>
            <a:r>
              <a:rPr lang="en-US" altLang="ru-RU" sz="2800" i="1" dirty="0">
                <a:cs typeface="Times New Roman" panose="02020603050405020304" pitchFamily="18" charset="0"/>
              </a:rPr>
              <a:t>AB </a:t>
            </a:r>
            <a:r>
              <a:rPr lang="ru-RU" altLang="ru-RU" sz="2800" dirty="0">
                <a:cs typeface="Times New Roman" panose="02020603050405020304" pitchFamily="18" charset="0"/>
              </a:rPr>
              <a:t>&lt;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dirty="0">
                <a:cs typeface="Times New Roman" panose="02020603050405020304" pitchFamily="18" charset="0"/>
              </a:rPr>
              <a:t>. Ребро </a:t>
            </a:r>
            <a:r>
              <a:rPr lang="en-US" altLang="ru-RU" sz="2800" i="1" dirty="0">
                <a:cs typeface="Times New Roman" panose="02020603050405020304" pitchFamily="18" charset="0"/>
              </a:rPr>
              <a:t>SD </a:t>
            </a:r>
            <a:r>
              <a:rPr lang="ru-RU" altLang="ru-RU" sz="2800" dirty="0">
                <a:cs typeface="Times New Roman" panose="02020603050405020304" pitchFamily="18" charset="0"/>
              </a:rPr>
              <a:t>перпендикулярно плоскости основания. Среди отрезков </a:t>
            </a:r>
            <a:r>
              <a:rPr lang="en-US" altLang="ru-RU" sz="2800" i="1" dirty="0">
                <a:cs typeface="Times New Roman" panose="02020603050405020304" pitchFamily="18" charset="0"/>
              </a:rPr>
              <a:t>SA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SB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SC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SD </a:t>
            </a:r>
            <a:r>
              <a:rPr lang="ru-RU" altLang="ru-RU" sz="2800" dirty="0">
                <a:cs typeface="Times New Roman" panose="02020603050405020304" pitchFamily="18" charset="0"/>
              </a:rPr>
              <a:t>укажите наименьший и наибольший.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35523" name="Text Box 3">
            <a:extLst>
              <a:ext uri="{FF2B5EF4-FFF2-40B4-BE49-F238E27FC236}">
                <a16:creationId xmlns:a16="http://schemas.microsoft.com/office/drawing/2014/main" id="{C62D7C36-DFD8-41BF-BB2F-81F7D957D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562600"/>
            <a:ext cx="762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 i="1">
                <a:cs typeface="Times New Roman" panose="02020603050405020304" pitchFamily="18" charset="0"/>
              </a:rPr>
              <a:t>SD </a:t>
            </a:r>
            <a:r>
              <a:rPr lang="ru-RU" altLang="ru-RU" sz="2800">
                <a:cs typeface="Times New Roman" panose="02020603050405020304" pitchFamily="18" charset="0"/>
              </a:rPr>
              <a:t>– наименьший; </a:t>
            </a:r>
            <a:r>
              <a:rPr lang="ru-RU" altLang="ru-RU" sz="2800" i="1">
                <a:cs typeface="Times New Roman" panose="02020603050405020304" pitchFamily="18" charset="0"/>
              </a:rPr>
              <a:t>SB </a:t>
            </a:r>
            <a:r>
              <a:rPr lang="ru-RU" altLang="ru-RU" sz="2800">
                <a:cs typeface="Times New Roman" panose="02020603050405020304" pitchFamily="18" charset="0"/>
              </a:rPr>
              <a:t>– наибольший. </a:t>
            </a:r>
          </a:p>
        </p:txBody>
      </p:sp>
      <p:pic>
        <p:nvPicPr>
          <p:cNvPr id="235525" name="Picture 5">
            <a:extLst>
              <a:ext uri="{FF2B5EF4-FFF2-40B4-BE49-F238E27FC236}">
                <a16:creationId xmlns:a16="http://schemas.microsoft.com/office/drawing/2014/main" id="{FC947DE9-AECF-4E68-A1AD-33104C67FF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362200"/>
            <a:ext cx="3270250" cy="290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D97A9CD0-1800-45CD-AAA8-5CEDDE8B91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916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101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Text Box 2">
            <a:extLst>
              <a:ext uri="{FF2B5EF4-FFF2-40B4-BE49-F238E27FC236}">
                <a16:creationId xmlns:a16="http://schemas.microsoft.com/office/drawing/2014/main" id="{297DE00D-27C5-41A9-952F-E4820A3B3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К плоскости прямоугольника </a:t>
            </a:r>
            <a:r>
              <a:rPr lang="en-US" altLang="ru-RU" sz="2800" i="1" dirty="0">
                <a:cs typeface="Times New Roman" panose="02020603050405020304" pitchFamily="18" charset="0"/>
              </a:rPr>
              <a:t>ABCD</a:t>
            </a:r>
            <a:r>
              <a:rPr lang="ru-RU" altLang="ru-RU" sz="2800" dirty="0">
                <a:cs typeface="Times New Roman" panose="02020603050405020304" pitchFamily="18" charset="0"/>
              </a:rPr>
              <a:t> в точке пересечения диагоналей восстановлен перпендикуляр. Верно ли утверждение о том, что произвольная точка </a:t>
            </a:r>
            <a:r>
              <a:rPr lang="en-US" altLang="ru-RU" sz="2800" i="1" dirty="0">
                <a:cs typeface="Times New Roman" panose="02020603050405020304" pitchFamily="18" charset="0"/>
              </a:rPr>
              <a:t>M</a:t>
            </a:r>
            <a:r>
              <a:rPr lang="ru-RU" altLang="ru-RU" sz="2800" dirty="0">
                <a:cs typeface="Times New Roman" panose="02020603050405020304" pitchFamily="18" charset="0"/>
              </a:rPr>
              <a:t> этого перпендикуляра равноудалена от вершин прямоугольника?</a:t>
            </a:r>
          </a:p>
        </p:txBody>
      </p:sp>
      <p:sp>
        <p:nvSpPr>
          <p:cNvPr id="225283" name="Text Box 3">
            <a:extLst>
              <a:ext uri="{FF2B5EF4-FFF2-40B4-BE49-F238E27FC236}">
                <a16:creationId xmlns:a16="http://schemas.microsoft.com/office/drawing/2014/main" id="{6DC3A576-1C14-45B2-8E80-2D60B6F06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562600"/>
            <a:ext cx="762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Да.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0946DBC-0DA6-4CAD-B8EC-FA9D9E03E0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916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2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Text Box 2">
            <a:extLst>
              <a:ext uri="{FF2B5EF4-FFF2-40B4-BE49-F238E27FC236}">
                <a16:creationId xmlns:a16="http://schemas.microsoft.com/office/drawing/2014/main" id="{07E7BE39-C691-4183-B464-2762C901F3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Точка </a:t>
            </a:r>
            <a:r>
              <a:rPr lang="en-US" altLang="ru-RU" sz="2800" i="1" dirty="0">
                <a:cs typeface="Times New Roman" panose="02020603050405020304" pitchFamily="18" charset="0"/>
              </a:rPr>
              <a:t>M</a:t>
            </a:r>
            <a:r>
              <a:rPr lang="ru-RU" altLang="ru-RU" sz="2800" dirty="0">
                <a:cs typeface="Times New Roman" panose="02020603050405020304" pitchFamily="18" charset="0"/>
              </a:rPr>
              <a:t> равноудалена от всех точек окружности. Верно ли утверждение о том, что она принадлежит перпендикуляру к плоскости окружности, проведённому через её центр?</a:t>
            </a:r>
          </a:p>
        </p:txBody>
      </p:sp>
      <p:sp>
        <p:nvSpPr>
          <p:cNvPr id="227331" name="Text Box 3">
            <a:extLst>
              <a:ext uri="{FF2B5EF4-FFF2-40B4-BE49-F238E27FC236}">
                <a16:creationId xmlns:a16="http://schemas.microsoft.com/office/drawing/2014/main" id="{5DB7C687-119A-40F5-825E-5F84359B8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562600"/>
            <a:ext cx="762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Да.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01969F9-9F1A-4FBD-9ADB-BDA86451DC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916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3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Text Box 2">
            <a:extLst>
              <a:ext uri="{FF2B5EF4-FFF2-40B4-BE49-F238E27FC236}">
                <a16:creationId xmlns:a16="http://schemas.microsoft.com/office/drawing/2014/main" id="{4DBCB046-C670-4CAB-BDCE-E4A8A71FD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Найдите геометрическое место точек в пространстве, равноудаленных от двух данных точек.</a:t>
            </a:r>
          </a:p>
        </p:txBody>
      </p:sp>
      <p:sp>
        <p:nvSpPr>
          <p:cNvPr id="231428" name="Rectangle 4">
            <a:extLst>
              <a:ext uri="{FF2B5EF4-FFF2-40B4-BE49-F238E27FC236}">
                <a16:creationId xmlns:a16="http://schemas.microsoft.com/office/drawing/2014/main" id="{ED11A920-FBFC-40C0-9B49-95648D76A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31429" name="Text Box 5">
            <a:extLst>
              <a:ext uri="{FF2B5EF4-FFF2-40B4-BE49-F238E27FC236}">
                <a16:creationId xmlns:a16="http://schemas.microsoft.com/office/drawing/2014/main" id="{B6E400E6-59B1-41F1-B5ED-1ED4848EA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768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Ответ: </a:t>
            </a:r>
            <a:r>
              <a:rPr lang="ru-RU" altLang="ru-RU" sz="2800" dirty="0">
                <a:cs typeface="Times New Roman" panose="02020603050405020304" pitchFamily="18" charset="0"/>
              </a:rPr>
              <a:t>Плоскость, проходящая через середину отрезка, соединяющего данные точки, и перпендикулярная этому отрезку.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A77BC88-C730-4095-B73B-F7B2F10E21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916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4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1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9" grpId="0" build="p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1370</Words>
  <Application>Microsoft Office PowerPoint</Application>
  <PresentationFormat>Экран (4:3)</PresentationFormat>
  <Paragraphs>105</Paragraphs>
  <Slides>21</Slides>
  <Notes>21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Arial</vt:lpstr>
      <vt:lpstr>Times New Roman</vt:lpstr>
      <vt:lpstr>Оформление по умолчанию</vt:lpstr>
      <vt:lpstr>18. ПЕРПЕНДИКУЛЯР И НАКЛОННАЯ</vt:lpstr>
      <vt:lpstr>Презентация PowerPoint</vt:lpstr>
      <vt:lpstr>Теорема о трех перпендикулярах</vt:lpstr>
      <vt:lpstr>Упражнение 1</vt:lpstr>
      <vt:lpstr>Упражнение 2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УГОЛ МЕЖДУ ПРЯМЫМИ В ПРОСТРАНСТВЕ</dc:title>
  <dc:creator>*</dc:creator>
  <cp:lastModifiedBy>Vladimir Smirnov</cp:lastModifiedBy>
  <cp:revision>37</cp:revision>
  <dcterms:created xsi:type="dcterms:W3CDTF">2007-10-22T16:06:58Z</dcterms:created>
  <dcterms:modified xsi:type="dcterms:W3CDTF">2022-04-06T04:39:51Z</dcterms:modified>
</cp:coreProperties>
</file>