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47" r:id="rId3"/>
    <p:sldId id="283" r:id="rId4"/>
    <p:sldId id="296" r:id="rId5"/>
    <p:sldId id="297" r:id="rId6"/>
    <p:sldId id="298" r:id="rId7"/>
    <p:sldId id="299" r:id="rId8"/>
    <p:sldId id="300" r:id="rId9"/>
    <p:sldId id="301" r:id="rId10"/>
    <p:sldId id="303" r:id="rId11"/>
    <p:sldId id="304" r:id="rId12"/>
    <p:sldId id="305" r:id="rId13"/>
    <p:sldId id="306" r:id="rId14"/>
    <p:sldId id="307" r:id="rId15"/>
    <p:sldId id="336" r:id="rId16"/>
    <p:sldId id="308" r:id="rId17"/>
    <p:sldId id="309" r:id="rId18"/>
    <p:sldId id="310" r:id="rId19"/>
    <p:sldId id="311" r:id="rId20"/>
    <p:sldId id="337" r:id="rId21"/>
    <p:sldId id="339" r:id="rId22"/>
    <p:sldId id="312" r:id="rId23"/>
    <p:sldId id="31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39506D1D-8394-4177-8DA0-1EAFBE4B63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E56DFF6-D88C-480F-9682-D2EEF969A9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005E5767-5B0F-4350-B2A2-42B2DFEC8B6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AF8E18B5-B458-4CFF-B26D-02925D087D8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24B95E70-E66E-43B8-B1B9-899D51E02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1919C846-D75C-4F08-9CE9-6F3377B631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525E62-2DF1-405C-B64E-1A059D58AC3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FCE4D3-75F9-4722-BAAC-D1CE49057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3109A-F2F6-47C5-BD68-EA584084C74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7A92E560-3DC3-49AD-AFE1-816285CED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27A2B435-C6C9-47D8-B040-C631E7931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4A05E6-0879-434F-8E22-2878993E0C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6FAB3-C9DC-4B3D-A05B-6F729626E8CB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5DEBE2F0-1D77-4438-A2D2-4B290E7F2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E25B4778-0508-4483-BEFA-FA3459337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3C604F-2D8D-4933-AB57-84317250A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F93BA-2F58-40EB-9465-32AF335D779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C3C94C8-7183-4EEA-8FB1-51A9203A1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3657F959-0EBF-4B35-8F79-AEA9FE2F0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A8CFFE-F80A-4F96-ABB7-39C4BAFD1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3982A-19A8-46AF-86A2-D5564464FB7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7B37A7AE-C39F-4550-BDD5-0DAEC88D60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07D6AF0C-1286-4DE1-BB01-5B9AEF74A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EDCD14-06D1-406C-B363-DA190AE2D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FCAAF-23C5-434B-9CA4-319CD213D37C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8999ACDA-6D9F-49A3-AECC-B846BBAC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8A2E4D9-1FEB-4296-BD39-637C19399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E2BA42-CCEB-4BDA-9278-B4F000EC20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3383F-2448-4E95-BD2A-C06987C70BA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8FC5743-42F9-452A-A8F8-03EE0862B1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1E1C5F6F-AC5E-4D8B-9B71-8879912CD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021034-64FB-4040-8EF3-349FB98D0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576ED-AD40-4663-84F2-37C9EC57609B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69CE77A2-3ECE-4563-9CFF-0BA83E3906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D96C080-FCFA-4A85-A407-3D211E6FD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57E4E5-3AD1-469D-8F18-3702FADDE1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301B8B-F9B2-4DE1-A687-A8D9A87F570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8D37EA-549A-48B6-97FE-2F7E07865D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AEE5EE3D-1375-48AB-9A54-E037CCCAAC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5ED142-CBEC-472F-B265-DE70DF8D3C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054A2-CBA4-4BEA-9324-28B6E247ED7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BA8F0801-67C6-4B61-AF19-064C3CC79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11C19D21-9CCD-4812-82B3-3CF0760BA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B4E4CB-7593-43DA-B2FA-14A5B9AA00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38218-3296-43B5-8431-657132FE623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B8E46CED-31E8-4A63-B392-FB0258513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E2610405-77B3-4B62-A23E-AEAAE3906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B3BB53-8808-4451-AD15-114DCA8E4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566123-18AA-4938-9688-0DE145D45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5E1567-ED68-425D-A64D-7B772283D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D8B299-97B7-4B0A-AC30-688564C3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0F2451-EE69-41AC-AB5A-E28F1F02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8FD30-9B9D-4F69-AA06-A88A24B817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02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B7C66-13CB-43C1-8420-9C8CCAA0C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2637EF-ADD0-40FB-94FC-8A7868BEF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1A02D-5295-469F-BC27-BC04B37B1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33828A-356D-49B7-A093-C154367C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BDF0E3-4BDF-4AB9-91A3-A9EDA7AB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49EFE-D3DC-4D1D-A690-F642D98518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452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720F22-1926-45D6-99D3-17E53A2483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5BA8B6-CB42-4B6F-AF7C-998DE2A5B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28C3D2-AAF9-4C8E-93B5-BA5D9FE9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01E315-3CF1-4086-BF80-FDC6C32B3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B5A89A-9BD4-4B21-9386-E4BDB678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AA0CE-4439-44DB-AC45-952048B4D2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17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274D3-FE9B-40B7-933E-38F58711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B23D66-F65C-4034-8B4C-6E5A861E5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4D3BA3-8377-4398-B4A7-AC2628DE8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961EA5-69AF-4C12-A639-05E3E867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C79938-36A9-4D8B-AEB0-A9C0609F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3FBF8-A8E4-4B78-A87F-90336741E8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489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3302F5-77D3-486F-9AF0-1B1D8E886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EED601-8938-4C7C-B237-2F8CADD93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BB5D44-2437-4333-89C7-8403CB71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31AEC2-7457-4DE7-A222-8BFFDECC6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F60564-1F66-41FB-90A0-246218D3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B0250-976B-4350-9851-006BA1685E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914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4001B-62E5-4451-BE6E-BAAEE542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23D92B-151F-4C4D-B6A8-A464E9B2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D731CBE-1A1E-4089-AAD9-A1F384F7B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1749C6-BF6B-4D81-BE4E-CAD82A0A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91A90A-6E0B-4742-B924-698547C3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31F694-89CF-4E83-A13C-A397771A1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7B9C2-88A7-47E5-A590-9FF56A01C6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4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3597C-024C-4AC7-AA3C-2022D2D1D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D6F26B-DA96-4B41-AEF6-5574F749C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EE7E56-E24A-49AD-A573-C7B4A166A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BC4149F-5F6C-4886-95CE-612598238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C6D31AB-4E7C-42CD-9BFF-08CF91603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2F27389-CA4D-4E0C-A38D-9462C662E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DC75354-C7FE-47EA-9FCD-6AC7CD8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570B3D-E3F0-42A6-8EE9-D072E3E5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548D7-60D8-4F61-B9AC-CE38CA116F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53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C3A9B8-2422-4E0C-BAF1-C036BC14B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863710-02A9-447C-992A-A6D759D3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89F9D2-C508-423E-9A0D-C8F1904A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67DFDA-5C0E-4A59-ABF3-EBFB06B2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EF7B7-32F1-465E-ADFC-DD1CC9C33E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7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B2AFB8A-421C-49EB-891A-26BDAE45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6ACEB7-BB04-4F31-B19E-6FB71A7DB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93E4D0-54F9-4E74-89A5-32CE3F34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56214-2769-4215-A927-E5E7522504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840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2E050-DC21-427B-A5A4-CF9AE5597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F7DB2F-4099-4598-8B05-DFE8D28FA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51F026-85F1-492B-811B-A310ED421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FC4E74-FB98-4186-8730-37267CBC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D473F9-A694-4D6E-82FA-AE7D024C3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B65BA2-4191-44C1-8773-D3D0882B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8A204-9AB7-4FB4-991B-951CA96AAC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542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BAC1C-D83F-4DB5-859D-304843A0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5FFA0F7-2261-41FB-BFA6-61EE341AF4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1663BB-6AD5-4CAB-A401-011F227C8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01B10C-C907-4014-BBE0-E07F52BC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B4F5E0-2DAA-4ED3-9127-E6FBC00C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56EF4D-B142-413F-94EC-F30408BC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8B330-682A-4E8B-BCA9-53286C739C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740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A06A0C-EF97-45A3-BF37-209B5C156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485786-AB54-4233-AB43-0142C0356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ADBE16-D120-414B-81E1-B8901672BB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AC9D331-4BEF-47BB-90DE-42D6D55A13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CBB02F-1D75-4A56-BB55-5FBB601C05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CD28DC-FE48-46AB-8401-4E9C6B7E6A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31.png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1081BAE-3891-40DE-809E-B91405DD0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060848"/>
            <a:ext cx="9144000" cy="1584176"/>
          </a:xfrm>
        </p:spPr>
        <p:txBody>
          <a:bodyPr/>
          <a:lstStyle/>
          <a:p>
            <a:r>
              <a:rPr lang="en-US" altLang="ru-RU" sz="4000" dirty="0">
                <a:solidFill>
                  <a:srgbClr val="FF3300"/>
                </a:solidFill>
              </a:rPr>
              <a:t>19</a:t>
            </a:r>
            <a:r>
              <a:rPr lang="ru-RU" altLang="ru-RU" sz="4000" dirty="0">
                <a:solidFill>
                  <a:srgbClr val="FF3300"/>
                </a:solidFill>
              </a:rPr>
              <a:t>а</a:t>
            </a:r>
            <a:r>
              <a:rPr lang="en-US" altLang="ru-RU" sz="4000" dirty="0">
                <a:solidFill>
                  <a:srgbClr val="FF3300"/>
                </a:solidFill>
              </a:rPr>
              <a:t>. </a:t>
            </a:r>
            <a:r>
              <a:rPr lang="ru-RU" altLang="ru-RU" sz="4000" dirty="0">
                <a:solidFill>
                  <a:srgbClr val="FF3300"/>
                </a:solidFill>
              </a:rPr>
              <a:t>УГОЛ МЕЖДУ ПРЯМОЙ И ПЛОСКОСТЬЮ</a:t>
            </a:r>
            <a:br>
              <a:rPr lang="ru-RU" altLang="ru-RU" sz="4000" dirty="0">
                <a:solidFill>
                  <a:srgbClr val="FF3300"/>
                </a:solidFill>
              </a:rPr>
            </a:br>
            <a:r>
              <a:rPr lang="ru-RU" altLang="ru-RU" sz="4000" dirty="0">
                <a:solidFill>
                  <a:srgbClr val="FF3300"/>
                </a:solidFill>
              </a:rPr>
              <a:t>(Куб, пирамида)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FD6C9F4A-BBF9-40D5-AF3E-2178690B5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02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плоскостью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25000" dirty="0"/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A898A778-1ADE-4FC6-B71B-32DCC5586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30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12160362-E66D-4D86-8DFF-03C8C3C84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E5E46A8E-64DD-420B-ABD6-5AEB842AD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>
            <a:extLst>
              <a:ext uri="{FF2B5EF4-FFF2-40B4-BE49-F238E27FC236}">
                <a16:creationId xmlns:a16="http://schemas.microsoft.com/office/drawing/2014/main" id="{EEFCE8DC-B26D-4A00-95F4-FADA0275D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248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синус </a:t>
            </a:r>
            <a:r>
              <a:rPr lang="ru-RU" altLang="ru-RU" sz="2800" dirty="0">
                <a:cs typeface="Times New Roman" panose="02020603050405020304" pitchFamily="18" charset="0"/>
              </a:rPr>
              <a:t>уг</a:t>
            </a:r>
            <a:r>
              <a:rPr lang="ru-RU" altLang="ru-RU" sz="2800" dirty="0"/>
              <a:t>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плоскостью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ru-RU" altLang="ru-RU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468" name="Text Box 4">
                <a:extLst>
                  <a:ext uri="{FF2B5EF4-FFF2-40B4-BE49-F238E27FC236}">
                    <a16:creationId xmlns:a16="http://schemas.microsoft.com/office/drawing/2014/main" id="{747D7BF1-0D58-462E-B1B8-F7207CF26E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1560" y="5181600"/>
                <a:ext cx="5715000" cy="7798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62468" name="Text Box 4">
                <a:extLst>
                  <a:ext uri="{FF2B5EF4-FFF2-40B4-BE49-F238E27FC236}">
                    <a16:creationId xmlns:a16="http://schemas.microsoft.com/office/drawing/2014/main" id="{747D7BF1-0D58-462E-B1B8-F7207CF26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5181600"/>
                <a:ext cx="5715000" cy="779893"/>
              </a:xfrm>
              <a:prstGeom prst="rect">
                <a:avLst/>
              </a:prstGeom>
              <a:blipFill>
                <a:blip r:embed="rId2"/>
                <a:stretch>
                  <a:fillRect l="-2132" b="-85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470" name="Picture 6">
            <a:extLst>
              <a:ext uri="{FF2B5EF4-FFF2-40B4-BE49-F238E27FC236}">
                <a16:creationId xmlns:a16="http://schemas.microsoft.com/office/drawing/2014/main" id="{64D562E7-0BBE-44CB-9534-FD6FCAC1E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4A94E175-16FD-42C2-948A-47E9852884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F3C104C4-41D3-4ED0-97CA-E1F8CF5C2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248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синус </a:t>
            </a:r>
            <a:r>
              <a:rPr lang="ru-RU" altLang="ru-RU" sz="2800" dirty="0">
                <a:cs typeface="Times New Roman" panose="02020603050405020304" pitchFamily="18" charset="0"/>
              </a:rPr>
              <a:t>уг</a:t>
            </a:r>
            <a:r>
              <a:rPr lang="ru-RU" altLang="ru-RU" sz="2800" dirty="0"/>
              <a:t>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плоскостью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492" name="Text Box 4">
                <a:extLst>
                  <a:ext uri="{FF2B5EF4-FFF2-40B4-BE49-F238E27FC236}">
                    <a16:creationId xmlns:a16="http://schemas.microsoft.com/office/drawing/2014/main" id="{6F6F08D5-3EC3-4CAB-A7D7-55F44AA16C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5181600"/>
                <a:ext cx="5715000" cy="800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solidFill>
                      <a:srgbClr val="FF3300"/>
                    </a:solidFill>
                  </a:rPr>
                  <a:t>               </a:t>
                </a:r>
                <a:endParaRPr lang="ru-RU" altLang="ru-RU" sz="28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63492" name="Text Box 4">
                <a:extLst>
                  <a:ext uri="{FF2B5EF4-FFF2-40B4-BE49-F238E27FC236}">
                    <a16:creationId xmlns:a16="http://schemas.microsoft.com/office/drawing/2014/main" id="{6F6F08D5-3EC3-4CAB-A7D7-55F44AA16C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5181600"/>
                <a:ext cx="5715000" cy="800100"/>
              </a:xfrm>
              <a:prstGeom prst="rect">
                <a:avLst/>
              </a:prstGeom>
              <a:blipFill>
                <a:blip r:embed="rId2"/>
                <a:stretch>
                  <a:fillRect l="-2241" b="-61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3494" name="Picture 6">
            <a:extLst>
              <a:ext uri="{FF2B5EF4-FFF2-40B4-BE49-F238E27FC236}">
                <a16:creationId xmlns:a16="http://schemas.microsoft.com/office/drawing/2014/main" id="{1324BEAB-5FAD-44C6-A743-982E7351D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AF21F7AC-EA11-46AF-9120-24820DF87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2FB0B75E-7867-4BC4-95F0-2D114F2A5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02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плоскостью</a:t>
            </a:r>
            <a:r>
              <a:rPr lang="ru-RU" altLang="ru-RU" dirty="0"/>
              <a:t> </a:t>
            </a:r>
            <a:r>
              <a:rPr lang="en-US" altLang="ru-RU" i="1" dirty="0"/>
              <a:t>BA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ru-RU" altLang="ru-RU" dirty="0"/>
              <a:t>.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7FE07F52-E52A-4575-B8C5-668C11716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64516" name="Picture 4">
            <a:extLst>
              <a:ext uri="{FF2B5EF4-FFF2-40B4-BE49-F238E27FC236}">
                <a16:creationId xmlns:a16="http://schemas.microsoft.com/office/drawing/2014/main" id="{C877CA44-1523-4376-84AD-270B0A755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1ADE3DF6-DDC9-41DC-8955-00CFEFFC0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9D9E95C5-4F0D-457F-B261-B08BC6CB6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527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CD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плоскостью </a:t>
            </a:r>
            <a:r>
              <a:rPr lang="en-US" altLang="ru-RU" sz="2800" i="1" dirty="0"/>
              <a:t>ABE</a:t>
            </a:r>
            <a:r>
              <a:rPr lang="ru-RU" altLang="ru-RU" sz="2800" i="1" dirty="0"/>
              <a:t>.</a:t>
            </a:r>
          </a:p>
        </p:txBody>
      </p:sp>
      <p:sp>
        <p:nvSpPr>
          <p:cNvPr id="65541" name="Text Box 5">
            <a:extLst>
              <a:ext uri="{FF2B5EF4-FFF2-40B4-BE49-F238E27FC236}">
                <a16:creationId xmlns:a16="http://schemas.microsoft.com/office/drawing/2014/main" id="{ED6CCD17-65C6-433A-9B1C-6DECB706E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672535"/>
            <a:ext cx="30731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30</a:t>
            </a:r>
            <a:r>
              <a:rPr lang="ru-RU" altLang="ru-RU" sz="2800" baseline="30000" dirty="0">
                <a:solidFill>
                  <a:srgbClr val="FF3300"/>
                </a:solidFill>
              </a:rPr>
              <a:t>о</a:t>
            </a:r>
            <a:r>
              <a:rPr lang="ru-RU" altLang="ru-RU" sz="2800" dirty="0">
                <a:solidFill>
                  <a:srgbClr val="FF3300"/>
                </a:solidFill>
              </a:rPr>
              <a:t>.</a:t>
            </a:r>
            <a:endParaRPr lang="ru-RU" altLang="ru-RU" sz="2800" baseline="30000" dirty="0">
              <a:solidFill>
                <a:srgbClr val="FF3300"/>
              </a:solidFill>
            </a:endParaRPr>
          </a:p>
        </p:txBody>
      </p:sp>
      <p:pic>
        <p:nvPicPr>
          <p:cNvPr id="65550" name="Picture 14">
            <a:extLst>
              <a:ext uri="{FF2B5EF4-FFF2-40B4-BE49-F238E27FC236}">
                <a16:creationId xmlns:a16="http://schemas.microsoft.com/office/drawing/2014/main" id="{F67AA9DC-A5DC-4E87-8C90-A0A008041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76872"/>
            <a:ext cx="3676650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B31A11E6-84E0-453E-9831-0F5ABE105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48EE2500-0ABC-473E-A667-65C597A02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1332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плоскостью </a:t>
            </a:r>
            <a:r>
              <a:rPr lang="en-US" altLang="ru-RU" sz="2800" i="1" dirty="0"/>
              <a:t>ABC</a:t>
            </a:r>
            <a:r>
              <a:rPr lang="ru-RU" altLang="ru-RU" sz="2800" i="1" dirty="0"/>
              <a:t>.</a:t>
            </a:r>
          </a:p>
        </p:txBody>
      </p:sp>
      <p:pic>
        <p:nvPicPr>
          <p:cNvPr id="104451" name="Picture 3">
            <a:extLst>
              <a:ext uri="{FF2B5EF4-FFF2-40B4-BE49-F238E27FC236}">
                <a16:creationId xmlns:a16="http://schemas.microsoft.com/office/drawing/2014/main" id="{2E212A13-14E0-4C32-8EBB-80247B198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53" y="1446213"/>
            <a:ext cx="3579813" cy="325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52" name="Group 4">
            <a:extLst>
              <a:ext uri="{FF2B5EF4-FFF2-40B4-BE49-F238E27FC236}">
                <a16:creationId xmlns:a16="http://schemas.microsoft.com/office/drawing/2014/main" id="{EC8CA8C9-A981-4187-8D1A-65A609DD6D6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6213"/>
            <a:ext cx="8610600" cy="4689476"/>
            <a:chOff x="192" y="911"/>
            <a:chExt cx="5424" cy="29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454" name="Text Box 6">
                  <a:extLst>
                    <a:ext uri="{FF2B5EF4-FFF2-40B4-BE49-F238E27FC236}">
                      <a16:creationId xmlns:a16="http://schemas.microsoft.com/office/drawing/2014/main" id="{4880E81B-76EB-40B4-8428-B05CDA24F55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" y="2970"/>
                  <a:ext cx="5424" cy="8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E </a:t>
                  </a:r>
                  <a:r>
                    <a:rPr lang="ru-RU" altLang="ru-RU" dirty="0"/>
                    <a:t>– середина ребра </a:t>
                  </a:r>
                  <a:r>
                    <a:rPr lang="en-US" altLang="ru-RU" i="1" dirty="0"/>
                    <a:t>BC.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DAE</a:t>
                  </a:r>
                  <a:r>
                    <a:rPr lang="ru-RU" altLang="ru-RU" dirty="0"/>
                    <a:t>. В треугольнике </a:t>
                  </a:r>
                  <a:r>
                    <a:rPr lang="en-US" altLang="ru-RU" i="1" dirty="0"/>
                    <a:t>DAE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AD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AE = DE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. </a:t>
                  </a:r>
                  <a:r>
                    <a:rPr lang="ru-RU" altLang="ru-RU" dirty="0"/>
                    <a:t>Используя теорему косинусов, получим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104454" name="Text Box 6">
                  <a:extLst>
                    <a:ext uri="{FF2B5EF4-FFF2-40B4-BE49-F238E27FC236}">
                      <a16:creationId xmlns:a16="http://schemas.microsoft.com/office/drawing/2014/main" id="{4880E81B-76EB-40B4-8428-B05CDA24F5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" y="2970"/>
                  <a:ext cx="5424" cy="895"/>
                </a:xfrm>
                <a:prstGeom prst="rect">
                  <a:avLst/>
                </a:prstGeom>
                <a:blipFill>
                  <a:blip r:embed="rId4"/>
                  <a:stretch>
                    <a:fillRect l="-1062" t="-3419" r="-1769" b="-256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4457" name="Picture 9">
              <a:extLst>
                <a:ext uri="{FF2B5EF4-FFF2-40B4-BE49-F238E27FC236}">
                  <a16:creationId xmlns:a16="http://schemas.microsoft.com/office/drawing/2014/main" id="{60EBC61D-C1FE-422D-A4D0-4B1BD9AAA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911"/>
              <a:ext cx="2255" cy="2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5">
            <a:extLst>
              <a:ext uri="{FF2B5EF4-FFF2-40B4-BE49-F238E27FC236}">
                <a16:creationId xmlns:a16="http://schemas.microsoft.com/office/drawing/2014/main" id="{6661A80E-4F4B-405C-8283-2EFBFC839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4E152D78-9873-4C4D-B39E-EA7A13F00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0272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прямой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ABC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68611" name="Picture 3">
            <a:extLst>
              <a:ext uri="{FF2B5EF4-FFF2-40B4-BE49-F238E27FC236}">
                <a16:creationId xmlns:a16="http://schemas.microsoft.com/office/drawing/2014/main" id="{FDE2AC38-8AA0-4EC6-9AF9-DC349A724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65995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8618" name="Group 10">
            <a:extLst>
              <a:ext uri="{FF2B5EF4-FFF2-40B4-BE49-F238E27FC236}">
                <a16:creationId xmlns:a16="http://schemas.microsoft.com/office/drawing/2014/main" id="{B3D916F4-3CAE-4D57-A006-BAD4DEBDBBFF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765995"/>
            <a:ext cx="8229600" cy="4953000"/>
            <a:chOff x="480" y="864"/>
            <a:chExt cx="5184" cy="3120"/>
          </a:xfrm>
        </p:grpSpPr>
        <p:sp>
          <p:nvSpPr>
            <p:cNvPr id="68613" name="Text Box 5">
              <a:extLst>
                <a:ext uri="{FF2B5EF4-FFF2-40B4-BE49-F238E27FC236}">
                  <a16:creationId xmlns:a16="http://schemas.microsoft.com/office/drawing/2014/main" id="{29F3C869-9355-49F8-A648-E7F8B2E6F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69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45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68614" name="Text Box 6">
              <a:extLst>
                <a:ext uri="{FF2B5EF4-FFF2-40B4-BE49-F238E27FC236}">
                  <a16:creationId xmlns:a16="http://schemas.microsoft.com/office/drawing/2014/main" id="{BEE2C151-422F-4CF9-8D03-A5FAD0D012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928"/>
              <a:ext cx="518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Искомый угол равен углу </a:t>
              </a:r>
              <a:r>
                <a:rPr lang="en-US" altLang="ru-RU" i="1" dirty="0"/>
                <a:t>SAC</a:t>
              </a:r>
              <a:r>
                <a:rPr lang="ru-RU" altLang="ru-RU" dirty="0"/>
                <a:t>. В треугольнике </a:t>
              </a:r>
              <a:r>
                <a:rPr lang="en-US" altLang="ru-RU" i="1" dirty="0"/>
                <a:t>SAC </a:t>
              </a:r>
              <a:r>
                <a:rPr lang="ru-RU" altLang="ru-RU" dirty="0"/>
                <a:t>имеем: </a:t>
              </a:r>
              <a:r>
                <a:rPr lang="en-US" altLang="ru-RU" i="1" dirty="0"/>
                <a:t>SA = SC = </a:t>
              </a:r>
              <a:r>
                <a:rPr lang="en-US" altLang="ru-RU" dirty="0"/>
                <a:t>1, </a:t>
              </a:r>
              <a:r>
                <a:rPr lang="en-US" altLang="ru-RU" i="1" dirty="0"/>
                <a:t>AC =         </a:t>
              </a:r>
              <a:r>
                <a:rPr lang="ru-RU" altLang="ru-RU" dirty="0"/>
                <a:t>Следовательно, искомый угол равен 45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  <a:endParaRPr lang="ru-RU" altLang="ru-RU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615" name="Object 7">
                  <a:extLst>
                    <a:ext uri="{FF2B5EF4-FFF2-40B4-BE49-F238E27FC236}">
                      <a16:creationId xmlns:a16="http://schemas.microsoft.com/office/drawing/2014/main" id="{5D2A68C3-2CCD-4604-9DC8-FE929B52EB60}"/>
                    </a:ext>
                  </a:extLst>
                </p:cNvPr>
                <p:cNvSpPr txBox="1"/>
                <p:nvPr/>
              </p:nvSpPr>
              <p:spPr bwMode="auto">
                <a:xfrm>
                  <a:off x="2732" y="3182"/>
                  <a:ext cx="296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68615" name="Object 7">
                  <a:extLst>
                    <a:ext uri="{FF2B5EF4-FFF2-40B4-BE49-F238E27FC236}">
                      <a16:creationId xmlns:a16="http://schemas.microsoft.com/office/drawing/2014/main" id="{5D2A68C3-2CCD-4604-9DC8-FE929B52EB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32" y="3182"/>
                  <a:ext cx="296" cy="24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8616" name="Picture 8">
              <a:extLst>
                <a:ext uri="{FF2B5EF4-FFF2-40B4-BE49-F238E27FC236}">
                  <a16:creationId xmlns:a16="http://schemas.microsoft.com/office/drawing/2014/main" id="{E7ADFF0B-E5BA-4CFA-9689-745A3A4D98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864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5">
            <a:extLst>
              <a:ext uri="{FF2B5EF4-FFF2-40B4-BE49-F238E27FC236}">
                <a16:creationId xmlns:a16="http://schemas.microsoft.com/office/drawing/2014/main" id="{8D18EF0B-1576-4FF0-B396-C2D347944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3CBE22C8-7247-4B9C-80FC-853A58D97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194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прямой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SBD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0659" name="Picture 3">
            <a:extLst>
              <a:ext uri="{FF2B5EF4-FFF2-40B4-BE49-F238E27FC236}">
                <a16:creationId xmlns:a16="http://schemas.microsoft.com/office/drawing/2014/main" id="{3A61CDD9-A890-4FD8-80C7-2AF32F4A6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240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0667" name="Group 11">
            <a:extLst>
              <a:ext uri="{FF2B5EF4-FFF2-40B4-BE49-F238E27FC236}">
                <a16:creationId xmlns:a16="http://schemas.microsoft.com/office/drawing/2014/main" id="{54DCE82B-AA22-45DF-8B52-F4A368A06B7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524000"/>
            <a:ext cx="8763000" cy="4924425"/>
            <a:chOff x="144" y="960"/>
            <a:chExt cx="5520" cy="31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662" name="Text Box 6">
                  <a:extLst>
                    <a:ext uri="{FF2B5EF4-FFF2-40B4-BE49-F238E27FC236}">
                      <a16:creationId xmlns:a16="http://schemas.microsoft.com/office/drawing/2014/main" id="{39333067-7998-4484-9637-0AA6FB2BCA2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3168"/>
                  <a:ext cx="5520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Искомый угол равен углу </a:t>
                  </a:r>
                  <a:r>
                    <a:rPr lang="en-US" altLang="ru-RU" i="1" dirty="0"/>
                    <a:t>SOA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где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BD</a:t>
                  </a:r>
                  <a:r>
                    <a:rPr lang="en-US" altLang="ru-RU" dirty="0"/>
                    <a:t>.</a:t>
                  </a:r>
                  <a:r>
                    <a:rPr lang="ru-RU" altLang="ru-RU" dirty="0"/>
                    <a:t> В прямоугольном треугольнике </a:t>
                  </a:r>
                  <a:r>
                    <a:rPr lang="en-US" altLang="ru-RU" i="1" dirty="0"/>
                    <a:t>SOA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SA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AO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dirty="0"/>
                    <a:t> </a:t>
                  </a:r>
                  <a:r>
                    <a:rPr lang="ru-RU" altLang="ru-RU" dirty="0"/>
                    <a:t>Следовательно, искомый угол равен 45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</a:t>
                  </a:r>
                  <a:endParaRPr lang="ru-RU" altLang="ru-RU" i="1" dirty="0"/>
                </a:p>
              </p:txBody>
            </p:sp>
          </mc:Choice>
          <mc:Fallback xmlns="">
            <p:sp>
              <p:nvSpPr>
                <p:cNvPr id="70662" name="Text Box 6">
                  <a:extLst>
                    <a:ext uri="{FF2B5EF4-FFF2-40B4-BE49-F238E27FC236}">
                      <a16:creationId xmlns:a16="http://schemas.microsoft.com/office/drawing/2014/main" id="{39333067-7998-4484-9637-0AA6FB2BCA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" y="3168"/>
                  <a:ext cx="5520" cy="894"/>
                </a:xfrm>
                <a:prstGeom prst="rect">
                  <a:avLst/>
                </a:prstGeom>
                <a:blipFill>
                  <a:blip r:embed="rId4"/>
                  <a:stretch>
                    <a:fillRect l="-1113" t="-3433" r="-1044" b="-90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0664" name="Picture 8">
              <a:extLst>
                <a:ext uri="{FF2B5EF4-FFF2-40B4-BE49-F238E27FC236}">
                  <a16:creationId xmlns:a16="http://schemas.microsoft.com/office/drawing/2014/main" id="{8A59A56A-882D-4E14-A094-C775F26CEA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960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598B028B-8714-404C-B4B5-58D48F318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295D54AD-8DAD-42FB-ACD8-0DC615290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3299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прямой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SAD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2707" name="Picture 3">
            <a:extLst>
              <a:ext uri="{FF2B5EF4-FFF2-40B4-BE49-F238E27FC236}">
                <a16:creationId xmlns:a16="http://schemas.microsoft.com/office/drawing/2014/main" id="{FFB8C19D-84F4-43E8-883C-E2A62AFCC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2717" name="Group 13">
            <a:extLst>
              <a:ext uri="{FF2B5EF4-FFF2-40B4-BE49-F238E27FC236}">
                <a16:creationId xmlns:a16="http://schemas.microsoft.com/office/drawing/2014/main" id="{C3DE4EFF-108C-4A37-AFDD-11AC220A85B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62100"/>
            <a:ext cx="8839200" cy="4886326"/>
            <a:chOff x="96" y="984"/>
            <a:chExt cx="5568" cy="307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710" name="Text Box 6">
                  <a:extLst>
                    <a:ext uri="{FF2B5EF4-FFF2-40B4-BE49-F238E27FC236}">
                      <a16:creationId xmlns:a16="http://schemas.microsoft.com/office/drawing/2014/main" id="{94BB9C75-9364-4226-9871-D5041AD4B3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167"/>
                  <a:ext cx="5568" cy="8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E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F </a:t>
                  </a:r>
                  <a:r>
                    <a:rPr lang="ru-RU" altLang="ru-RU" dirty="0"/>
                    <a:t>– середины ребер </a:t>
                  </a:r>
                  <a:r>
                    <a:rPr lang="en-US" altLang="ru-RU" i="1" dirty="0"/>
                    <a:t>AD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BC.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SEF</a:t>
                  </a:r>
                  <a:r>
                    <a:rPr lang="ru-RU" altLang="ru-RU" dirty="0"/>
                    <a:t>. В треугольнике </a:t>
                  </a:r>
                  <a:r>
                    <a:rPr lang="en-US" altLang="ru-RU" i="1" dirty="0"/>
                    <a:t>SEF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EF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SE = SF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dirty="0"/>
                    <a:t> </a:t>
                  </a:r>
                  <a:r>
                    <a:rPr lang="ru-RU" altLang="ru-RU" dirty="0"/>
                    <a:t>Используя теорему косинусов, получим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72710" name="Text Box 6">
                  <a:extLst>
                    <a:ext uri="{FF2B5EF4-FFF2-40B4-BE49-F238E27FC236}">
                      <a16:creationId xmlns:a16="http://schemas.microsoft.com/office/drawing/2014/main" id="{94BB9C75-9364-4226-9871-D5041AD4B3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167"/>
                  <a:ext cx="5568" cy="895"/>
                </a:xfrm>
                <a:prstGeom prst="rect">
                  <a:avLst/>
                </a:prstGeom>
                <a:blipFill>
                  <a:blip r:embed="rId4"/>
                  <a:stretch>
                    <a:fillRect l="-1034" t="-3433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2715" name="Picture 11">
              <a:extLst>
                <a:ext uri="{FF2B5EF4-FFF2-40B4-BE49-F238E27FC236}">
                  <a16:creationId xmlns:a16="http://schemas.microsoft.com/office/drawing/2014/main" id="{B7206462-AC47-4606-B087-2DAA3B3A1D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984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5">
            <a:extLst>
              <a:ext uri="{FF2B5EF4-FFF2-40B4-BE49-F238E27FC236}">
                <a16:creationId xmlns:a16="http://schemas.microsoft.com/office/drawing/2014/main" id="{37945F5B-E997-4DA9-A139-840E78620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7C245457-5965-42AA-B4AE-B1AFFC54D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6253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</a:t>
            </a:r>
            <a:r>
              <a:rPr lang="en-US" altLang="ru-RU" sz="2800" dirty="0"/>
              <a:t>6-</a:t>
            </a:r>
            <a:r>
              <a:rPr lang="ru-RU" altLang="ru-RU" sz="2800" dirty="0"/>
              <a:t>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</a:t>
            </a:r>
            <a:r>
              <a:rPr lang="en-US" altLang="ru-RU" sz="2800" i="1" dirty="0"/>
              <a:t>F</a:t>
            </a:r>
            <a:r>
              <a:rPr lang="ru-RU" altLang="ru-RU" sz="2800" i="1" dirty="0"/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угол между прямой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ABC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4755" name="Picture 3">
            <a:extLst>
              <a:ext uri="{FF2B5EF4-FFF2-40B4-BE49-F238E27FC236}">
                <a16:creationId xmlns:a16="http://schemas.microsoft.com/office/drawing/2014/main" id="{20F9114F-C9F1-40AC-B064-CF37C78AB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4763" name="Group 11">
            <a:extLst>
              <a:ext uri="{FF2B5EF4-FFF2-40B4-BE49-F238E27FC236}">
                <a16:creationId xmlns:a16="http://schemas.microsoft.com/office/drawing/2014/main" id="{2E0E38D6-96B4-42F6-BB15-16311CDB3494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458200" cy="4335463"/>
            <a:chOff x="192" y="1200"/>
            <a:chExt cx="5328" cy="27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758" name="Text Box 6">
                  <a:extLst>
                    <a:ext uri="{FF2B5EF4-FFF2-40B4-BE49-F238E27FC236}">
                      <a16:creationId xmlns:a16="http://schemas.microsoft.com/office/drawing/2014/main" id="{E5296AD0-B559-4F01-A40C-ACE1D5DD420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" y="3408"/>
                  <a:ext cx="5328" cy="5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Искомый угол     равен углу </a:t>
                  </a:r>
                  <a:r>
                    <a:rPr lang="en-US" altLang="ru-RU" i="1" dirty="0"/>
                    <a:t>SAD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Треугольник </a:t>
                  </a:r>
                  <a:r>
                    <a:rPr lang="en-US" altLang="ru-RU" i="1" dirty="0"/>
                    <a:t>SAD </a:t>
                  </a:r>
                  <a:r>
                    <a:rPr lang="ru-RU" altLang="ru-RU" dirty="0"/>
                    <a:t>равносторонний. 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= 60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</a:t>
                  </a:r>
                  <a:r>
                    <a:rPr lang="en-US" altLang="ru-RU" i="1" dirty="0"/>
                    <a:t> 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74758" name="Text Box 6">
                  <a:extLst>
                    <a:ext uri="{FF2B5EF4-FFF2-40B4-BE49-F238E27FC236}">
                      <a16:creationId xmlns:a16="http://schemas.microsoft.com/office/drawing/2014/main" id="{E5296AD0-B559-4F01-A40C-ACE1D5DD42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" y="3408"/>
                  <a:ext cx="5328" cy="523"/>
                </a:xfrm>
                <a:prstGeom prst="rect">
                  <a:avLst/>
                </a:prstGeom>
                <a:blipFill>
                  <a:blip r:embed="rId4"/>
                  <a:stretch>
                    <a:fillRect l="-1081" t="-5882" r="-1009" b="-1544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759" name="Object 7">
                  <a:extLst>
                    <a:ext uri="{FF2B5EF4-FFF2-40B4-BE49-F238E27FC236}">
                      <a16:creationId xmlns:a16="http://schemas.microsoft.com/office/drawing/2014/main" id="{5F1E754D-FB59-45BC-9A34-5F3D482286AE}"/>
                    </a:ext>
                  </a:extLst>
                </p:cNvPr>
                <p:cNvSpPr txBox="1"/>
                <p:nvPr/>
              </p:nvSpPr>
              <p:spPr bwMode="auto">
                <a:xfrm>
                  <a:off x="2304" y="3504"/>
                  <a:ext cx="130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74759" name="Object 7">
                  <a:extLst>
                    <a:ext uri="{FF2B5EF4-FFF2-40B4-BE49-F238E27FC236}">
                      <a16:creationId xmlns:a16="http://schemas.microsoft.com/office/drawing/2014/main" id="{5F1E754D-FB59-45BC-9A34-5F3D482286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04" y="3504"/>
                  <a:ext cx="130" cy="168"/>
                </a:xfrm>
                <a:prstGeom prst="rect">
                  <a:avLst/>
                </a:prstGeom>
                <a:blipFill>
                  <a:blip r:embed="rId5"/>
                  <a:stretch>
                    <a:fillRect r="-23529" b="-465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4761" name="Picture 9">
              <a:extLst>
                <a:ext uri="{FF2B5EF4-FFF2-40B4-BE49-F238E27FC236}">
                  <a16:creationId xmlns:a16="http://schemas.microsoft.com/office/drawing/2014/main" id="{EAB5FD3B-0245-4ECE-94CC-032651F1AB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200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26A11B76-5DD9-498F-B3DF-5BECB9196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16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Box 15">
            <a:extLst>
              <a:ext uri="{FF2B5EF4-FFF2-40B4-BE49-F238E27FC236}">
                <a16:creationId xmlns:a16="http://schemas.microsoft.com/office/drawing/2014/main" id="{B18A6414-A05A-472C-98A0-68FD47B13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Углом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наклонной и плоскостью называется угол между этой наклонной и ее ортогональной проекцией на данную плоскость.</a:t>
            </a:r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6F9501A0-3E6D-473E-9119-1D3889EA3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3452813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9" name="Text Box 21">
            <a:extLst>
              <a:ext uri="{FF2B5EF4-FFF2-40B4-BE49-F238E27FC236}">
                <a16:creationId xmlns:a16="http://schemas.microsoft.com/office/drawing/2014/main" id="{10046D25-572A-4D92-A0D6-5869595CC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67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Считают также, что прямая, перпендикулярная плоскости, образует с этой плоскостью прямой угол.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612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>
            <a:extLst>
              <a:ext uri="{FF2B5EF4-FFF2-40B4-BE49-F238E27FC236}">
                <a16:creationId xmlns:a16="http://schemas.microsoft.com/office/drawing/2014/main" id="{115C7B21-DDF8-4CF2-BC6D-BF750C533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</a:t>
            </a:r>
            <a:r>
              <a:rPr lang="en-US" altLang="ru-RU" sz="2800" dirty="0"/>
              <a:t>6-</a:t>
            </a:r>
            <a:r>
              <a:rPr lang="ru-RU" altLang="ru-RU" sz="2800" dirty="0"/>
              <a:t>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</a:t>
            </a:r>
            <a:r>
              <a:rPr lang="en-US" altLang="ru-RU" sz="2800" i="1" dirty="0"/>
              <a:t>F</a:t>
            </a:r>
            <a:r>
              <a:rPr lang="ru-RU" altLang="ru-RU" sz="2800" i="1" dirty="0"/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точка </a:t>
            </a:r>
            <a:r>
              <a:rPr lang="en-US" altLang="ru-RU" sz="2800" i="1" dirty="0"/>
              <a:t>G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SB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угол между прямой </a:t>
            </a:r>
            <a:r>
              <a:rPr lang="en-US" altLang="ru-RU" sz="2800" i="1" dirty="0"/>
              <a:t>AG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ABC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06508" name="Picture 12">
            <a:extLst>
              <a:ext uri="{FF2B5EF4-FFF2-40B4-BE49-F238E27FC236}">
                <a16:creationId xmlns:a16="http://schemas.microsoft.com/office/drawing/2014/main" id="{76DD9665-8BF0-449D-8D6F-EC3B699E2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2992438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10" name="Group 14">
            <a:extLst>
              <a:ext uri="{FF2B5EF4-FFF2-40B4-BE49-F238E27FC236}">
                <a16:creationId xmlns:a16="http://schemas.microsoft.com/office/drawing/2014/main" id="{268FF419-BFE9-4C5D-A80C-E20AE68AE81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991600" cy="4495800"/>
            <a:chOff x="96" y="1392"/>
            <a:chExt cx="5664" cy="2832"/>
          </a:xfrm>
        </p:grpSpPr>
        <p:sp>
          <p:nvSpPr>
            <p:cNvPr id="106501" name="Text Box 5">
              <a:extLst>
                <a:ext uri="{FF2B5EF4-FFF2-40B4-BE49-F238E27FC236}">
                  <a16:creationId xmlns:a16="http://schemas.microsoft.com/office/drawing/2014/main" id="{58B83924-0EA6-43ED-A01D-4787DB6926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93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45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70185C60-704C-4DBF-B6E0-30AC8F1F6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08"/>
              <a:ext cx="566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Искомый угол  равен углу </a:t>
              </a:r>
              <a:r>
                <a:rPr lang="en-US" altLang="ru-RU" i="1" dirty="0"/>
                <a:t>GAH</a:t>
              </a:r>
              <a:r>
                <a:rPr lang="en-US" altLang="ru-RU" dirty="0"/>
                <a:t>. </a:t>
              </a:r>
              <a:r>
                <a:rPr lang="ru-RU" altLang="ru-RU" dirty="0"/>
                <a:t>Треугольник </a:t>
              </a:r>
              <a:r>
                <a:rPr lang="en-US" altLang="ru-RU" i="1" dirty="0"/>
                <a:t>GAH </a:t>
              </a:r>
              <a:r>
                <a:rPr lang="ru-RU" altLang="ru-RU" dirty="0"/>
                <a:t>прямоугольный равнобедренный. Следовательно, угол равен 45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  <a:r>
                <a:rPr lang="en-US" altLang="ru-RU" i="1" dirty="0"/>
                <a:t> </a:t>
              </a:r>
              <a:endParaRPr lang="ru-RU" altLang="ru-RU" dirty="0"/>
            </a:p>
          </p:txBody>
        </p:sp>
        <p:pic>
          <p:nvPicPr>
            <p:cNvPr id="106509" name="Picture 13">
              <a:extLst>
                <a:ext uri="{FF2B5EF4-FFF2-40B4-BE49-F238E27FC236}">
                  <a16:creationId xmlns:a16="http://schemas.microsoft.com/office/drawing/2014/main" id="{D3F0917E-CDB1-433B-9C41-E8F504E0D0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1885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C4E7A094-BA7A-4470-BBB9-5E73A68F1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17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>
            <a:extLst>
              <a:ext uri="{FF2B5EF4-FFF2-40B4-BE49-F238E27FC236}">
                <a16:creationId xmlns:a16="http://schemas.microsoft.com/office/drawing/2014/main" id="{7427AE21-F6FE-47C2-BFE4-E272C2E86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770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</a:t>
            </a:r>
            <a:r>
              <a:rPr lang="en-US" altLang="ru-RU" sz="2800" dirty="0"/>
              <a:t>6-</a:t>
            </a:r>
            <a:r>
              <a:rPr lang="ru-RU" altLang="ru-RU" sz="2800" dirty="0"/>
              <a:t>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</a:t>
            </a:r>
            <a:r>
              <a:rPr lang="en-US" altLang="ru-RU" sz="2800" i="1" dirty="0"/>
              <a:t>F</a:t>
            </a:r>
            <a:r>
              <a:rPr lang="ru-RU" altLang="ru-RU" sz="2800" i="1" dirty="0"/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прямой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SAF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09571" name="Picture 3">
            <a:extLst>
              <a:ext uri="{FF2B5EF4-FFF2-40B4-BE49-F238E27FC236}">
                <a16:creationId xmlns:a16="http://schemas.microsoft.com/office/drawing/2014/main" id="{0515FAC2-742C-48CE-A2B8-58A3283E7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12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9572" name="Group 4">
            <a:extLst>
              <a:ext uri="{FF2B5EF4-FFF2-40B4-BE49-F238E27FC236}">
                <a16:creationId xmlns:a16="http://schemas.microsoft.com/office/drawing/2014/main" id="{6A6F5700-BD6A-4988-9663-3349CE834536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981200"/>
            <a:ext cx="5310188" cy="4737101"/>
            <a:chOff x="672" y="1248"/>
            <a:chExt cx="3345" cy="29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573" name="Text Box 5">
                  <a:extLst>
                    <a:ext uri="{FF2B5EF4-FFF2-40B4-BE49-F238E27FC236}">
                      <a16:creationId xmlns:a16="http://schemas.microsoft.com/office/drawing/2014/main" id="{CF6E6847-C2D7-4E06-8BF0-01427BF1B4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2" y="3792"/>
                  <a:ext cx="1920" cy="4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solidFill>
                      <a:srgbClr val="FF3300"/>
                    </a:solidFill>
                  </a:endParaRPr>
                </a:p>
              </p:txBody>
            </p:sp>
          </mc:Choice>
          <mc:Fallback xmlns="">
            <p:sp>
              <p:nvSpPr>
                <p:cNvPr id="109573" name="Text Box 5">
                  <a:extLst>
                    <a:ext uri="{FF2B5EF4-FFF2-40B4-BE49-F238E27FC236}">
                      <a16:creationId xmlns:a16="http://schemas.microsoft.com/office/drawing/2014/main" id="{CF6E6847-C2D7-4E06-8BF0-01427BF1B4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72" y="3792"/>
                  <a:ext cx="1920" cy="440"/>
                </a:xfrm>
                <a:prstGeom prst="rect">
                  <a:avLst/>
                </a:prstGeom>
                <a:blipFill>
                  <a:blip r:embed="rId4"/>
                  <a:stretch>
                    <a:fillRect l="-3000" b="-526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9575" name="Picture 7">
              <a:extLst>
                <a:ext uri="{FF2B5EF4-FFF2-40B4-BE49-F238E27FC236}">
                  <a16:creationId xmlns:a16="http://schemas.microsoft.com/office/drawing/2014/main" id="{A9607AB8-680F-43F2-884A-851B49F11D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248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E5CC32B1-AAE2-40AA-90C5-FD499AD9B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18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5C96ED6B-CFC3-4AAE-8A00-4DBD9E142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</a:t>
            </a:r>
            <a:r>
              <a:rPr lang="en-US" altLang="ru-RU" dirty="0"/>
              <a:t>6-</a:t>
            </a:r>
            <a:r>
              <a:rPr lang="ru-RU" altLang="ru-RU" dirty="0"/>
              <a:t>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</a:t>
            </a:r>
            <a:r>
              <a:rPr lang="en-US" altLang="ru-RU" i="1" dirty="0"/>
              <a:t>F</a:t>
            </a:r>
            <a:r>
              <a:rPr lang="ru-RU" altLang="ru-RU" i="1" dirty="0"/>
              <a:t>,</a:t>
            </a:r>
            <a:r>
              <a:rPr lang="ru-RU" altLang="ru-RU" dirty="0"/>
              <a:t> боковые ребра которой равны 2,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а стороны основания – 1, н</a:t>
            </a:r>
            <a:r>
              <a:rPr lang="ru-RU" altLang="ru-RU" dirty="0">
                <a:cs typeface="Times New Roman" panose="02020603050405020304" pitchFamily="18" charset="0"/>
              </a:rPr>
              <a:t>айдите </a:t>
            </a:r>
            <a:r>
              <a:rPr lang="ru-RU" altLang="ru-RU" dirty="0"/>
              <a:t>косинус угла между прямой </a:t>
            </a:r>
            <a:r>
              <a:rPr lang="en-US" altLang="ru-RU" i="1" dirty="0"/>
              <a:t>AB </a:t>
            </a:r>
            <a:r>
              <a:rPr lang="ru-RU" altLang="ru-RU" dirty="0"/>
              <a:t>и плоскостью </a:t>
            </a:r>
            <a:r>
              <a:rPr lang="en-US" altLang="ru-RU" i="1" dirty="0"/>
              <a:t>SAF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76803" name="Picture 3">
            <a:extLst>
              <a:ext uri="{FF2B5EF4-FFF2-40B4-BE49-F238E27FC236}">
                <a16:creationId xmlns:a16="http://schemas.microsoft.com/office/drawing/2014/main" id="{65116DFF-1726-4820-AFE4-8C5F5D595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6828" name="Group 28">
            <a:extLst>
              <a:ext uri="{FF2B5EF4-FFF2-40B4-BE49-F238E27FC236}">
                <a16:creationId xmlns:a16="http://schemas.microsoft.com/office/drawing/2014/main" id="{99B974B1-ABC8-4C3B-9A27-08E0BD8C7F0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447800"/>
            <a:ext cx="8991600" cy="5037138"/>
            <a:chOff x="96" y="912"/>
            <a:chExt cx="5664" cy="31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807" name="Object 7">
                  <a:extLst>
                    <a:ext uri="{FF2B5EF4-FFF2-40B4-BE49-F238E27FC236}">
                      <a16:creationId xmlns:a16="http://schemas.microsoft.com/office/drawing/2014/main" id="{E9E2B20B-99EE-4DF5-8894-6FA11DADCB44}"/>
                    </a:ext>
                  </a:extLst>
                </p:cNvPr>
                <p:cNvSpPr txBox="1"/>
                <p:nvPr/>
              </p:nvSpPr>
              <p:spPr bwMode="auto">
                <a:xfrm>
                  <a:off x="5184" y="1200"/>
                  <a:ext cx="130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76807" name="Object 7">
                  <a:extLst>
                    <a:ext uri="{FF2B5EF4-FFF2-40B4-BE49-F238E27FC236}">
                      <a16:creationId xmlns:a16="http://schemas.microsoft.com/office/drawing/2014/main" id="{E9E2B20B-99EE-4DF5-8894-6FA11DADCB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84" y="1200"/>
                  <a:ext cx="130" cy="168"/>
                </a:xfrm>
                <a:prstGeom prst="rect">
                  <a:avLst/>
                </a:prstGeom>
                <a:blipFill>
                  <a:blip r:embed="rId4"/>
                  <a:stretch>
                    <a:fillRect r="-23529" b="-465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806" name="Text Box 6">
                  <a:extLst>
                    <a:ext uri="{FF2B5EF4-FFF2-40B4-BE49-F238E27FC236}">
                      <a16:creationId xmlns:a16="http://schemas.microsoft.com/office/drawing/2014/main" id="{DDFED726-E8B2-4461-8E82-4BF3195D71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912"/>
                  <a:ext cx="3360" cy="24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– центр основания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AF.</a:t>
                  </a:r>
                  <a:r>
                    <a:rPr lang="ru-RU" altLang="ru-RU" dirty="0"/>
                    <a:t> Искомый угол     равен углу между прямой </a:t>
                  </a:r>
                  <a:r>
                    <a:rPr lang="en-US" altLang="ru-RU" i="1" dirty="0"/>
                    <a:t>FO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SAF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Опустим из точки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перпендикуляр </a:t>
                  </a:r>
                  <a:r>
                    <a:rPr lang="en-US" altLang="ru-RU" i="1" dirty="0"/>
                    <a:t>OH </a:t>
                  </a:r>
                  <a:r>
                    <a:rPr lang="ru-RU" altLang="ru-RU" dirty="0"/>
                    <a:t>на плоскость </a:t>
                  </a:r>
                  <a:r>
                    <a:rPr lang="en-US" altLang="ru-RU" i="1" dirty="0"/>
                    <a:t>SAF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Тогда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равен углу </a:t>
                  </a:r>
                  <a:r>
                    <a:rPr lang="en-US" altLang="ru-RU" i="1" dirty="0"/>
                    <a:t>OFH</a:t>
                  </a:r>
                  <a:r>
                    <a:rPr lang="en-US" altLang="ru-RU" dirty="0"/>
                    <a:t>.</a:t>
                  </a:r>
                  <a:r>
                    <a:rPr lang="ru-RU" altLang="ru-RU" dirty="0"/>
                    <a:t> В треугольнике </a:t>
                  </a:r>
                  <a:r>
                    <a:rPr lang="en-US" altLang="ru-RU" i="1" dirty="0"/>
                    <a:t>SOG </a:t>
                  </a:r>
                  <a:r>
                    <a:rPr lang="ru-RU" altLang="ru-RU" dirty="0"/>
                    <a:t>имеем:</a:t>
                  </a:r>
                  <a:r>
                    <a:rPr lang="en-US" altLang="ru-RU" i="1" dirty="0"/>
                    <a:t> </a:t>
                  </a:r>
                </a:p>
                <a:p>
                  <a:pPr algn="just">
                    <a:spcBef>
                      <a:spcPts val="0"/>
                    </a:spcBef>
                  </a:pPr>
                  <a:r>
                    <a:rPr lang="en-US" altLang="ru-RU" i="1" dirty="0"/>
                    <a:t>OG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SO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SG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Следовательно, </a:t>
                  </a:r>
                  <a:r>
                    <a:rPr lang="en-US" altLang="ru-RU" i="1" dirty="0"/>
                    <a:t>OH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ru-RU" altLang="ru-RU" dirty="0"/>
                    <a:t>.</a:t>
                  </a:r>
                  <a:r>
                    <a:rPr lang="en-US" altLang="ru-RU" i="1" dirty="0"/>
                    <a:t> 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76806" name="Text Box 6">
                  <a:extLst>
                    <a:ext uri="{FF2B5EF4-FFF2-40B4-BE49-F238E27FC236}">
                      <a16:creationId xmlns:a16="http://schemas.microsoft.com/office/drawing/2014/main" id="{DDFED726-E8B2-4461-8E82-4BF3195D71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00" y="912"/>
                  <a:ext cx="3360" cy="2431"/>
                </a:xfrm>
                <a:prstGeom prst="rect">
                  <a:avLst/>
                </a:prstGeom>
                <a:blipFill>
                  <a:blip r:embed="rId5"/>
                  <a:stretch>
                    <a:fillRect l="-1714" t="-1264" r="-1714" b="-47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814" name="Text Box 14">
                  <a:extLst>
                    <a:ext uri="{FF2B5EF4-FFF2-40B4-BE49-F238E27FC236}">
                      <a16:creationId xmlns:a16="http://schemas.microsoft.com/office/drawing/2014/main" id="{CA88644B-5006-4548-9DB0-31B3AD6A86A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3284"/>
                  <a:ext cx="5472" cy="8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OFH  FH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OF = </a:t>
                  </a:r>
                  <a:r>
                    <a:rPr lang="en-US" altLang="ru-RU" dirty="0"/>
                    <a:t>1. </a:t>
                  </a:r>
                  <a:r>
                    <a:rPr lang="ru-RU" altLang="ru-RU" dirty="0"/>
                    <a:t>Следовательно,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76814" name="Text Box 14">
                  <a:extLst>
                    <a:ext uri="{FF2B5EF4-FFF2-40B4-BE49-F238E27FC236}">
                      <a16:creationId xmlns:a16="http://schemas.microsoft.com/office/drawing/2014/main" id="{CA88644B-5006-4548-9DB0-31B3AD6A86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" y="3284"/>
                  <a:ext cx="5472" cy="801"/>
                </a:xfrm>
                <a:prstGeom prst="rect">
                  <a:avLst/>
                </a:prstGeom>
                <a:blipFill>
                  <a:blip r:embed="rId6"/>
                  <a:stretch>
                    <a:fillRect l="-112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6813" name="Picture 13">
              <a:extLst>
                <a:ext uri="{FF2B5EF4-FFF2-40B4-BE49-F238E27FC236}">
                  <a16:creationId xmlns:a16="http://schemas.microsoft.com/office/drawing/2014/main" id="{9C0E3886-9ADD-4104-A5F1-D4527F6BCA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104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6" name="Rectangle 5">
            <a:extLst>
              <a:ext uri="{FF2B5EF4-FFF2-40B4-BE49-F238E27FC236}">
                <a16:creationId xmlns:a16="http://schemas.microsoft.com/office/drawing/2014/main" id="{F9C67CC4-C74A-4ED2-B95F-0C0E57C0C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19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548A573D-7AB9-45B0-99F6-0FA330EE2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24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</a:t>
            </a:r>
            <a:r>
              <a:rPr lang="en-US" altLang="ru-RU" dirty="0"/>
              <a:t>6-</a:t>
            </a:r>
            <a:r>
              <a:rPr lang="ru-RU" altLang="ru-RU" dirty="0"/>
              <a:t>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</a:t>
            </a:r>
            <a:r>
              <a:rPr lang="en-US" altLang="ru-RU" i="1" dirty="0"/>
              <a:t>F</a:t>
            </a:r>
            <a:r>
              <a:rPr lang="ru-RU" altLang="ru-RU" i="1" dirty="0"/>
              <a:t>,</a:t>
            </a:r>
            <a:r>
              <a:rPr lang="ru-RU" altLang="ru-RU" dirty="0"/>
              <a:t> боковые ребра которой равны 2,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а стороны основания – 1, н</a:t>
            </a:r>
            <a:r>
              <a:rPr lang="ru-RU" altLang="ru-RU" dirty="0">
                <a:cs typeface="Times New Roman" panose="02020603050405020304" pitchFamily="18" charset="0"/>
              </a:rPr>
              <a:t>айдите </a:t>
            </a:r>
            <a:r>
              <a:rPr lang="ru-RU" altLang="ru-RU" dirty="0"/>
              <a:t>косинус угла между прямой </a:t>
            </a:r>
            <a:r>
              <a:rPr lang="en-US" altLang="ru-RU" i="1" dirty="0"/>
              <a:t>BC </a:t>
            </a:r>
            <a:r>
              <a:rPr lang="ru-RU" altLang="ru-RU" dirty="0"/>
              <a:t>и плоскостью </a:t>
            </a:r>
            <a:r>
              <a:rPr lang="en-US" altLang="ru-RU" i="1" dirty="0"/>
              <a:t>SAF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78851" name="Picture 3">
            <a:extLst>
              <a:ext uri="{FF2B5EF4-FFF2-40B4-BE49-F238E27FC236}">
                <a16:creationId xmlns:a16="http://schemas.microsoft.com/office/drawing/2014/main" id="{7711A73A-5D10-4D89-9CD3-EF89EFC0D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20874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8864" name="Group 16">
            <a:extLst>
              <a:ext uri="{FF2B5EF4-FFF2-40B4-BE49-F238E27FC236}">
                <a16:creationId xmlns:a16="http://schemas.microsoft.com/office/drawing/2014/main" id="{D320420E-FEC9-4A75-BD19-7B961A97029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991600" cy="3868738"/>
            <a:chOff x="96" y="1200"/>
            <a:chExt cx="5664" cy="2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854" name="Text Box 6">
                  <a:extLst>
                    <a:ext uri="{FF2B5EF4-FFF2-40B4-BE49-F238E27FC236}">
                      <a16:creationId xmlns:a16="http://schemas.microsoft.com/office/drawing/2014/main" id="{CFBDC0E2-CE78-4C74-8C2E-F37386137A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206"/>
                  <a:ext cx="3360" cy="24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– центр основания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AF.</a:t>
                  </a:r>
                  <a:r>
                    <a:rPr lang="ru-RU" altLang="ru-RU" dirty="0"/>
                    <a:t> Искомый угол     равен углу между прямой </a:t>
                  </a:r>
                  <a:r>
                    <a:rPr lang="en-US" altLang="ru-RU" i="1" dirty="0"/>
                    <a:t>AO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SAF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Опустим из точки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перпендикуляр </a:t>
                  </a:r>
                  <a:r>
                    <a:rPr lang="en-US" altLang="ru-RU" i="1" dirty="0"/>
                    <a:t>OH </a:t>
                  </a:r>
                  <a:r>
                    <a:rPr lang="ru-RU" altLang="ru-RU" dirty="0"/>
                    <a:t>на плоскость </a:t>
                  </a:r>
                  <a:r>
                    <a:rPr lang="en-US" altLang="ru-RU" i="1" dirty="0"/>
                    <a:t>SAF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Тогда      равен углу </a:t>
                  </a:r>
                  <a:r>
                    <a:rPr lang="en-US" altLang="ru-RU" i="1" dirty="0"/>
                    <a:t>OAH</a:t>
                  </a:r>
                  <a:r>
                    <a:rPr lang="en-US" altLang="ru-RU" dirty="0"/>
                    <a:t>.</a:t>
                  </a:r>
                  <a:r>
                    <a:rPr lang="ru-RU" altLang="ru-RU" dirty="0"/>
                    <a:t> Из решения предыдущей задачи имеем: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OH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ru-RU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OAH  OF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AH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ru-RU" altLang="ru-RU" i="1" dirty="0"/>
                    <a:t>. </a:t>
                  </a:r>
                  <a:r>
                    <a:rPr lang="ru-RU" altLang="ru-RU" dirty="0"/>
                    <a:t>Следовательно,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78854" name="Text Box 6">
                  <a:extLst>
                    <a:ext uri="{FF2B5EF4-FFF2-40B4-BE49-F238E27FC236}">
                      <a16:creationId xmlns:a16="http://schemas.microsoft.com/office/drawing/2014/main" id="{CFBDC0E2-CE78-4C74-8C2E-F37386137A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00" y="1206"/>
                  <a:ext cx="3360" cy="2431"/>
                </a:xfrm>
                <a:prstGeom prst="rect">
                  <a:avLst/>
                </a:prstGeom>
                <a:blipFill>
                  <a:blip r:embed="rId4"/>
                  <a:stretch>
                    <a:fillRect l="-1714" t="-1264" r="-1714" b="-47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855" name="Object 7">
                  <a:extLst>
                    <a:ext uri="{FF2B5EF4-FFF2-40B4-BE49-F238E27FC236}">
                      <a16:creationId xmlns:a16="http://schemas.microsoft.com/office/drawing/2014/main" id="{353E04E4-4F9C-4A16-BABA-20F48AF22877}"/>
                    </a:ext>
                  </a:extLst>
                </p:cNvPr>
                <p:cNvSpPr txBox="1"/>
                <p:nvPr/>
              </p:nvSpPr>
              <p:spPr bwMode="auto">
                <a:xfrm>
                  <a:off x="5184" y="1200"/>
                  <a:ext cx="130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78855" name="Object 7">
                  <a:extLst>
                    <a:ext uri="{FF2B5EF4-FFF2-40B4-BE49-F238E27FC236}">
                      <a16:creationId xmlns:a16="http://schemas.microsoft.com/office/drawing/2014/main" id="{353E04E4-4F9C-4A16-BABA-20F48AF228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84" y="1200"/>
                  <a:ext cx="130" cy="168"/>
                </a:xfrm>
                <a:prstGeom prst="rect">
                  <a:avLst/>
                </a:prstGeom>
                <a:blipFill>
                  <a:blip r:embed="rId5"/>
                  <a:stretch>
                    <a:fillRect r="-23529" b="-465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856" name="Object 8">
                  <a:extLst>
                    <a:ext uri="{FF2B5EF4-FFF2-40B4-BE49-F238E27FC236}">
                      <a16:creationId xmlns:a16="http://schemas.microsoft.com/office/drawing/2014/main" id="{DC1BF244-390C-43C4-8000-E6535F3CDDC2}"/>
                    </a:ext>
                  </a:extLst>
                </p:cNvPr>
                <p:cNvSpPr txBox="1"/>
                <p:nvPr/>
              </p:nvSpPr>
              <p:spPr bwMode="auto">
                <a:xfrm>
                  <a:off x="3024" y="2160"/>
                  <a:ext cx="130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78856" name="Object 8">
                  <a:extLst>
                    <a:ext uri="{FF2B5EF4-FFF2-40B4-BE49-F238E27FC236}">
                      <a16:creationId xmlns:a16="http://schemas.microsoft.com/office/drawing/2014/main" id="{DC1BF244-390C-43C4-8000-E6535F3CDD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24" y="2160"/>
                  <a:ext cx="130" cy="168"/>
                </a:xfrm>
                <a:prstGeom prst="rect">
                  <a:avLst/>
                </a:prstGeom>
                <a:blipFill>
                  <a:blip r:embed="rId6"/>
                  <a:stretch>
                    <a:fillRect r="-24242" b="-465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8861" name="Picture 13">
              <a:extLst>
                <a:ext uri="{FF2B5EF4-FFF2-40B4-BE49-F238E27FC236}">
                  <a16:creationId xmlns:a16="http://schemas.microsoft.com/office/drawing/2014/main" id="{6A5FB46F-BFF7-4B5C-AF12-FFABA758DC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02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6" name="Rectangle 5">
            <a:extLst>
              <a:ext uri="{FF2B5EF4-FFF2-40B4-BE49-F238E27FC236}">
                <a16:creationId xmlns:a16="http://schemas.microsoft.com/office/drawing/2014/main" id="{430CEE75-3879-4658-8253-788847C5C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47932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20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FB6A58B5-0394-4935-981E-C7F09576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6" y="71071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dirty="0">
                <a:cs typeface="Times New Roman" panose="02020603050405020304" pitchFamily="18" charset="0"/>
              </a:rPr>
              <a:t>Угол между наклонной и плоскостью является наименьшим из всевозможных углов между этой наклонной и прямыми, лежащими в данной плоскости.</a:t>
            </a:r>
          </a:p>
        </p:txBody>
      </p:sp>
      <p:grpSp>
        <p:nvGrpSpPr>
          <p:cNvPr id="39950" name="Group 14">
            <a:extLst>
              <a:ext uri="{FF2B5EF4-FFF2-40B4-BE49-F238E27FC236}">
                <a16:creationId xmlns:a16="http://schemas.microsoft.com/office/drawing/2014/main" id="{F9BC6468-1209-46D9-A17E-AAC17341E41E}"/>
              </a:ext>
            </a:extLst>
          </p:cNvPr>
          <p:cNvGrpSpPr>
            <a:grpSpLocks/>
          </p:cNvGrpSpPr>
          <p:nvPr/>
        </p:nvGrpSpPr>
        <p:grpSpPr bwMode="auto">
          <a:xfrm>
            <a:off x="107504" y="1662112"/>
            <a:ext cx="8991600" cy="3551238"/>
            <a:chOff x="0" y="1392"/>
            <a:chExt cx="5760" cy="2237"/>
          </a:xfrm>
        </p:grpSpPr>
        <p:sp>
          <p:nvSpPr>
            <p:cNvPr id="39942" name="Text Box 6">
              <a:extLst>
                <a:ext uri="{FF2B5EF4-FFF2-40B4-BE49-F238E27FC236}">
                  <a16:creationId xmlns:a16="http://schemas.microsoft.com/office/drawing/2014/main" id="{2F0EDFB8-303F-40C4-BC68-EAB4B2FAED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392"/>
              <a:ext cx="3024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Доказательство.</a:t>
              </a:r>
              <a:r>
                <a:rPr lang="ru-RU" altLang="ru-RU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Пусть </a:t>
              </a:r>
              <a:r>
                <a:rPr lang="en-US" altLang="ru-RU" i="1" dirty="0"/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 - наклонная к плоскости </a:t>
              </a:r>
              <a:r>
                <a:rPr lang="en-US" altLang="ru-RU" dirty="0">
                  <a:cs typeface="Times New Roman" panose="02020603050405020304" pitchFamily="18" charset="0"/>
                </a:rPr>
                <a:t>π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A’B</a:t>
              </a:r>
              <a:r>
                <a:rPr lang="ru-RU" altLang="ru-RU" dirty="0">
                  <a:cs typeface="Times New Roman" panose="02020603050405020304" pitchFamily="18" charset="0"/>
                </a:rPr>
                <a:t> - </a:t>
              </a:r>
              <a:r>
                <a:rPr lang="ru-RU" altLang="ru-RU" dirty="0"/>
                <a:t>ее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ортогональная проекция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/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 - прямая в плоскости </a:t>
              </a:r>
              <a:r>
                <a:rPr lang="en-US" altLang="ru-RU" dirty="0">
                  <a:cs typeface="Times New Roman" panose="02020603050405020304" pitchFamily="18" charset="0"/>
                </a:rPr>
                <a:t>π</a:t>
              </a:r>
              <a:r>
                <a:rPr lang="ru-RU" altLang="ru-RU" dirty="0">
                  <a:cs typeface="Times New Roman" panose="02020603050405020304" pitchFamily="18" charset="0"/>
                </a:rPr>
                <a:t>, проходящая через точку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39943" name="Text Box 7">
              <a:extLst>
                <a:ext uri="{FF2B5EF4-FFF2-40B4-BE49-F238E27FC236}">
                  <a16:creationId xmlns:a16="http://schemas.microsoft.com/office/drawing/2014/main" id="{990CC4BF-5273-49DE-8021-13DAFDC46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40"/>
              <a:ext cx="576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Д</a:t>
              </a:r>
              <a:r>
                <a:rPr lang="ru-RU" altLang="ru-RU" dirty="0">
                  <a:cs typeface="Times New Roman" panose="02020603050405020304" pitchFamily="18" charset="0"/>
                </a:rPr>
                <a:t>ока</a:t>
              </a:r>
              <a:r>
                <a:rPr lang="ru-RU" altLang="ru-RU" dirty="0"/>
                <a:t>жем</a:t>
              </a:r>
              <a:r>
                <a:rPr lang="ru-RU" altLang="ru-RU" dirty="0">
                  <a:cs typeface="Times New Roman" panose="02020603050405020304" pitchFamily="18" charset="0"/>
                </a:rPr>
                <a:t>, что угол </a:t>
              </a:r>
              <a:r>
                <a:rPr lang="en-US" altLang="ru-RU" i="1" dirty="0">
                  <a:cs typeface="Times New Roman" panose="02020603050405020304" pitchFamily="18" charset="0"/>
                </a:rPr>
                <a:t>ABA’ </a:t>
              </a:r>
              <a:r>
                <a:rPr lang="ru-RU" altLang="ru-RU" dirty="0">
                  <a:cs typeface="Times New Roman" panose="02020603050405020304" pitchFamily="18" charset="0"/>
                </a:rPr>
                <a:t>меньше угла </a:t>
              </a:r>
              <a:r>
                <a:rPr lang="en-US" altLang="ru-RU" i="1" dirty="0">
                  <a:cs typeface="Times New Roman" panose="02020603050405020304" pitchFamily="18" charset="0"/>
                </a:rPr>
                <a:t>ABC</a:t>
              </a:r>
              <a:r>
                <a:rPr lang="ru-RU" altLang="ru-RU" dirty="0">
                  <a:cs typeface="Times New Roman" panose="02020603050405020304" pitchFamily="18" charset="0"/>
                </a:rPr>
                <a:t>. Для этого </a:t>
              </a:r>
              <a:r>
                <a:rPr lang="ru-RU" altLang="ru-RU" dirty="0"/>
                <a:t>на прямой </a:t>
              </a:r>
              <a:r>
                <a:rPr lang="ru-RU" altLang="ru-RU" i="1" dirty="0"/>
                <a:t>с </a:t>
              </a:r>
              <a:r>
                <a:rPr lang="ru-RU" altLang="ru-RU" dirty="0"/>
                <a:t>отложим отрезок </a:t>
              </a:r>
              <a:r>
                <a:rPr lang="en-US" altLang="ru-RU" i="1" dirty="0"/>
                <a:t>BC</a:t>
              </a:r>
              <a:r>
                <a:rPr lang="ru-RU" altLang="ru-RU" dirty="0"/>
                <a:t>, </a:t>
              </a:r>
              <a:r>
                <a:rPr lang="ru-RU" altLang="ru-RU" dirty="0">
                  <a:cs typeface="Times New Roman" panose="02020603050405020304" pitchFamily="18" charset="0"/>
                </a:rPr>
                <a:t>равный </a:t>
              </a:r>
              <a:r>
                <a:rPr lang="en-US" altLang="ru-RU" i="1" dirty="0">
                  <a:cs typeface="Times New Roman" panose="02020603050405020304" pitchFamily="18" charset="0"/>
                </a:rPr>
                <a:t>A’B</a:t>
              </a:r>
              <a:r>
                <a:rPr lang="ru-RU" altLang="ru-RU" dirty="0">
                  <a:cs typeface="Times New Roman" panose="02020603050405020304" pitchFamily="18" charset="0"/>
                </a:rPr>
                <a:t>. В треугольниках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i="1" dirty="0">
                  <a:cs typeface="Times New Roman" panose="02020603050405020304" pitchFamily="18" charset="0"/>
                </a:rPr>
                <a:t>BA’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ABC</a:t>
              </a:r>
              <a:r>
                <a:rPr lang="ru-RU" altLang="ru-RU" dirty="0">
                  <a:cs typeface="Times New Roman" panose="02020603050405020304" pitchFamily="18" charset="0"/>
                </a:rPr>
                <a:t> сторона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общая, </a:t>
              </a:r>
              <a:r>
                <a:rPr lang="en-US" altLang="ru-RU" i="1" dirty="0">
                  <a:cs typeface="Times New Roman" panose="02020603050405020304" pitchFamily="18" charset="0"/>
                </a:rPr>
                <a:t>A’B</a:t>
              </a:r>
              <a:r>
                <a:rPr lang="ru-RU" altLang="ru-RU" dirty="0">
                  <a:cs typeface="Times New Roman" panose="02020603050405020304" pitchFamily="18" charset="0"/>
                </a:rPr>
                <a:t> = </a:t>
              </a:r>
              <a:r>
                <a:rPr lang="en-US" altLang="ru-RU" i="1" dirty="0">
                  <a:cs typeface="Times New Roman" panose="02020603050405020304" pitchFamily="18" charset="0"/>
                </a:rPr>
                <a:t>BC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AA’</a:t>
              </a:r>
              <a:r>
                <a:rPr lang="ru-RU" altLang="ru-RU" dirty="0">
                  <a:cs typeface="Times New Roman" panose="02020603050405020304" pitchFamily="18" charset="0"/>
                </a:rPr>
                <a:t> &lt; </a:t>
              </a:r>
              <a:r>
                <a:rPr lang="en-US" altLang="ru-RU" i="1" dirty="0">
                  <a:cs typeface="Times New Roman" panose="02020603050405020304" pitchFamily="18" charset="0"/>
                </a:rPr>
                <a:t>AC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</a:t>
              </a:r>
              <a:r>
                <a:rPr lang="ru-RU" altLang="ru-RU" dirty="0"/>
                <a:t>угол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en-US" altLang="ru-RU" i="1" dirty="0"/>
                <a:t>A’ </a:t>
              </a:r>
              <a:r>
                <a:rPr lang="ru-RU" altLang="ru-RU" dirty="0"/>
                <a:t>меньше угла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i="1" dirty="0"/>
                <a:t>B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9947" name="Picture 11">
              <a:extLst>
                <a:ext uri="{FF2B5EF4-FFF2-40B4-BE49-F238E27FC236}">
                  <a16:creationId xmlns:a16="http://schemas.microsoft.com/office/drawing/2014/main" id="{DB02A38E-90E2-44DA-B37B-3F7A0854A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440"/>
              <a:ext cx="2248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71BF9414-5A82-4D25-86B9-B8345784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40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плоскостью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/>
              <a:t>A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dirty="0"/>
              <a:t>.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A673B902-0BD5-47D3-993B-FAF6251C2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54276" name="Picture 4">
            <a:extLst>
              <a:ext uri="{FF2B5EF4-FFF2-40B4-BE49-F238E27FC236}">
                <a16:creationId xmlns:a16="http://schemas.microsoft.com/office/drawing/2014/main" id="{6AC59C42-BD11-4086-B839-02ECAC4F5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1555750"/>
            <a:ext cx="3589337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77" name="Rectangle 5">
            <a:extLst>
              <a:ext uri="{FF2B5EF4-FFF2-40B4-BE49-F238E27FC236}">
                <a16:creationId xmlns:a16="http://schemas.microsoft.com/office/drawing/2014/main" id="{D2B2444B-5730-4818-A089-4DDAE56BE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55836A74-C46A-412E-8A4A-1AD36E03E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4212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и плоскостью </a:t>
            </a:r>
            <a:r>
              <a:rPr lang="en-US" altLang="ru-RU" sz="2800" i="1" dirty="0"/>
              <a:t>A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55299" name="Picture 3">
            <a:extLst>
              <a:ext uri="{FF2B5EF4-FFF2-40B4-BE49-F238E27FC236}">
                <a16:creationId xmlns:a16="http://schemas.microsoft.com/office/drawing/2014/main" id="{BFF6A2FA-42AB-4C99-BEB5-ACE1EE94A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300" name="Text Box 4">
            <a:extLst>
              <a:ext uri="{FF2B5EF4-FFF2-40B4-BE49-F238E27FC236}">
                <a16:creationId xmlns:a16="http://schemas.microsoft.com/office/drawing/2014/main" id="{4486EEEA-273F-47C1-A7BE-58D023A32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90093E-8F5A-4BC7-BCE5-3633C051B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5608B23A-B239-4D66-BF0B-7532605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468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тангенс </a:t>
            </a:r>
            <a:r>
              <a:rPr lang="ru-RU" altLang="ru-RU" sz="2800" dirty="0">
                <a:cs typeface="Times New Roman" panose="02020603050405020304" pitchFamily="18" charset="0"/>
              </a:rPr>
              <a:t>уг</a:t>
            </a:r>
            <a:r>
              <a:rPr lang="ru-RU" altLang="ru-RU" sz="2800" dirty="0"/>
              <a:t>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и плоскостью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dirty="0"/>
              <a:t>.</a:t>
            </a:r>
          </a:p>
        </p:txBody>
      </p:sp>
      <p:pic>
        <p:nvPicPr>
          <p:cNvPr id="56323" name="Picture 3">
            <a:extLst>
              <a:ext uri="{FF2B5EF4-FFF2-40B4-BE49-F238E27FC236}">
                <a16:creationId xmlns:a16="http://schemas.microsoft.com/office/drawing/2014/main" id="{BF5B7018-6ABE-4AAB-BF44-C0F6432C2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325" name="Text Box 5">
                <a:extLst>
                  <a:ext uri="{FF2B5EF4-FFF2-40B4-BE49-F238E27FC236}">
                    <a16:creationId xmlns:a16="http://schemas.microsoft.com/office/drawing/2014/main" id="{ACC39043-0F0B-4B5E-B45E-CE76D3F013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5181600"/>
                <a:ext cx="5715000" cy="778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𝑡𝑔</m:t>
                    </m:r>
                    <m:r>
                      <m:rPr>
                        <m:sty m:val="p"/>
                      </m:rPr>
                      <a:rPr lang="ru-RU" sz="28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56325" name="Text Box 5">
                <a:extLst>
                  <a:ext uri="{FF2B5EF4-FFF2-40B4-BE49-F238E27FC236}">
                    <a16:creationId xmlns:a16="http://schemas.microsoft.com/office/drawing/2014/main" id="{ACC39043-0F0B-4B5E-B45E-CE76D3F01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5181600"/>
                <a:ext cx="5715000" cy="778803"/>
              </a:xfrm>
              <a:prstGeom prst="rect">
                <a:avLst/>
              </a:prstGeom>
              <a:blipFill>
                <a:blip r:embed="rId3"/>
                <a:stretch>
                  <a:fillRect l="-2241" b="-85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5">
            <a:extLst>
              <a:ext uri="{FF2B5EF4-FFF2-40B4-BE49-F238E27FC236}">
                <a16:creationId xmlns:a16="http://schemas.microsoft.com/office/drawing/2014/main" id="{5FFD6155-8717-44A4-B17C-AAEF11F97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C537572E-85FF-4F2A-8A01-F1EFED80A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502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и плоскостью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dirty="0"/>
              <a:t>.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2D38EED5-BF54-4F42-A52F-FECDBD591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57348" name="Picture 4">
            <a:extLst>
              <a:ext uri="{FF2B5EF4-FFF2-40B4-BE49-F238E27FC236}">
                <a16:creationId xmlns:a16="http://schemas.microsoft.com/office/drawing/2014/main" id="{69B0CA48-EEEC-4492-9B4B-B6F82CDF4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2009775"/>
            <a:ext cx="3360737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78963A74-C15B-4A5C-9418-2C486BF33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00A8D68F-299D-497A-AADA-C4757C6E5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02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плоскостью </a:t>
            </a:r>
            <a:r>
              <a:rPr lang="en-US" altLang="ru-RU" sz="2800" i="1" dirty="0">
                <a:cs typeface="Times New Roman" panose="02020603050405020304" pitchFamily="18" charset="0"/>
              </a:rPr>
              <a:t>BCC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156ABAA6-4A8B-41BB-81C7-ACE12BE37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58372" name="Picture 4">
            <a:extLst>
              <a:ext uri="{FF2B5EF4-FFF2-40B4-BE49-F238E27FC236}">
                <a16:creationId xmlns:a16="http://schemas.microsoft.com/office/drawing/2014/main" id="{91BE7866-035D-4BA5-B0F4-0282E59F0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2562916-9281-4935-8EEB-6B88EB9B9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>
            <a:extLst>
              <a:ext uri="{FF2B5EF4-FFF2-40B4-BE49-F238E27FC236}">
                <a16:creationId xmlns:a16="http://schemas.microsoft.com/office/drawing/2014/main" id="{0C211C7F-6529-4756-B745-6B71A5F97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02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</a:t>
            </a:r>
            <a:r>
              <a:rPr lang="ru-RU" altLang="ru-RU" sz="2800" dirty="0"/>
              <a:t>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и плоскостью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4CDC2B7A-BA55-4F1D-A183-05CE0BD6C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30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            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59396" name="Picture 4">
            <a:extLst>
              <a:ext uri="{FF2B5EF4-FFF2-40B4-BE49-F238E27FC236}">
                <a16:creationId xmlns:a16="http://schemas.microsoft.com/office/drawing/2014/main" id="{D494E796-FE84-46F1-97E1-7691E6770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22ABF253-203C-4F7B-85BC-E79AA63B3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1112</Words>
  <Application>Microsoft Office PowerPoint</Application>
  <PresentationFormat>Экран (4:3)</PresentationFormat>
  <Paragraphs>95</Paragraphs>
  <Slides>23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Cambria Math</vt:lpstr>
      <vt:lpstr>Times New Roman</vt:lpstr>
      <vt:lpstr>Оформление по умолчанию</vt:lpstr>
      <vt:lpstr>19а. УГОЛ МЕЖДУ ПРЯМОЙ И ПЛОСКОСТЬЮ (Куб, пирамида)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28</cp:revision>
  <dcterms:created xsi:type="dcterms:W3CDTF">2007-10-22T16:06:58Z</dcterms:created>
  <dcterms:modified xsi:type="dcterms:W3CDTF">2022-04-06T07:39:16Z</dcterms:modified>
</cp:coreProperties>
</file>