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38" r:id="rId3"/>
    <p:sldId id="315" r:id="rId4"/>
    <p:sldId id="340" r:id="rId5"/>
    <p:sldId id="342" r:id="rId6"/>
    <p:sldId id="341" r:id="rId7"/>
    <p:sldId id="320" r:id="rId8"/>
    <p:sldId id="321" r:id="rId9"/>
    <p:sldId id="322" r:id="rId10"/>
    <p:sldId id="323" r:id="rId11"/>
    <p:sldId id="324" r:id="rId12"/>
    <p:sldId id="325" r:id="rId13"/>
    <p:sldId id="343" r:id="rId14"/>
    <p:sldId id="344" r:id="rId15"/>
    <p:sldId id="345" r:id="rId16"/>
    <p:sldId id="346" r:id="rId17"/>
    <p:sldId id="326" r:id="rId18"/>
    <p:sldId id="328" r:id="rId19"/>
    <p:sldId id="330" r:id="rId20"/>
    <p:sldId id="332" r:id="rId21"/>
    <p:sldId id="334" r:id="rId22"/>
    <p:sldId id="33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9" autoAdjust="0"/>
    <p:restoredTop sz="90929"/>
  </p:normalViewPr>
  <p:slideViewPr>
    <p:cSldViewPr>
      <p:cViewPr varScale="1">
        <p:scale>
          <a:sx n="97" d="100"/>
          <a:sy n="97" d="100"/>
        </p:scale>
        <p:origin x="29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39506D1D-8394-4177-8DA0-1EAFBE4B63E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1E56DFF6-D88C-480F-9682-D2EEF969A9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005E5767-5B0F-4350-B2A2-42B2DFEC8B6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AF8E18B5-B458-4CFF-B26D-02925D087D8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24B95E70-E66E-43B8-B1B9-899D51E0232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6567" name="Rectangle 7">
            <a:extLst>
              <a:ext uri="{FF2B5EF4-FFF2-40B4-BE49-F238E27FC236}">
                <a16:creationId xmlns:a16="http://schemas.microsoft.com/office/drawing/2014/main" id="{1919C846-D75C-4F08-9CE9-6F3377B631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525E62-2DF1-405C-B64E-1A059D58AC3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B3BB53-8808-4451-AD15-114DCA8E4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566123-18AA-4938-9688-0DE145D45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5E1567-ED68-425D-A64D-7B772283D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D8B299-97B7-4B0A-AC30-688564C3B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F2451-EE69-41AC-AB5A-E28F1F022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8FD30-9B9D-4F69-AA06-A88A24B817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02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B7C66-13CB-43C1-8420-9C8CCAA0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2637EF-ADD0-40FB-94FC-8A7868BEF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71A02D-5295-469F-BC27-BC04B37B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33828A-356D-49B7-A093-C154367CA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BDF0E3-4BDF-4AB9-91A3-A9EDA7AB8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49EFE-D3DC-4D1D-A690-F642D98518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4522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D720F22-1926-45D6-99D3-17E53A248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5BA8B6-CB42-4B6F-AF7C-998DE2A5B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28C3D2-AAF9-4C8E-93B5-BA5D9FE94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01E315-3CF1-4086-BF80-FDC6C32B3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B5A89A-9BD4-4B21-9386-E4BDB678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AA0CE-4439-44DB-AC45-952048B4D2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617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274D3-FE9B-40B7-933E-38F58711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B23D66-F65C-4034-8B4C-6E5A861E5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4D3BA3-8377-4398-B4A7-AC2628DE8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961EA5-69AF-4C12-A639-05E3E8670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C79938-36A9-4D8B-AEB0-A9C0609F6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3FBF8-A8E4-4B78-A87F-90336741E8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489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3302F5-77D3-486F-9AF0-1B1D8E886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EED601-8938-4C7C-B237-2F8CADD93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BB5D44-2437-4333-89C7-8403CB71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31AEC2-7457-4DE7-A222-8BFFDECC6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F60564-1F66-41FB-90A0-246218D32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B0250-976B-4350-9851-006BA1685E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9147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4001B-62E5-4451-BE6E-BAAEE542E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23D92B-151F-4C4D-B6A8-A464E9B26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731CBE-1A1E-4089-AAD9-A1F384F7B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1749C6-BF6B-4D81-BE4E-CAD82A0AA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91A90A-6E0B-4742-B924-698547C3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31F694-89CF-4E83-A13C-A397771A1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7B9C2-88A7-47E5-A590-9FF56A01C6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41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3597C-024C-4AC7-AA3C-2022D2D1D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D6F26B-DA96-4B41-AEF6-5574F749C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EE7E56-E24A-49AD-A573-C7B4A166A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BC4149F-5F6C-4886-95CE-6125982385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6D31AB-4E7C-42CD-9BFF-08CF91603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F27389-CA4D-4E0C-A38D-9462C662E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DC75354-C7FE-47EA-9FCD-6AC7CD814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4570B3D-E3F0-42A6-8EE9-D072E3E59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548D7-60D8-4F61-B9AC-CE38CA116F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253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3A9B8-2422-4E0C-BAF1-C036BC14B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863710-02A9-447C-992A-A6D759D39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89F9D2-C508-423E-9A0D-C8F1904A8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67DFDA-5C0E-4A59-ABF3-EBFB06B21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EF7B7-32F1-465E-ADFC-DD1CC9C33E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778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2AFB8A-421C-49EB-891A-26BDAE45F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56ACEB7-BB04-4F31-B19E-6FB71A7D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93E4D0-54F9-4E74-89A5-32CE3F34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56214-2769-4215-A927-E5E7522504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840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2E050-DC21-427B-A5A4-CF9AE5597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F7DB2F-4099-4598-8B05-DFE8D28FA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51F026-85F1-492B-811B-A310ED421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FC4E74-FB98-4186-8730-37267CBC1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D473F9-A694-4D6E-82FA-AE7D024C3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B65BA2-4191-44C1-8773-D3D0882B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8A204-9AB7-4FB4-991B-951CA96AAC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5422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BAC1C-D83F-4DB5-859D-304843A04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FFA0F7-2261-41FB-BFA6-61EE341AF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1663BB-6AD5-4CAB-A401-011F227C8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1B10C-C907-4014-BBE0-E07F52BC9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B4F5E0-2DAA-4ED3-9127-E6FBC00C1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56EF4D-B142-413F-94EC-F30408BC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8B330-682A-4E8B-BCA9-53286C739C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740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CA06A0C-EF97-45A3-BF37-209B5C156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8485786-AB54-4233-AB43-0142C03568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5ADBE16-D120-414B-81E1-B8901672BBA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AC9D331-4BEF-47BB-90DE-42D6D55A13E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3CBB02F-1D75-4A56-BB55-5FBB601C05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CD28DC-FE48-46AB-8401-4E9C6B7E6A7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1081BAE-3891-40DE-809E-B91405DD0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60848"/>
            <a:ext cx="9144000" cy="1584176"/>
          </a:xfrm>
        </p:spPr>
        <p:txBody>
          <a:bodyPr/>
          <a:lstStyle/>
          <a:p>
            <a:r>
              <a:rPr lang="en-US" altLang="ru-RU" sz="4000" dirty="0">
                <a:solidFill>
                  <a:srgbClr val="FF3300"/>
                </a:solidFill>
              </a:rPr>
              <a:t>19</a:t>
            </a:r>
            <a:r>
              <a:rPr lang="ru-RU" altLang="ru-RU" sz="4000" dirty="0">
                <a:solidFill>
                  <a:srgbClr val="FF3300"/>
                </a:solidFill>
              </a:rPr>
              <a:t>б</a:t>
            </a:r>
            <a:r>
              <a:rPr lang="en-US" altLang="ru-RU" sz="4000" dirty="0">
                <a:solidFill>
                  <a:srgbClr val="FF3300"/>
                </a:solidFill>
              </a:rPr>
              <a:t>. </a:t>
            </a:r>
            <a:r>
              <a:rPr lang="ru-RU" altLang="ru-RU" sz="4000" dirty="0">
                <a:solidFill>
                  <a:srgbClr val="FF3300"/>
                </a:solidFill>
              </a:rPr>
              <a:t>УГОЛ МЕЖДУ ПРЯМОЙ И ПЛОСКОСТЬЮ</a:t>
            </a:r>
            <a:br>
              <a:rPr lang="ru-RU" altLang="ru-RU" sz="4000" dirty="0">
                <a:solidFill>
                  <a:srgbClr val="FF3300"/>
                </a:solidFill>
              </a:rPr>
            </a:br>
            <a:r>
              <a:rPr lang="ru-RU" altLang="ru-RU" sz="4000" dirty="0">
                <a:solidFill>
                  <a:srgbClr val="FF3300"/>
                </a:solidFill>
              </a:rPr>
              <a:t>(Призма)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>
            <a:extLst>
              <a:ext uri="{FF2B5EF4-FFF2-40B4-BE49-F238E27FC236}">
                <a16:creationId xmlns:a16="http://schemas.microsoft.com/office/drawing/2014/main" id="{A68CF679-E4C7-479C-9744-028DD7E18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ABCDEA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E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рёбра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у</a:t>
            </a:r>
            <a:r>
              <a:rPr lang="ru-RU" altLang="ru-RU" sz="2800" dirty="0"/>
              <a:t>гол</a:t>
            </a:r>
            <a:r>
              <a:rPr lang="ru-RU" altLang="ru-RU" sz="2800" dirty="0">
                <a:cs typeface="Times New Roman" panose="02020603050405020304" pitchFamily="18" charset="0"/>
              </a:rPr>
              <a:t> между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</a:t>
            </a:r>
            <a:r>
              <a:rPr lang="ru-RU" altLang="ru-RU" sz="2800" dirty="0"/>
              <a:t>рямой </a:t>
            </a:r>
            <a:r>
              <a:rPr lang="en-US" altLang="ru-RU" sz="2800" i="1" dirty="0"/>
              <a:t>AC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и плоскостью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i="1" dirty="0"/>
              <a:t>.</a:t>
            </a:r>
          </a:p>
        </p:txBody>
      </p:sp>
      <p:pic>
        <p:nvPicPr>
          <p:cNvPr id="91139" name="Picture 3">
            <a:extLst>
              <a:ext uri="{FF2B5EF4-FFF2-40B4-BE49-F238E27FC236}">
                <a16:creationId xmlns:a16="http://schemas.microsoft.com/office/drawing/2014/main" id="{09D950DC-5C0B-418C-9D9C-148E7526F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394335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1149" name="Group 13">
            <a:extLst>
              <a:ext uri="{FF2B5EF4-FFF2-40B4-BE49-F238E27FC236}">
                <a16:creationId xmlns:a16="http://schemas.microsoft.com/office/drawing/2014/main" id="{6AAF8AC6-AF7A-49A8-AB12-DED14E53E269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676400"/>
            <a:ext cx="8458200" cy="4953000"/>
            <a:chOff x="288" y="1056"/>
            <a:chExt cx="5328" cy="312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1141" name="Text Box 5">
                  <a:extLst>
                    <a:ext uri="{FF2B5EF4-FFF2-40B4-BE49-F238E27FC236}">
                      <a16:creationId xmlns:a16="http://schemas.microsoft.com/office/drawing/2014/main" id="{33E85A92-0AC0-401E-9295-1B02519DEC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8" y="3120"/>
                  <a:ext cx="5328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Решение: </a:t>
                  </a:r>
                  <a:r>
                    <a:rPr lang="ru-RU" altLang="ru-RU" dirty="0"/>
                    <a:t>Искомый угол 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altLang="ru-RU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</m:oMath>
                  </a14:m>
                  <a:r>
                    <a:rPr lang="ru-RU" altLang="ru-RU" dirty="0"/>
                    <a:t>  равен углу </a:t>
                  </a:r>
                  <a:r>
                    <a:rPr lang="en-US" altLang="ru-RU" i="1" dirty="0"/>
                    <a:t>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AC.</a:t>
                  </a:r>
                  <a:endParaRPr lang="ru-RU" altLang="ru-RU" dirty="0"/>
                </a:p>
              </p:txBody>
            </p:sp>
          </mc:Choice>
          <mc:Fallback>
            <p:sp>
              <p:nvSpPr>
                <p:cNvPr id="91141" name="Text Box 5">
                  <a:extLst>
                    <a:ext uri="{FF2B5EF4-FFF2-40B4-BE49-F238E27FC236}">
                      <a16:creationId xmlns:a16="http://schemas.microsoft.com/office/drawing/2014/main" id="{33E85A92-0AC0-401E-9295-1B02519DEC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8" y="3120"/>
                  <a:ext cx="5328" cy="291"/>
                </a:xfrm>
                <a:prstGeom prst="rect">
                  <a:avLst/>
                </a:prstGeom>
                <a:blipFill>
                  <a:blip r:embed="rId3"/>
                  <a:stretch>
                    <a:fillRect l="-1081" t="-10667" b="-29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1143" name="Picture 7">
              <a:extLst>
                <a:ext uri="{FF2B5EF4-FFF2-40B4-BE49-F238E27FC236}">
                  <a16:creationId xmlns:a16="http://schemas.microsoft.com/office/drawing/2014/main" id="{6A70A38C-BA9F-4866-8E3C-B1B2229A81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056"/>
              <a:ext cx="2484" cy="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1145" name="Text Box 9">
              <a:extLst>
                <a:ext uri="{FF2B5EF4-FFF2-40B4-BE49-F238E27FC236}">
                  <a16:creationId xmlns:a16="http://schemas.microsoft.com/office/drawing/2014/main" id="{19A5AA55-DF01-41B1-9C2A-2CF03FD3AE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888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  <a:r>
                <a:rPr lang="en-US" altLang="ru-RU">
                  <a:solidFill>
                    <a:srgbClr val="FF3300"/>
                  </a:solidFill>
                </a:rPr>
                <a:t>30</a:t>
              </a:r>
              <a:r>
                <a:rPr lang="ru-RU" altLang="ru-RU" baseline="30000">
                  <a:solidFill>
                    <a:srgbClr val="FF3300"/>
                  </a:solidFill>
                </a:rPr>
                <a:t>о</a:t>
              </a:r>
              <a:r>
                <a:rPr lang="ru-RU" altLang="ru-RU">
                  <a:solidFill>
                    <a:srgbClr val="FF3300"/>
                  </a:solidFill>
                </a:rPr>
                <a:t>.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1147" name="Text Box 11">
                  <a:extLst>
                    <a:ext uri="{FF2B5EF4-FFF2-40B4-BE49-F238E27FC236}">
                      <a16:creationId xmlns:a16="http://schemas.microsoft.com/office/drawing/2014/main" id="{2B530018-DB02-4EA6-B30B-830D9160EA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8" y="3360"/>
                  <a:ext cx="5232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/>
                    <a:t>В прямоугольном треугольнике </a:t>
                  </a:r>
                  <a:r>
                    <a:rPr lang="en-US" altLang="ru-RU" i="1" dirty="0"/>
                    <a:t>ACC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en-US" altLang="ru-RU" i="1" dirty="0"/>
                    <a:t>CC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 1, </a:t>
                  </a:r>
                  <a:r>
                    <a:rPr lang="en-US" altLang="ru-RU" i="1" dirty="0"/>
                    <a:t>AC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 2. </a:t>
                  </a:r>
                  <a:r>
                    <a:rPr lang="ru-RU" altLang="ru-RU" dirty="0"/>
                    <a:t>Следовательно,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altLang="ru-RU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</m:oMath>
                  </a14:m>
                  <a:r>
                    <a:rPr lang="ru-RU" altLang="ru-RU" dirty="0"/>
                    <a:t> = 30</a:t>
                  </a:r>
                  <a:r>
                    <a:rPr lang="ru-RU" altLang="ru-RU" baseline="30000" dirty="0"/>
                    <a:t>о</a:t>
                  </a:r>
                  <a:r>
                    <a:rPr lang="ru-RU" altLang="ru-RU" dirty="0"/>
                    <a:t>.</a:t>
                  </a:r>
                </a:p>
              </p:txBody>
            </p:sp>
          </mc:Choice>
          <mc:Fallback>
            <p:sp>
              <p:nvSpPr>
                <p:cNvPr id="91147" name="Text Box 11">
                  <a:extLst>
                    <a:ext uri="{FF2B5EF4-FFF2-40B4-BE49-F238E27FC236}">
                      <a16:creationId xmlns:a16="http://schemas.microsoft.com/office/drawing/2014/main" id="{2B530018-DB02-4EA6-B30B-830D9160EA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8" y="3360"/>
                  <a:ext cx="5232" cy="523"/>
                </a:xfrm>
                <a:prstGeom prst="rect">
                  <a:avLst/>
                </a:prstGeom>
                <a:blipFill>
                  <a:blip r:embed="rId5"/>
                  <a:stretch>
                    <a:fillRect l="-1101" t="-5882" r="-1027" b="-1617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ectangle 5">
            <a:extLst>
              <a:ext uri="{FF2B5EF4-FFF2-40B4-BE49-F238E27FC236}">
                <a16:creationId xmlns:a16="http://schemas.microsoft.com/office/drawing/2014/main" id="{8CFC2784-9C89-4531-84BB-ADE2A3B466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4793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200" dirty="0">
                <a:solidFill>
                  <a:srgbClr val="FF3300"/>
                </a:solidFill>
              </a:rPr>
              <a:t>9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187235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>
            <a:extLst>
              <a:ext uri="{FF2B5EF4-FFF2-40B4-BE49-F238E27FC236}">
                <a16:creationId xmlns:a16="http://schemas.microsoft.com/office/drawing/2014/main" id="{B9923FA2-0DEC-4B43-A105-03C6C70D5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5555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ABCDEA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E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рёбра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тангенс угла</a:t>
            </a:r>
            <a:r>
              <a:rPr lang="ru-RU" altLang="ru-RU" sz="2800" dirty="0">
                <a:cs typeface="Times New Roman" panose="02020603050405020304" pitchFamily="18" charset="0"/>
              </a:rPr>
              <a:t> между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</a:t>
            </a:r>
            <a:r>
              <a:rPr lang="ru-RU" altLang="ru-RU" sz="2800" dirty="0"/>
              <a:t>рямой </a:t>
            </a:r>
            <a:r>
              <a:rPr lang="en-US" altLang="ru-RU" sz="2800" i="1" dirty="0"/>
              <a:t>AD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и плоскостью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i="1" dirty="0"/>
              <a:t>.</a:t>
            </a:r>
          </a:p>
        </p:txBody>
      </p:sp>
      <p:pic>
        <p:nvPicPr>
          <p:cNvPr id="92168" name="Picture 8">
            <a:extLst>
              <a:ext uri="{FF2B5EF4-FFF2-40B4-BE49-F238E27FC236}">
                <a16:creationId xmlns:a16="http://schemas.microsoft.com/office/drawing/2014/main" id="{A53D2718-4538-4988-A659-46AAAD719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2130784"/>
            <a:ext cx="394335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2174" name="Group 14">
            <a:extLst>
              <a:ext uri="{FF2B5EF4-FFF2-40B4-BE49-F238E27FC236}">
                <a16:creationId xmlns:a16="http://schemas.microsoft.com/office/drawing/2014/main" id="{2EF58587-7946-4147-806B-94FAB7B6F4BA}"/>
              </a:ext>
            </a:extLst>
          </p:cNvPr>
          <p:cNvGrpSpPr>
            <a:grpSpLocks/>
          </p:cNvGrpSpPr>
          <p:nvPr/>
        </p:nvGrpSpPr>
        <p:grpSpPr bwMode="auto">
          <a:xfrm>
            <a:off x="0" y="2133600"/>
            <a:ext cx="8997950" cy="4676775"/>
            <a:chOff x="0" y="1344"/>
            <a:chExt cx="5668" cy="29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2170" name="Text Box 10">
                  <a:extLst>
                    <a:ext uri="{FF2B5EF4-FFF2-40B4-BE49-F238E27FC236}">
                      <a16:creationId xmlns:a16="http://schemas.microsoft.com/office/drawing/2014/main" id="{84E37D7B-543F-4E9A-AE2A-DA9560F50A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3438"/>
                  <a:ext cx="5668" cy="8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0"/>
                    </a:spcBef>
                  </a:pPr>
                  <a:r>
                    <a:rPr lang="en-US" altLang="ru-RU" dirty="0">
                      <a:solidFill>
                        <a:srgbClr val="FF3300"/>
                      </a:solidFill>
                    </a:rPr>
                    <a:t>	</a:t>
                  </a:r>
                  <a:r>
                    <a:rPr lang="ru-RU" altLang="ru-RU" dirty="0">
                      <a:solidFill>
                        <a:srgbClr val="FF3300"/>
                      </a:solidFill>
                    </a:rPr>
                    <a:t>Решение: </a:t>
                  </a:r>
                  <a:r>
                    <a:rPr lang="ru-RU" altLang="ru-RU" dirty="0"/>
                    <a:t>Искомый угол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altLang="ru-RU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</m:oMath>
                  </a14:m>
                  <a:r>
                    <a:rPr lang="ru-RU" altLang="ru-RU" dirty="0"/>
                    <a:t>равен углу </a:t>
                  </a:r>
                  <a:r>
                    <a:rPr lang="en-US" altLang="ru-RU" i="1" dirty="0"/>
                    <a:t>D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AD. </a:t>
                  </a:r>
                  <a:r>
                    <a:rPr lang="ru-RU" altLang="ru-RU" dirty="0"/>
                    <a:t>В прямоугольном треугольнике </a:t>
                  </a:r>
                  <a:r>
                    <a:rPr lang="en-US" altLang="ru-RU" i="1" dirty="0"/>
                    <a:t>ADD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имеем:</a:t>
                  </a:r>
                  <a:r>
                    <a:rPr lang="en-US" altLang="ru-RU" dirty="0"/>
                    <a:t> </a:t>
                  </a:r>
                  <a:r>
                    <a:rPr lang="en-US" altLang="ru-RU" i="1" dirty="0"/>
                    <a:t>DD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 1, </a:t>
                  </a:r>
                  <a:r>
                    <a:rPr lang="en-US" altLang="ru-RU" i="1" dirty="0"/>
                    <a:t>AD</a:t>
                  </a:r>
                  <a:r>
                    <a:rPr lang="en-US" altLang="ru-RU" dirty="0"/>
                    <a:t> = </a:t>
                  </a:r>
                  <a:r>
                    <a:rPr lang="ru-RU" altLang="ru-RU" dirty="0"/>
                    <a:t>2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Следовательно,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tg</m:t>
                      </m:r>
                      <m: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ru-RU" altLang="ru-RU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altLang="ru-RU" dirty="0"/>
                </a:p>
              </p:txBody>
            </p:sp>
          </mc:Choice>
          <mc:Fallback>
            <p:sp>
              <p:nvSpPr>
                <p:cNvPr id="92170" name="Text Box 10">
                  <a:extLst>
                    <a:ext uri="{FF2B5EF4-FFF2-40B4-BE49-F238E27FC236}">
                      <a16:creationId xmlns:a16="http://schemas.microsoft.com/office/drawing/2014/main" id="{84E37D7B-543F-4E9A-AE2A-DA9560F50A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3438"/>
                  <a:ext cx="5668" cy="852"/>
                </a:xfrm>
                <a:prstGeom prst="rect">
                  <a:avLst/>
                </a:prstGeom>
                <a:blipFill>
                  <a:blip r:embed="rId3"/>
                  <a:stretch>
                    <a:fillRect l="-1016" t="-3604" r="-1016" b="-360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2172" name="Picture 12">
              <a:extLst>
                <a:ext uri="{FF2B5EF4-FFF2-40B4-BE49-F238E27FC236}">
                  <a16:creationId xmlns:a16="http://schemas.microsoft.com/office/drawing/2014/main" id="{C865A1A6-091F-4B58-9D53-47813EC2C6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" y="1344"/>
              <a:ext cx="2484" cy="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Rectangle 5">
            <a:extLst>
              <a:ext uri="{FF2B5EF4-FFF2-40B4-BE49-F238E27FC236}">
                <a16:creationId xmlns:a16="http://schemas.microsoft.com/office/drawing/2014/main" id="{CEB42C14-3490-4C12-A31F-333EA46502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4793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200" dirty="0">
                <a:solidFill>
                  <a:srgbClr val="FF3300"/>
                </a:solidFill>
              </a:rPr>
              <a:t>10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20113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>
            <a:extLst>
              <a:ext uri="{FF2B5EF4-FFF2-40B4-BE49-F238E27FC236}">
                <a16:creationId xmlns:a16="http://schemas.microsoft.com/office/drawing/2014/main" id="{20330AED-C71C-42F6-BDB4-363CE00D6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668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ABCDEA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E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рёбра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у</a:t>
            </a:r>
            <a:r>
              <a:rPr lang="ru-RU" altLang="ru-RU" sz="2800" dirty="0"/>
              <a:t>гол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</a:t>
            </a:r>
            <a:r>
              <a:rPr lang="ru-RU" altLang="ru-RU" sz="2800" dirty="0"/>
              <a:t>рямой </a:t>
            </a:r>
            <a:r>
              <a:rPr lang="en-US" altLang="ru-RU" sz="2800" i="1" dirty="0"/>
              <a:t>AA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и плоскостью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en-US" altLang="ru-RU" sz="2800" i="1" dirty="0"/>
              <a:t>D</a:t>
            </a:r>
            <a:r>
              <a:rPr lang="ru-RU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93187" name="Picture 3">
            <a:extLst>
              <a:ext uri="{FF2B5EF4-FFF2-40B4-BE49-F238E27FC236}">
                <a16:creationId xmlns:a16="http://schemas.microsoft.com/office/drawing/2014/main" id="{0A3EC8CA-1B05-4292-B913-5A8E81E17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71675"/>
            <a:ext cx="3814763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3196" name="Group 12">
            <a:extLst>
              <a:ext uri="{FF2B5EF4-FFF2-40B4-BE49-F238E27FC236}">
                <a16:creationId xmlns:a16="http://schemas.microsoft.com/office/drawing/2014/main" id="{2B04F9D9-1CAF-4647-91F4-DDC9AC2F1829}"/>
              </a:ext>
            </a:extLst>
          </p:cNvPr>
          <p:cNvGrpSpPr>
            <a:grpSpLocks/>
          </p:cNvGrpSpPr>
          <p:nvPr/>
        </p:nvGrpSpPr>
        <p:grpSpPr bwMode="auto">
          <a:xfrm>
            <a:off x="0" y="1971675"/>
            <a:ext cx="8991600" cy="4356100"/>
            <a:chOff x="0" y="1242"/>
            <a:chExt cx="5664" cy="274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3189" name="Text Box 5">
                  <a:extLst>
                    <a:ext uri="{FF2B5EF4-FFF2-40B4-BE49-F238E27FC236}">
                      <a16:creationId xmlns:a16="http://schemas.microsoft.com/office/drawing/2014/main" id="{6BDF7E92-C387-412D-BB4D-73CCD59189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3208"/>
                  <a:ext cx="5664" cy="7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en-US" altLang="ru-RU" dirty="0">
                      <a:solidFill>
                        <a:srgbClr val="FF3300"/>
                      </a:solidFill>
                    </a:rPr>
                    <a:t>	</a:t>
                  </a:r>
                  <a:r>
                    <a:rPr lang="ru-RU" altLang="ru-RU" dirty="0">
                      <a:solidFill>
                        <a:srgbClr val="FF3300"/>
                      </a:solidFill>
                    </a:rPr>
                    <a:t>Решение: </a:t>
                  </a:r>
                  <a:r>
                    <a:rPr lang="ru-RU" altLang="ru-RU" dirty="0"/>
                    <a:t>Искомый угол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altLang="ru-RU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</m:oMath>
                  </a14:m>
                  <a:r>
                    <a:rPr lang="ru-RU" altLang="ru-RU" dirty="0"/>
                    <a:t>равен углу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AE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В прямоугольном треугольнике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AE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 </a:t>
                  </a:r>
                  <a:r>
                    <a:rPr lang="ru-RU" altLang="ru-RU" dirty="0"/>
                    <a:t>имеем: </a:t>
                  </a:r>
                  <a:r>
                    <a:rPr lang="en-US" altLang="ru-RU" i="1" dirty="0"/>
                    <a:t>AA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=1;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E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ru-RU" altLang="ru-RU" i="1" dirty="0"/>
                    <a:t>. </a:t>
                  </a:r>
                  <a:r>
                    <a:rPr lang="ru-RU" altLang="ru-RU" dirty="0"/>
                    <a:t>Следовательно,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altLang="ru-RU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</m:oMath>
                  </a14:m>
                  <a:r>
                    <a:rPr lang="en-US" altLang="ru-RU" dirty="0">
                      <a:cs typeface="Times New Roman" panose="02020603050405020304" pitchFamily="18" charset="0"/>
                    </a:rPr>
                    <a:t> = 60</a:t>
                  </a:r>
                  <a:r>
                    <a:rPr lang="ru-RU" altLang="ru-RU" baseline="30000" dirty="0"/>
                    <a:t>о</a:t>
                  </a:r>
                  <a:r>
                    <a:rPr lang="ru-RU" altLang="ru-RU" dirty="0"/>
                    <a:t>.</a:t>
                  </a:r>
                </a:p>
              </p:txBody>
            </p:sp>
          </mc:Choice>
          <mc:Fallback>
            <p:sp>
              <p:nvSpPr>
                <p:cNvPr id="93189" name="Text Box 5">
                  <a:extLst>
                    <a:ext uri="{FF2B5EF4-FFF2-40B4-BE49-F238E27FC236}">
                      <a16:creationId xmlns:a16="http://schemas.microsoft.com/office/drawing/2014/main" id="{6BDF7E92-C387-412D-BB4D-73CCD59189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3208"/>
                  <a:ext cx="5664" cy="778"/>
                </a:xfrm>
                <a:prstGeom prst="rect">
                  <a:avLst/>
                </a:prstGeom>
                <a:blipFill>
                  <a:blip r:embed="rId3"/>
                  <a:stretch>
                    <a:fillRect l="-1017" t="-3941" r="-1017" b="-1034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3194" name="Picture 10">
              <a:extLst>
                <a:ext uri="{FF2B5EF4-FFF2-40B4-BE49-F238E27FC236}">
                  <a16:creationId xmlns:a16="http://schemas.microsoft.com/office/drawing/2014/main" id="{D42E0402-AB3B-46ED-9600-C9E1B0A424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242"/>
              <a:ext cx="2403" cy="1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5">
            <a:extLst>
              <a:ext uri="{FF2B5EF4-FFF2-40B4-BE49-F238E27FC236}">
                <a16:creationId xmlns:a16="http://schemas.microsoft.com/office/drawing/2014/main" id="{8D374D89-2831-4535-A775-5A9AC2BF3F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4793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200" dirty="0">
                <a:solidFill>
                  <a:srgbClr val="FF3300"/>
                </a:solidFill>
              </a:rPr>
              <a:t>11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270520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>
            <a:extLst>
              <a:ext uri="{FF2B5EF4-FFF2-40B4-BE49-F238E27FC236}">
                <a16:creationId xmlns:a16="http://schemas.microsoft.com/office/drawing/2014/main" id="{18F06756-CA73-49AD-A694-9EC66FB7A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1332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ABCDEA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E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рёбра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тангенс угла</a:t>
            </a:r>
            <a:r>
              <a:rPr lang="ru-RU" altLang="ru-RU" sz="2800" dirty="0">
                <a:cs typeface="Times New Roman" panose="02020603050405020304" pitchFamily="18" charset="0"/>
              </a:rPr>
              <a:t> между</a:t>
            </a:r>
            <a:r>
              <a:rPr lang="ru-RU" altLang="ru-RU" sz="2800" dirty="0"/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</a:t>
            </a:r>
            <a:r>
              <a:rPr lang="ru-RU" altLang="ru-RU" sz="2800" dirty="0"/>
              <a:t>рямой </a:t>
            </a:r>
            <a:r>
              <a:rPr lang="en-US" altLang="ru-RU" sz="2800" i="1" dirty="0"/>
              <a:t>AA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и плоскостью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114691" name="Picture 3">
            <a:extLst>
              <a:ext uri="{FF2B5EF4-FFF2-40B4-BE49-F238E27FC236}">
                <a16:creationId xmlns:a16="http://schemas.microsoft.com/office/drawing/2014/main" id="{9C5DED96-F198-4383-9F6B-D69C6750C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7256"/>
            <a:ext cx="3814763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4692" name="Group 4">
            <a:extLst>
              <a:ext uri="{FF2B5EF4-FFF2-40B4-BE49-F238E27FC236}">
                <a16:creationId xmlns:a16="http://schemas.microsoft.com/office/drawing/2014/main" id="{A0F80728-7934-4361-A153-C41429B44F29}"/>
              </a:ext>
            </a:extLst>
          </p:cNvPr>
          <p:cNvGrpSpPr>
            <a:grpSpLocks/>
          </p:cNvGrpSpPr>
          <p:nvPr/>
        </p:nvGrpSpPr>
        <p:grpSpPr bwMode="auto">
          <a:xfrm>
            <a:off x="0" y="1935163"/>
            <a:ext cx="9144000" cy="3327400"/>
            <a:chOff x="0" y="1219"/>
            <a:chExt cx="5760" cy="209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4694" name="Text Box 6">
                  <a:extLst>
                    <a:ext uri="{FF2B5EF4-FFF2-40B4-BE49-F238E27FC236}">
                      <a16:creationId xmlns:a16="http://schemas.microsoft.com/office/drawing/2014/main" id="{959008E8-D2AC-4250-B8E4-0FD5BCF8EAF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90" y="2234"/>
                  <a:ext cx="3264" cy="10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0"/>
                    </a:spcBef>
                  </a:pPr>
                  <a:r>
                    <a:rPr lang="ru-RU" altLang="ru-RU" dirty="0"/>
                    <a:t>В прямоугольном треугольнике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AO </a:t>
                  </a:r>
                  <a:r>
                    <a:rPr lang="ru-RU" altLang="ru-RU" dirty="0"/>
                    <a:t>имеем: </a:t>
                  </a:r>
                  <a:r>
                    <a:rPr lang="en-US" altLang="ru-RU" i="1" dirty="0"/>
                    <a:t>AA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 1;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O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ru-RU" altLang="ru-RU" i="1" dirty="0"/>
                    <a:t>.</a:t>
                  </a:r>
                  <a:r>
                    <a:rPr lang="en-US" altLang="ru-RU" i="1" dirty="0"/>
                    <a:t> </a:t>
                  </a:r>
                  <a:r>
                    <a:rPr lang="ru-RU" altLang="ru-RU" dirty="0"/>
                    <a:t>Следовательно,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ru-RU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altLang="ru-RU" b="0" i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altLang="ru-RU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ru-RU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altLang="ru-RU" i="1" dirty="0"/>
                    <a:t> </a:t>
                  </a:r>
                  <a:endParaRPr lang="ru-RU" altLang="ru-RU" dirty="0"/>
                </a:p>
              </p:txBody>
            </p:sp>
          </mc:Choice>
          <mc:Fallback>
            <p:sp>
              <p:nvSpPr>
                <p:cNvPr id="114694" name="Text Box 6">
                  <a:extLst>
                    <a:ext uri="{FF2B5EF4-FFF2-40B4-BE49-F238E27FC236}">
                      <a16:creationId xmlns:a16="http://schemas.microsoft.com/office/drawing/2014/main" id="{959008E8-D2AC-4250-B8E4-0FD5BCF8EA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90" y="2234"/>
                  <a:ext cx="3264" cy="1031"/>
                </a:xfrm>
                <a:prstGeom prst="rect">
                  <a:avLst/>
                </a:prstGeom>
                <a:blipFill>
                  <a:blip r:embed="rId3"/>
                  <a:stretch>
                    <a:fillRect l="-1765" t="-2985" r="-1882" b="-298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4698" name="Text Box 10">
                  <a:extLst>
                    <a:ext uri="{FF2B5EF4-FFF2-40B4-BE49-F238E27FC236}">
                      <a16:creationId xmlns:a16="http://schemas.microsoft.com/office/drawing/2014/main" id="{CCDFF125-EC59-4FCF-BA5C-312BD4104B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48" y="1219"/>
                  <a:ext cx="3312" cy="9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en-US" altLang="ru-RU" dirty="0">
                      <a:solidFill>
                        <a:srgbClr val="FF3300"/>
                      </a:solidFill>
                    </a:rPr>
                    <a:t>	</a:t>
                  </a:r>
                  <a:r>
                    <a:rPr lang="ru-RU" altLang="ru-RU" dirty="0">
                      <a:solidFill>
                        <a:srgbClr val="FF3300"/>
                      </a:solidFill>
                    </a:rPr>
                    <a:t>Решение: </a:t>
                  </a:r>
                  <a:r>
                    <a:rPr lang="ru-RU" altLang="ru-RU" dirty="0"/>
                    <a:t>Искомый угол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</m:oMath>
                  </a14:m>
                  <a:r>
                    <a:rPr lang="ru-RU" altLang="ru-RU" dirty="0"/>
                    <a:t> равен углу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AO</a:t>
                  </a:r>
                  <a:r>
                    <a:rPr lang="ru-RU" altLang="ru-RU" dirty="0"/>
                    <a:t>, где </a:t>
                  </a:r>
                  <a:r>
                    <a:rPr lang="en-US" altLang="ru-RU" i="1" dirty="0"/>
                    <a:t>O </a:t>
                  </a:r>
                  <a:r>
                    <a:rPr lang="ru-RU" altLang="ru-RU" dirty="0"/>
                    <a:t>– основание перпендикуляра, опущенного из точки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 </a:t>
                  </a:r>
                  <a:r>
                    <a:rPr lang="ru-RU" altLang="ru-RU" dirty="0"/>
                    <a:t>на прямую </a:t>
                  </a:r>
                  <a:r>
                    <a:rPr lang="en-US" altLang="ru-RU" i="1" dirty="0"/>
                    <a:t>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F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. </a:t>
                  </a:r>
                  <a:endParaRPr lang="ru-RU" altLang="ru-RU" dirty="0"/>
                </a:p>
              </p:txBody>
            </p:sp>
          </mc:Choice>
          <mc:Fallback>
            <p:sp>
              <p:nvSpPr>
                <p:cNvPr id="114698" name="Text Box 10">
                  <a:extLst>
                    <a:ext uri="{FF2B5EF4-FFF2-40B4-BE49-F238E27FC236}">
                      <a16:creationId xmlns:a16="http://schemas.microsoft.com/office/drawing/2014/main" id="{CCDFF125-EC59-4FCF-BA5C-312BD4104B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48" y="1219"/>
                  <a:ext cx="3312" cy="989"/>
                </a:xfrm>
                <a:prstGeom prst="rect">
                  <a:avLst/>
                </a:prstGeom>
                <a:blipFill>
                  <a:blip r:embed="rId4"/>
                  <a:stretch>
                    <a:fillRect l="-1856" t="-3101" r="-1740" b="-775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4699" name="Picture 11">
              <a:extLst>
                <a:ext uri="{FF2B5EF4-FFF2-40B4-BE49-F238E27FC236}">
                  <a16:creationId xmlns:a16="http://schemas.microsoft.com/office/drawing/2014/main" id="{14E39F75-380F-4EBE-8BCB-AE92544F16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15"/>
              <a:ext cx="2484" cy="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Rectangle 5">
            <a:extLst>
              <a:ext uri="{FF2B5EF4-FFF2-40B4-BE49-F238E27FC236}">
                <a16:creationId xmlns:a16="http://schemas.microsoft.com/office/drawing/2014/main" id="{E61B938F-6319-47F4-962F-CC25C0FAC9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4793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200" dirty="0">
                <a:solidFill>
                  <a:srgbClr val="FF3300"/>
                </a:solidFill>
              </a:rPr>
              <a:t>12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377451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>
            <a:extLst>
              <a:ext uri="{FF2B5EF4-FFF2-40B4-BE49-F238E27FC236}">
                <a16:creationId xmlns:a16="http://schemas.microsoft.com/office/drawing/2014/main" id="{5185EC48-3DCA-4EDC-B39D-C1C2940D6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3342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ABCDEA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E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рёбра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у</a:t>
            </a:r>
            <a:r>
              <a:rPr lang="ru-RU" altLang="ru-RU" sz="2800" dirty="0"/>
              <a:t>гол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</a:t>
            </a:r>
            <a:r>
              <a:rPr lang="ru-RU" altLang="ru-RU" sz="2800" dirty="0"/>
              <a:t>рямой </a:t>
            </a:r>
            <a:r>
              <a:rPr lang="en-US" altLang="ru-RU" sz="2800" i="1" dirty="0"/>
              <a:t>AA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и плоскостью </a:t>
            </a:r>
            <a:r>
              <a:rPr lang="en-US" altLang="ru-RU" sz="2800" i="1" dirty="0">
                <a:cs typeface="Times New Roman" panose="02020603050405020304" pitchFamily="18" charset="0"/>
              </a:rPr>
              <a:t>AC</a:t>
            </a:r>
            <a:r>
              <a:rPr lang="en-US" altLang="ru-RU" sz="2800" i="1" dirty="0"/>
              <a:t>D</a:t>
            </a:r>
            <a:r>
              <a:rPr lang="ru-RU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115715" name="Picture 3">
            <a:extLst>
              <a:ext uri="{FF2B5EF4-FFF2-40B4-BE49-F238E27FC236}">
                <a16:creationId xmlns:a16="http://schemas.microsoft.com/office/drawing/2014/main" id="{E77FAE44-7C2C-4CBC-8022-A535B990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55142"/>
            <a:ext cx="3814763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5716" name="Group 4">
            <a:extLst>
              <a:ext uri="{FF2B5EF4-FFF2-40B4-BE49-F238E27FC236}">
                <a16:creationId xmlns:a16="http://schemas.microsoft.com/office/drawing/2014/main" id="{08CA4664-A4A3-4E6A-8201-1765BA738AE6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938337"/>
            <a:ext cx="8991600" cy="4419600"/>
            <a:chOff x="96" y="1221"/>
            <a:chExt cx="5664" cy="278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5717" name="Text Box 5">
                  <a:extLst>
                    <a:ext uri="{FF2B5EF4-FFF2-40B4-BE49-F238E27FC236}">
                      <a16:creationId xmlns:a16="http://schemas.microsoft.com/office/drawing/2014/main" id="{87462E83-82B9-4F31-9781-D00FC62776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6" y="3249"/>
                  <a:ext cx="5664" cy="7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en-US" altLang="ru-RU" dirty="0">
                      <a:solidFill>
                        <a:srgbClr val="FF3300"/>
                      </a:solidFill>
                    </a:rPr>
                    <a:t>	</a:t>
                  </a:r>
                  <a:r>
                    <a:rPr lang="ru-RU" altLang="ru-RU" dirty="0">
                      <a:solidFill>
                        <a:srgbClr val="FF3300"/>
                      </a:solidFill>
                    </a:rPr>
                    <a:t>Решение: </a:t>
                  </a:r>
                  <a:r>
                    <a:rPr lang="ru-RU" altLang="ru-RU" dirty="0"/>
                    <a:t>Искомый угол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</m:oMath>
                  </a14:m>
                  <a:r>
                    <a:rPr lang="ru-RU" altLang="ru-RU" dirty="0"/>
                    <a:t>равен углу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AF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В прямоугольном треугольнике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AF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 </a:t>
                  </a:r>
                  <a:r>
                    <a:rPr lang="ru-RU" altLang="ru-RU" dirty="0"/>
                    <a:t>имеем: </a:t>
                  </a:r>
                  <a:r>
                    <a:rPr lang="en-US" altLang="ru-RU" i="1" dirty="0"/>
                    <a:t>AA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=1;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F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 = </a:t>
                  </a:r>
                  <a:r>
                    <a:rPr lang="en-US" altLang="ru-RU" dirty="0"/>
                    <a:t>1</a:t>
                  </a:r>
                  <a:r>
                    <a:rPr lang="ru-RU" altLang="ru-RU" i="1" dirty="0"/>
                    <a:t>. </a:t>
                  </a:r>
                  <a:r>
                    <a:rPr lang="ru-RU" altLang="ru-RU" dirty="0"/>
                    <a:t>Следовательно,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</m:oMath>
                  </a14:m>
                  <a:r>
                    <a:rPr lang="ru-RU" altLang="ru-RU" dirty="0"/>
                    <a:t> = 45</a:t>
                  </a:r>
                  <a:r>
                    <a:rPr lang="ru-RU" altLang="ru-RU" baseline="30000" dirty="0"/>
                    <a:t>о</a:t>
                  </a:r>
                  <a:r>
                    <a:rPr lang="ru-RU" altLang="ru-RU" dirty="0"/>
                    <a:t>.</a:t>
                  </a:r>
                </a:p>
              </p:txBody>
            </p:sp>
          </mc:Choice>
          <mc:Fallback>
            <p:sp>
              <p:nvSpPr>
                <p:cNvPr id="115717" name="Text Box 5">
                  <a:extLst>
                    <a:ext uri="{FF2B5EF4-FFF2-40B4-BE49-F238E27FC236}">
                      <a16:creationId xmlns:a16="http://schemas.microsoft.com/office/drawing/2014/main" id="{87462E83-82B9-4F31-9781-D00FC6277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" y="3249"/>
                  <a:ext cx="5664" cy="756"/>
                </a:xfrm>
                <a:prstGeom prst="rect">
                  <a:avLst/>
                </a:prstGeom>
                <a:blipFill>
                  <a:blip r:embed="rId3"/>
                  <a:stretch>
                    <a:fillRect l="-1017" t="-4061" r="-1017" b="-1066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5719" name="Picture 7">
              <a:extLst>
                <a:ext uri="{FF2B5EF4-FFF2-40B4-BE49-F238E27FC236}">
                  <a16:creationId xmlns:a16="http://schemas.microsoft.com/office/drawing/2014/main" id="{526B3B97-A20D-4761-8300-FBE6AFE524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221"/>
              <a:ext cx="2403" cy="1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ctangle 5">
            <a:extLst>
              <a:ext uri="{FF2B5EF4-FFF2-40B4-BE49-F238E27FC236}">
                <a16:creationId xmlns:a16="http://schemas.microsoft.com/office/drawing/2014/main" id="{9D86A61D-090B-4E77-A92E-321D72D8A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4793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200" dirty="0">
                <a:solidFill>
                  <a:srgbClr val="FF3300"/>
                </a:solidFill>
              </a:rPr>
              <a:t>13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235545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>
            <a:extLst>
              <a:ext uri="{FF2B5EF4-FFF2-40B4-BE49-F238E27FC236}">
                <a16:creationId xmlns:a16="http://schemas.microsoft.com/office/drawing/2014/main" id="{17D14696-1A7F-4E94-8168-06CA3F075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7555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ABCDEA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E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рёбра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тангенс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</a:t>
            </a:r>
            <a:r>
              <a:rPr lang="ru-RU" altLang="ru-RU" sz="2800" dirty="0"/>
              <a:t>рямой </a:t>
            </a:r>
            <a:r>
              <a:rPr lang="en-US" altLang="ru-RU" sz="2800" i="1" dirty="0"/>
              <a:t>AA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и плоскостью </a:t>
            </a:r>
            <a:r>
              <a:rPr lang="en-US" altLang="ru-RU" sz="2800" i="1" dirty="0">
                <a:cs typeface="Times New Roman" panose="02020603050405020304" pitchFamily="18" charset="0"/>
              </a:rPr>
              <a:t>AC</a:t>
            </a:r>
            <a:r>
              <a:rPr lang="en-US" altLang="ru-RU" sz="2800" i="1" dirty="0"/>
              <a:t>E</a:t>
            </a:r>
            <a:r>
              <a:rPr lang="ru-RU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116739" name="Picture 3">
            <a:extLst>
              <a:ext uri="{FF2B5EF4-FFF2-40B4-BE49-F238E27FC236}">
                <a16:creationId xmlns:a16="http://schemas.microsoft.com/office/drawing/2014/main" id="{214D9112-3453-4C3B-8B52-8EFFD18B5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2550"/>
            <a:ext cx="3814763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6740" name="Group 4">
            <a:extLst>
              <a:ext uri="{FF2B5EF4-FFF2-40B4-BE49-F238E27FC236}">
                <a16:creationId xmlns:a16="http://schemas.microsoft.com/office/drawing/2014/main" id="{DCB94E5E-2EE3-492B-9953-C665ECFF6E39}"/>
              </a:ext>
            </a:extLst>
          </p:cNvPr>
          <p:cNvGrpSpPr>
            <a:grpSpLocks/>
          </p:cNvGrpSpPr>
          <p:nvPr/>
        </p:nvGrpSpPr>
        <p:grpSpPr bwMode="auto">
          <a:xfrm>
            <a:off x="0" y="1919287"/>
            <a:ext cx="9144000" cy="4602163"/>
            <a:chOff x="0" y="1089"/>
            <a:chExt cx="5760" cy="289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6741" name="Text Box 5">
                  <a:extLst>
                    <a:ext uri="{FF2B5EF4-FFF2-40B4-BE49-F238E27FC236}">
                      <a16:creationId xmlns:a16="http://schemas.microsoft.com/office/drawing/2014/main" id="{EECDF8B3-1123-4765-B4B8-5092D5DDE2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3136"/>
                  <a:ext cx="5760" cy="8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en-US" altLang="ru-RU" dirty="0">
                      <a:solidFill>
                        <a:srgbClr val="FF3300"/>
                      </a:solidFill>
                    </a:rPr>
                    <a:t>	</a:t>
                  </a:r>
                  <a:r>
                    <a:rPr lang="ru-RU" altLang="ru-RU" dirty="0">
                      <a:solidFill>
                        <a:srgbClr val="FF3300"/>
                      </a:solidFill>
                    </a:rPr>
                    <a:t>Решение: </a:t>
                  </a:r>
                  <a:r>
                    <a:rPr lang="ru-RU" altLang="ru-RU" dirty="0"/>
                    <a:t>Из точки </a:t>
                  </a:r>
                  <a:r>
                    <a:rPr lang="en-US" altLang="ru-RU" i="1" dirty="0"/>
                    <a:t>E</a:t>
                  </a:r>
                  <a:r>
                    <a:rPr lang="en-US" altLang="ru-RU" baseline="-25000" dirty="0"/>
                    <a:t>1 </a:t>
                  </a:r>
                  <a:r>
                    <a:rPr lang="ru-RU" altLang="ru-RU" dirty="0"/>
                    <a:t>опустим перпендикуляр </a:t>
                  </a:r>
                  <a:r>
                    <a:rPr lang="en-US" altLang="ru-RU" i="1" dirty="0"/>
                    <a:t>E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G </a:t>
                  </a:r>
                  <a:r>
                    <a:rPr lang="ru-RU" altLang="ru-RU" dirty="0"/>
                    <a:t>на прямую </a:t>
                  </a:r>
                  <a:r>
                    <a:rPr lang="en-US" altLang="ru-RU" i="1" dirty="0"/>
                    <a:t>AC</a:t>
                  </a:r>
                  <a:r>
                    <a:rPr lang="en-US" altLang="ru-RU" dirty="0"/>
                    <a:t>.</a:t>
                  </a:r>
                  <a:r>
                    <a:rPr lang="en-US" altLang="ru-RU" i="1" dirty="0"/>
                    <a:t> </a:t>
                  </a:r>
                  <a:r>
                    <a:rPr lang="ru-RU" altLang="ru-RU" dirty="0"/>
                    <a:t>Искомый угол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</m:oMath>
                  </a14:m>
                  <a:r>
                    <a:rPr lang="ru-RU" altLang="ru-RU" dirty="0"/>
                    <a:t>   равен углу </a:t>
                  </a:r>
                  <a:r>
                    <a:rPr lang="en-US" altLang="ru-RU" i="1" dirty="0"/>
                    <a:t>EE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G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В прямоугольном треугольнике </a:t>
                  </a:r>
                  <a:r>
                    <a:rPr lang="en-US" altLang="ru-RU" i="1" dirty="0"/>
                    <a:t>EE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G </a:t>
                  </a:r>
                  <a:r>
                    <a:rPr lang="ru-RU" altLang="ru-RU" dirty="0"/>
                    <a:t>имеем: </a:t>
                  </a:r>
                  <a:r>
                    <a:rPr lang="en-US" altLang="ru-RU" i="1" dirty="0"/>
                    <a:t>EE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=1; </a:t>
                  </a:r>
                  <a:r>
                    <a:rPr lang="en-US" altLang="ru-RU" i="1" dirty="0"/>
                    <a:t>EG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ru-RU" i="1" dirty="0"/>
                    <a:t>. </a:t>
                  </a:r>
                  <a:r>
                    <a:rPr lang="ru-RU" altLang="ru-RU" dirty="0"/>
                    <a:t>Следовательно,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ru-RU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altLang="ru-RU" b="0" i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altLang="ru-RU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ru-RU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altLang="ru-RU" dirty="0"/>
                </a:p>
              </p:txBody>
            </p:sp>
          </mc:Choice>
          <mc:Fallback>
            <p:sp>
              <p:nvSpPr>
                <p:cNvPr id="116741" name="Text Box 5">
                  <a:extLst>
                    <a:ext uri="{FF2B5EF4-FFF2-40B4-BE49-F238E27FC236}">
                      <a16:creationId xmlns:a16="http://schemas.microsoft.com/office/drawing/2014/main" id="{EECDF8B3-1123-4765-B4B8-5092D5DDE2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3136"/>
                  <a:ext cx="5760" cy="852"/>
                </a:xfrm>
                <a:prstGeom prst="rect">
                  <a:avLst/>
                </a:prstGeom>
                <a:blipFill>
                  <a:blip r:embed="rId3"/>
                  <a:stretch>
                    <a:fillRect l="-1000" t="-3604" r="-1000" b="-360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6746" name="Picture 10">
              <a:extLst>
                <a:ext uri="{FF2B5EF4-FFF2-40B4-BE49-F238E27FC236}">
                  <a16:creationId xmlns:a16="http://schemas.microsoft.com/office/drawing/2014/main" id="{563E578A-AF0A-49CC-9FA7-5524BA0969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089"/>
              <a:ext cx="2403" cy="1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Rectangle 5">
            <a:extLst>
              <a:ext uri="{FF2B5EF4-FFF2-40B4-BE49-F238E27FC236}">
                <a16:creationId xmlns:a16="http://schemas.microsoft.com/office/drawing/2014/main" id="{FB50706D-62C6-416F-BB93-3F944924B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4793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200" dirty="0">
                <a:solidFill>
                  <a:srgbClr val="FF3300"/>
                </a:solidFill>
              </a:rPr>
              <a:t>14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212679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>
            <a:extLst>
              <a:ext uri="{FF2B5EF4-FFF2-40B4-BE49-F238E27FC236}">
                <a16:creationId xmlns:a16="http://schemas.microsoft.com/office/drawing/2014/main" id="{7158BB93-4E04-4A2A-A5B1-9F2C627B4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1677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ABCDEA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E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рёбра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тангенс угла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</a:t>
            </a:r>
            <a:r>
              <a:rPr lang="ru-RU" altLang="ru-RU" sz="2800" dirty="0"/>
              <a:t>рямой </a:t>
            </a:r>
            <a:r>
              <a:rPr lang="en-US" altLang="ru-RU" sz="2800" i="1" dirty="0"/>
              <a:t>AA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и плоскостью </a:t>
            </a:r>
            <a:r>
              <a:rPr lang="en-US" altLang="ru-RU" sz="2800" i="1" dirty="0">
                <a:cs typeface="Times New Roman" panose="02020603050405020304" pitchFamily="18" charset="0"/>
              </a:rPr>
              <a:t>AD</a:t>
            </a:r>
            <a:r>
              <a:rPr lang="en-US" altLang="ru-RU" sz="2800" i="1" dirty="0"/>
              <a:t>E</a:t>
            </a:r>
            <a:r>
              <a:rPr lang="ru-RU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117763" name="Picture 3">
            <a:extLst>
              <a:ext uri="{FF2B5EF4-FFF2-40B4-BE49-F238E27FC236}">
                <a16:creationId xmlns:a16="http://schemas.microsoft.com/office/drawing/2014/main" id="{61CC3A1C-ACD0-4066-85FA-9A9B16885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5211"/>
            <a:ext cx="3814763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7764" name="Group 4">
            <a:extLst>
              <a:ext uri="{FF2B5EF4-FFF2-40B4-BE49-F238E27FC236}">
                <a16:creationId xmlns:a16="http://schemas.microsoft.com/office/drawing/2014/main" id="{752CCE37-4AF2-4E69-ACEE-42C30575CDCE}"/>
              </a:ext>
            </a:extLst>
          </p:cNvPr>
          <p:cNvGrpSpPr>
            <a:grpSpLocks/>
          </p:cNvGrpSpPr>
          <p:nvPr/>
        </p:nvGrpSpPr>
        <p:grpSpPr bwMode="auto">
          <a:xfrm>
            <a:off x="0" y="2335212"/>
            <a:ext cx="9144000" cy="3121025"/>
            <a:chOff x="0" y="1471"/>
            <a:chExt cx="5760" cy="196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7765" name="Text Box 5">
                  <a:extLst>
                    <a:ext uri="{FF2B5EF4-FFF2-40B4-BE49-F238E27FC236}">
                      <a16:creationId xmlns:a16="http://schemas.microsoft.com/office/drawing/2014/main" id="{FC767C76-717D-49C7-936D-BE9EBAA4E67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48" y="1590"/>
                  <a:ext cx="3312" cy="17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ts val="0"/>
                    </a:spcBef>
                  </a:pPr>
                  <a:r>
                    <a:rPr lang="en-US" altLang="ru-RU" dirty="0">
                      <a:solidFill>
                        <a:srgbClr val="FF3300"/>
                      </a:solidFill>
                    </a:rPr>
                    <a:t>	</a:t>
                  </a:r>
                  <a:r>
                    <a:rPr lang="ru-RU" altLang="ru-RU" dirty="0">
                      <a:solidFill>
                        <a:srgbClr val="FF3300"/>
                      </a:solidFill>
                    </a:rPr>
                    <a:t>Решение: </a:t>
                  </a:r>
                  <a:r>
                    <a:rPr lang="ru-RU" altLang="ru-RU" dirty="0"/>
                    <a:t>Из точки </a:t>
                  </a:r>
                  <a:r>
                    <a:rPr lang="en-US" altLang="ru-RU" i="1" dirty="0"/>
                    <a:t>F</a:t>
                  </a:r>
                  <a:r>
                    <a:rPr lang="en-US" altLang="ru-RU" baseline="-25000" dirty="0"/>
                    <a:t>1 </a:t>
                  </a:r>
                  <a:r>
                    <a:rPr lang="ru-RU" altLang="ru-RU" dirty="0"/>
                    <a:t>опустим перпендикуляр </a:t>
                  </a:r>
                  <a:r>
                    <a:rPr lang="en-US" altLang="ru-RU" i="1" dirty="0"/>
                    <a:t>F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G </a:t>
                  </a:r>
                  <a:r>
                    <a:rPr lang="ru-RU" altLang="ru-RU" dirty="0"/>
                    <a:t>на прямую </a:t>
                  </a:r>
                  <a:r>
                    <a:rPr lang="en-US" altLang="ru-RU" i="1" dirty="0"/>
                    <a:t>AD</a:t>
                  </a:r>
                  <a:r>
                    <a:rPr lang="en-US" altLang="ru-RU" dirty="0"/>
                    <a:t>.</a:t>
                  </a:r>
                  <a:r>
                    <a:rPr lang="en-US" altLang="ru-RU" i="1" dirty="0"/>
                    <a:t> </a:t>
                  </a:r>
                  <a:r>
                    <a:rPr lang="ru-RU" altLang="ru-RU" dirty="0"/>
                    <a:t>Искомый угол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</m:oMath>
                  </a14:m>
                  <a:r>
                    <a:rPr lang="ru-RU" altLang="ru-RU" dirty="0"/>
                    <a:t> равен углу </a:t>
                  </a:r>
                  <a:r>
                    <a:rPr lang="en-US" altLang="ru-RU" i="1" dirty="0"/>
                    <a:t>FF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G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В прямоугольном треугольнике </a:t>
                  </a:r>
                  <a:r>
                    <a:rPr lang="en-US" altLang="ru-RU" i="1" dirty="0"/>
                    <a:t>FF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G </a:t>
                  </a:r>
                  <a:r>
                    <a:rPr lang="ru-RU" altLang="ru-RU" dirty="0"/>
                    <a:t>имеем: </a:t>
                  </a:r>
                  <a:r>
                    <a:rPr lang="en-US" altLang="ru-RU" i="1" dirty="0"/>
                    <a:t>FF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 1; </a:t>
                  </a:r>
                  <a:r>
                    <a:rPr lang="en-US" altLang="ru-RU" i="1" dirty="0"/>
                    <a:t>FG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altLang="ru-RU" dirty="0"/>
                    <a:t> </a:t>
                  </a:r>
                  <a:r>
                    <a:rPr lang="ru-RU" altLang="ru-RU" dirty="0"/>
                    <a:t>Следовательно,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ru-RU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altLang="ru-RU" b="0" i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altLang="ru-RU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ru-RU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altLang="ru-RU" dirty="0"/>
                </a:p>
              </p:txBody>
            </p:sp>
          </mc:Choice>
          <mc:Fallback>
            <p:sp>
              <p:nvSpPr>
                <p:cNvPr id="117765" name="Text Box 5">
                  <a:extLst>
                    <a:ext uri="{FF2B5EF4-FFF2-40B4-BE49-F238E27FC236}">
                      <a16:creationId xmlns:a16="http://schemas.microsoft.com/office/drawing/2014/main" id="{FC767C76-717D-49C7-936D-BE9EBAA4E6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48" y="1590"/>
                  <a:ext cx="3312" cy="1729"/>
                </a:xfrm>
                <a:prstGeom prst="rect">
                  <a:avLst/>
                </a:prstGeom>
                <a:blipFill>
                  <a:blip r:embed="rId3"/>
                  <a:stretch>
                    <a:fillRect l="-1856" t="-1778" r="-1740" b="-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7771" name="Picture 11">
              <a:extLst>
                <a:ext uri="{FF2B5EF4-FFF2-40B4-BE49-F238E27FC236}">
                  <a16:creationId xmlns:a16="http://schemas.microsoft.com/office/drawing/2014/main" id="{42466DBF-D728-4065-9B9A-AC47A04C7D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71"/>
              <a:ext cx="2403" cy="1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Rectangle 5">
            <a:extLst>
              <a:ext uri="{FF2B5EF4-FFF2-40B4-BE49-F238E27FC236}">
                <a16:creationId xmlns:a16="http://schemas.microsoft.com/office/drawing/2014/main" id="{AEDD16C7-7B65-4EC3-A4D3-751E1D5D1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4793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200" dirty="0">
                <a:solidFill>
                  <a:srgbClr val="FF3300"/>
                </a:solidFill>
              </a:rPr>
              <a:t>15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280335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>
            <a:extLst>
              <a:ext uri="{FF2B5EF4-FFF2-40B4-BE49-F238E27FC236}">
                <a16:creationId xmlns:a16="http://schemas.microsoft.com/office/drawing/2014/main" id="{09EEDF9B-B2A9-4FA2-B0DA-2D31B86D4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7796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ABCDEA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E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рёбра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синус угла</a:t>
            </a:r>
            <a:r>
              <a:rPr lang="ru-RU" altLang="ru-RU" sz="2800" dirty="0">
                <a:cs typeface="Times New Roman" panose="02020603050405020304" pitchFamily="18" charset="0"/>
              </a:rPr>
              <a:t> между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</a:t>
            </a:r>
            <a:r>
              <a:rPr lang="ru-RU" altLang="ru-RU" sz="2800" dirty="0"/>
              <a:t>рямой </a:t>
            </a:r>
            <a:r>
              <a:rPr lang="en-US" altLang="ru-RU" sz="2800" i="1" dirty="0"/>
              <a:t>AB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и плоскостью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en-US" altLang="ru-RU" sz="2800" i="1" dirty="0"/>
              <a:t>D</a:t>
            </a:r>
            <a:r>
              <a:rPr lang="ru-RU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94211" name="Picture 3">
            <a:extLst>
              <a:ext uri="{FF2B5EF4-FFF2-40B4-BE49-F238E27FC236}">
                <a16:creationId xmlns:a16="http://schemas.microsoft.com/office/drawing/2014/main" id="{B37F909E-9DF1-4040-8DF1-26F608D33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8563"/>
            <a:ext cx="394335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4225" name="Group 17">
            <a:extLst>
              <a:ext uri="{FF2B5EF4-FFF2-40B4-BE49-F238E27FC236}">
                <a16:creationId xmlns:a16="http://schemas.microsoft.com/office/drawing/2014/main" id="{2AF6FCB4-8DE8-46A3-816E-DC676D2D19F9}"/>
              </a:ext>
            </a:extLst>
          </p:cNvPr>
          <p:cNvGrpSpPr>
            <a:grpSpLocks/>
          </p:cNvGrpSpPr>
          <p:nvPr/>
        </p:nvGrpSpPr>
        <p:grpSpPr bwMode="auto">
          <a:xfrm>
            <a:off x="0" y="1988708"/>
            <a:ext cx="9144000" cy="3889375"/>
            <a:chOff x="0" y="1052"/>
            <a:chExt cx="5760" cy="245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4213" name="Text Box 5">
                  <a:extLst>
                    <a:ext uri="{FF2B5EF4-FFF2-40B4-BE49-F238E27FC236}">
                      <a16:creationId xmlns:a16="http://schemas.microsoft.com/office/drawing/2014/main" id="{6A50EC17-0F0B-4D95-87C5-44A6977EFC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48" y="1052"/>
                  <a:ext cx="3312" cy="24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en-US" altLang="ru-RU" dirty="0">
                      <a:solidFill>
                        <a:srgbClr val="FF3300"/>
                      </a:solidFill>
                    </a:rPr>
                    <a:t>	</a:t>
                  </a:r>
                  <a:r>
                    <a:rPr lang="ru-RU" altLang="ru-RU" dirty="0">
                      <a:solidFill>
                        <a:srgbClr val="FF3300"/>
                      </a:solidFill>
                    </a:rPr>
                    <a:t>Решение: </a:t>
                  </a:r>
                  <a:r>
                    <a:rPr lang="ru-RU" altLang="ru-RU" dirty="0"/>
                    <a:t>Из точки </a:t>
                  </a: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опустим перпендикуляр </a:t>
                  </a: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H </a:t>
                  </a:r>
                  <a:r>
                    <a:rPr lang="ru-RU" altLang="ru-RU" dirty="0"/>
                    <a:t>на прямую </a:t>
                  </a:r>
                  <a:r>
                    <a:rPr lang="en-US" altLang="ru-RU" i="1" dirty="0"/>
                    <a:t>BD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.  </a:t>
                  </a:r>
                  <a:r>
                    <a:rPr lang="en-US" altLang="ru-RU" i="1" dirty="0"/>
                    <a:t> </a:t>
                  </a:r>
                  <a:r>
                    <a:rPr lang="ru-RU" altLang="ru-RU" dirty="0"/>
                    <a:t>Искомый угол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</m:oMath>
                  </a14:m>
                  <a:r>
                    <a:rPr lang="ru-RU" altLang="ru-RU" dirty="0"/>
                    <a:t> равен углу </a:t>
                  </a: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AH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В прямоугольном треугольнике </a:t>
                  </a:r>
                  <a:r>
                    <a:rPr lang="en-US" altLang="ru-RU" i="1" dirty="0"/>
                    <a:t>BB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D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 </a:t>
                  </a:r>
                  <a:r>
                    <a:rPr lang="ru-RU" altLang="ru-RU" dirty="0"/>
                    <a:t>имеем: </a:t>
                  </a:r>
                  <a:r>
                    <a:rPr lang="en-US" altLang="ru-RU" i="1" dirty="0"/>
                    <a:t>BB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</a:t>
                  </a:r>
                  <a:r>
                    <a:rPr lang="ru-RU" altLang="ru-RU" dirty="0"/>
                    <a:t> </a:t>
                  </a:r>
                  <a:r>
                    <a:rPr lang="en-US" altLang="ru-RU" dirty="0"/>
                    <a:t>1; </a:t>
                  </a: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D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en-US" altLang="ru-RU" dirty="0"/>
                    <a:t>, </a:t>
                  </a:r>
                  <a:r>
                    <a:rPr lang="en-US" altLang="ru-RU" i="1" dirty="0"/>
                    <a:t>BD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 2.</a:t>
                  </a:r>
                  <a:r>
                    <a:rPr lang="ru-RU" altLang="ru-RU" i="1" dirty="0"/>
                    <a:t> </a:t>
                  </a:r>
                  <a:r>
                    <a:rPr lang="ru-RU" altLang="ru-RU" dirty="0"/>
                    <a:t>Следовательно, угол </a:t>
                  </a:r>
                  <a:r>
                    <a:rPr lang="en-US" altLang="ru-RU" i="1" dirty="0"/>
                    <a:t>BD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равен 30</a:t>
                  </a:r>
                  <a:r>
                    <a:rPr lang="ru-RU" altLang="ru-RU" baseline="30000" dirty="0"/>
                    <a:t>о</a:t>
                  </a:r>
                  <a:r>
                    <a:rPr lang="ru-RU" altLang="ru-RU" dirty="0"/>
                    <a:t> и, значит, </a:t>
                  </a: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H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ru-RU" altLang="ru-RU" dirty="0"/>
                    <a:t>В прямоугольном треугольнике </a:t>
                  </a:r>
                  <a:r>
                    <a:rPr lang="en-US" altLang="ru-RU" i="1" dirty="0"/>
                    <a:t>AB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H </a:t>
                  </a:r>
                  <a:r>
                    <a:rPr lang="ru-RU" altLang="ru-RU" dirty="0"/>
                    <a:t>имеем: </a:t>
                  </a:r>
                  <a:r>
                    <a:rPr lang="en-US" altLang="ru-RU" i="1" dirty="0"/>
                    <a:t>AB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ru-RU" altLang="ru-RU" dirty="0"/>
                    <a:t>, </a:t>
                  </a: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H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ru-RU" altLang="ru-RU" dirty="0"/>
                    <a:t>Следовательно,</a:t>
                  </a:r>
                  <a:r>
                    <a:rPr lang="en-US" altLang="ru-RU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ru-RU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altLang="ru-RU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US" altLang="ru-RU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ru-RU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altLang="ru-RU" i="1" dirty="0"/>
                    <a:t> </a:t>
                  </a:r>
                  <a:endParaRPr lang="ru-RU" altLang="ru-RU" i="1" dirty="0"/>
                </a:p>
              </p:txBody>
            </p:sp>
          </mc:Choice>
          <mc:Fallback>
            <p:sp>
              <p:nvSpPr>
                <p:cNvPr id="94213" name="Text Box 5">
                  <a:extLst>
                    <a:ext uri="{FF2B5EF4-FFF2-40B4-BE49-F238E27FC236}">
                      <a16:creationId xmlns:a16="http://schemas.microsoft.com/office/drawing/2014/main" id="{6A50EC17-0F0B-4D95-87C5-44A6977EFC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48" y="1052"/>
                  <a:ext cx="3312" cy="2450"/>
                </a:xfrm>
                <a:prstGeom prst="rect">
                  <a:avLst/>
                </a:prstGeom>
                <a:blipFill>
                  <a:blip r:embed="rId3"/>
                  <a:stretch>
                    <a:fillRect l="-1856" t="-1254" r="-1740" b="-141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4223" name="Picture 15">
              <a:extLst>
                <a:ext uri="{FF2B5EF4-FFF2-40B4-BE49-F238E27FC236}">
                  <a16:creationId xmlns:a16="http://schemas.microsoft.com/office/drawing/2014/main" id="{11C43C01-1BD4-4AAE-BF86-C253D504AA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62"/>
              <a:ext cx="2484" cy="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" name="Rectangle 5">
            <a:extLst>
              <a:ext uri="{FF2B5EF4-FFF2-40B4-BE49-F238E27FC236}">
                <a16:creationId xmlns:a16="http://schemas.microsoft.com/office/drawing/2014/main" id="{7313EF06-2FC2-4076-8A6E-B64B1DB353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4793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200" dirty="0">
                <a:solidFill>
                  <a:srgbClr val="FF3300"/>
                </a:solidFill>
              </a:rPr>
              <a:t>16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190871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>
            <a:extLst>
              <a:ext uri="{FF2B5EF4-FFF2-40B4-BE49-F238E27FC236}">
                <a16:creationId xmlns:a16="http://schemas.microsoft.com/office/drawing/2014/main" id="{5BD19A1F-8344-410B-8E6F-E23F6C1EC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5312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ABCDEA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E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рёбра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синус угла</a:t>
            </a:r>
            <a:r>
              <a:rPr lang="ru-RU" altLang="ru-RU" sz="2800" dirty="0">
                <a:cs typeface="Times New Roman" panose="02020603050405020304" pitchFamily="18" charset="0"/>
              </a:rPr>
              <a:t> между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</a:t>
            </a:r>
            <a:r>
              <a:rPr lang="ru-RU" altLang="ru-RU" sz="2800" dirty="0"/>
              <a:t>рямой </a:t>
            </a:r>
            <a:r>
              <a:rPr lang="en-US" altLang="ru-RU" sz="2800" i="1" dirty="0"/>
              <a:t>AB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и плоскостью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ru-RU" altLang="ru-RU" sz="2800" i="1" dirty="0"/>
              <a:t>С</a:t>
            </a:r>
            <a:r>
              <a:rPr lang="ru-RU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96259" name="Picture 3">
            <a:extLst>
              <a:ext uri="{FF2B5EF4-FFF2-40B4-BE49-F238E27FC236}">
                <a16:creationId xmlns:a16="http://schemas.microsoft.com/office/drawing/2014/main" id="{F8F72B57-4B64-4055-A975-EE2E70A87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1225"/>
            <a:ext cx="394335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6279" name="Group 23">
            <a:extLst>
              <a:ext uri="{FF2B5EF4-FFF2-40B4-BE49-F238E27FC236}">
                <a16:creationId xmlns:a16="http://schemas.microsoft.com/office/drawing/2014/main" id="{13CA4543-7EF2-4F4C-97FE-B7EB42DA235A}"/>
              </a:ext>
            </a:extLst>
          </p:cNvPr>
          <p:cNvGrpSpPr>
            <a:grpSpLocks/>
          </p:cNvGrpSpPr>
          <p:nvPr/>
        </p:nvGrpSpPr>
        <p:grpSpPr bwMode="auto">
          <a:xfrm>
            <a:off x="0" y="2105025"/>
            <a:ext cx="9144000" cy="4760913"/>
            <a:chOff x="0" y="1102"/>
            <a:chExt cx="5760" cy="299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6265" name="Text Box 9">
                  <a:extLst>
                    <a:ext uri="{FF2B5EF4-FFF2-40B4-BE49-F238E27FC236}">
                      <a16:creationId xmlns:a16="http://schemas.microsoft.com/office/drawing/2014/main" id="{01633DAC-9E67-4EBA-A2F8-F3316672AF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48" y="1102"/>
                  <a:ext cx="3312" cy="18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en-US" altLang="ru-RU" dirty="0">
                      <a:solidFill>
                        <a:srgbClr val="FF3300"/>
                      </a:solidFill>
                    </a:rPr>
                    <a:t>	</a:t>
                  </a:r>
                  <a:r>
                    <a:rPr lang="ru-RU" altLang="ru-RU" dirty="0">
                      <a:solidFill>
                        <a:srgbClr val="FF3300"/>
                      </a:solidFill>
                    </a:rPr>
                    <a:t>Решение: </a:t>
                  </a:r>
                  <a:r>
                    <a:rPr lang="ru-RU" altLang="ru-RU" dirty="0"/>
                    <a:t>Проведем прямые </a:t>
                  </a:r>
                  <a:r>
                    <a:rPr lang="en-US" altLang="ru-RU" i="1" dirty="0"/>
                    <a:t>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F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, </a:t>
                  </a: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D</a:t>
                  </a:r>
                  <a:r>
                    <a:rPr lang="en-US" altLang="ru-RU" baseline="-25000" dirty="0"/>
                    <a:t>1 </a:t>
                  </a:r>
                  <a:r>
                    <a:rPr lang="ru-RU" altLang="ru-RU" dirty="0"/>
                    <a:t>и обозначим </a:t>
                  </a:r>
                  <a:r>
                    <a:rPr lang="en-US" altLang="ru-RU" i="1" dirty="0"/>
                    <a:t>G</a:t>
                  </a:r>
                  <a:r>
                    <a:rPr lang="ru-RU" altLang="ru-RU" baseline="-25000" dirty="0"/>
                    <a:t>1</a:t>
                  </a:r>
                  <a:r>
                    <a:rPr lang="en-US" altLang="ru-RU" i="1" dirty="0"/>
                    <a:t> </a:t>
                  </a:r>
                  <a:r>
                    <a:rPr lang="ru-RU" altLang="ru-RU" dirty="0"/>
                    <a:t>их точку пересечения.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Из точки </a:t>
                  </a: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опустим перпендикуляр </a:t>
                  </a: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H </a:t>
                  </a:r>
                  <a:r>
                    <a:rPr lang="ru-RU" altLang="ru-RU" dirty="0"/>
                    <a:t>на прямую </a:t>
                  </a:r>
                  <a:r>
                    <a:rPr lang="en-US" altLang="ru-RU" i="1" dirty="0"/>
                    <a:t>BG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.  </a:t>
                  </a:r>
                  <a:r>
                    <a:rPr lang="en-US" altLang="ru-RU" i="1" dirty="0"/>
                    <a:t> </a:t>
                  </a:r>
                  <a:r>
                    <a:rPr lang="ru-RU" altLang="ru-RU" dirty="0"/>
                    <a:t>Искомый угол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</m:oMath>
                  </a14:m>
                  <a:r>
                    <a:rPr lang="ru-RU" altLang="ru-RU" dirty="0"/>
                    <a:t> равен углу </a:t>
                  </a: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AH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В прямоугольном треугольнике </a:t>
                  </a:r>
                  <a:r>
                    <a:rPr lang="en-US" altLang="ru-RU" i="1" dirty="0"/>
                    <a:t>BB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G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 </a:t>
                  </a:r>
                  <a:r>
                    <a:rPr lang="ru-RU" altLang="ru-RU" dirty="0"/>
                    <a:t>имеем: </a:t>
                  </a:r>
                  <a:r>
                    <a:rPr lang="en-US" altLang="ru-RU" i="1" dirty="0"/>
                    <a:t>BB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</a:t>
                  </a:r>
                  <a:r>
                    <a:rPr lang="ru-RU" altLang="ru-RU" dirty="0"/>
                    <a:t> </a:t>
                  </a:r>
                  <a:r>
                    <a:rPr lang="en-US" altLang="ru-RU" dirty="0"/>
                    <a:t>1; </a:t>
                  </a: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G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ru-RU" dirty="0"/>
                    <a:t>, </a:t>
                  </a:r>
                  <a:r>
                    <a:rPr lang="en-US" altLang="ru-RU" i="1" dirty="0"/>
                    <a:t>BG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ru-RU" dirty="0"/>
                    <a:t>.</a:t>
                  </a:r>
                  <a:r>
                    <a:rPr lang="ru-RU" altLang="ru-RU" i="1" dirty="0"/>
                    <a:t> </a:t>
                  </a:r>
                  <a:endParaRPr lang="en-US" altLang="ru-RU" i="1" dirty="0"/>
                </a:p>
              </p:txBody>
            </p:sp>
          </mc:Choice>
          <mc:Fallback>
            <p:sp>
              <p:nvSpPr>
                <p:cNvPr id="96265" name="Text Box 9">
                  <a:extLst>
                    <a:ext uri="{FF2B5EF4-FFF2-40B4-BE49-F238E27FC236}">
                      <a16:creationId xmlns:a16="http://schemas.microsoft.com/office/drawing/2014/main" id="{01633DAC-9E67-4EBA-A2F8-F3316672AF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48" y="1102"/>
                  <a:ext cx="3312" cy="1824"/>
                </a:xfrm>
                <a:prstGeom prst="rect">
                  <a:avLst/>
                </a:prstGeom>
                <a:blipFill>
                  <a:blip r:embed="rId3"/>
                  <a:stretch>
                    <a:fillRect l="-1856" t="-1684" r="-1740" b="-105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6272" name="Text Box 16">
                  <a:extLst>
                    <a:ext uri="{FF2B5EF4-FFF2-40B4-BE49-F238E27FC236}">
                      <a16:creationId xmlns:a16="http://schemas.microsoft.com/office/drawing/2014/main" id="{C5A9A71B-5B8C-4CDD-8280-F7836B0E94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3068"/>
                  <a:ext cx="5760" cy="10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ts val="0"/>
                    </a:spcBef>
                  </a:pPr>
                  <a:r>
                    <a:rPr lang="en-US" altLang="ru-RU" dirty="0"/>
                    <a:t>	</a:t>
                  </a:r>
                  <a:r>
                    <a:rPr lang="ru-RU" altLang="ru-RU" dirty="0"/>
                    <a:t>Из подобных треугольников </a:t>
                  </a:r>
                  <a:r>
                    <a:rPr lang="en-US" altLang="ru-RU" i="1" dirty="0"/>
                    <a:t>BB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G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и </a:t>
                  </a: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HG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находим </a:t>
                  </a: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H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altLang="ru-RU" i="1" dirty="0"/>
                    <a:t>. </a:t>
                  </a:r>
                  <a:r>
                    <a:rPr lang="ru-RU" altLang="ru-RU" dirty="0"/>
                    <a:t>В прямоугольном треугольнике </a:t>
                  </a:r>
                  <a:r>
                    <a:rPr lang="en-US" altLang="ru-RU" i="1" dirty="0"/>
                    <a:t>AB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H </a:t>
                  </a:r>
                  <a:r>
                    <a:rPr lang="ru-RU" altLang="ru-RU" dirty="0"/>
                    <a:t>имеем </a:t>
                  </a: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H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altLang="ru-RU" dirty="0"/>
                    <a:t>, </a:t>
                  </a:r>
                  <a:r>
                    <a:rPr lang="en-US" altLang="ru-RU" i="1" dirty="0"/>
                    <a:t>AB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ru-RU" altLang="ru-RU" dirty="0"/>
                    <a:t>. Следовательно,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ru-RU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altLang="ru-RU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ru-RU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42</m:t>
                              </m:r>
                            </m:e>
                          </m:rad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altLang="ru-RU" dirty="0"/>
                </a:p>
              </p:txBody>
            </p:sp>
          </mc:Choice>
          <mc:Fallback>
            <p:sp>
              <p:nvSpPr>
                <p:cNvPr id="96272" name="Text Box 16">
                  <a:extLst>
                    <a:ext uri="{FF2B5EF4-FFF2-40B4-BE49-F238E27FC236}">
                      <a16:creationId xmlns:a16="http://schemas.microsoft.com/office/drawing/2014/main" id="{C5A9A71B-5B8C-4CDD-8280-F7836B0E94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3068"/>
                  <a:ext cx="5760" cy="1033"/>
                </a:xfrm>
                <a:prstGeom prst="rect">
                  <a:avLst/>
                </a:prstGeom>
                <a:blipFill>
                  <a:blip r:embed="rId4"/>
                  <a:stretch>
                    <a:fillRect t="-2974" r="-1000" b="-260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6274" name="Picture 18">
              <a:extLst>
                <a:ext uri="{FF2B5EF4-FFF2-40B4-BE49-F238E27FC236}">
                  <a16:creationId xmlns:a16="http://schemas.microsoft.com/office/drawing/2014/main" id="{4AB300C8-0026-4444-AFFD-F4473369AA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50"/>
              <a:ext cx="2484" cy="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" name="Rectangle 5">
            <a:extLst>
              <a:ext uri="{FF2B5EF4-FFF2-40B4-BE49-F238E27FC236}">
                <a16:creationId xmlns:a16="http://schemas.microsoft.com/office/drawing/2014/main" id="{1D0B701B-425E-4F3A-95EF-31BF4DD934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4793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200" dirty="0">
                <a:solidFill>
                  <a:srgbClr val="FF3300"/>
                </a:solidFill>
              </a:rPr>
              <a:t>17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143312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>
            <a:extLst>
              <a:ext uri="{FF2B5EF4-FFF2-40B4-BE49-F238E27FC236}">
                <a16:creationId xmlns:a16="http://schemas.microsoft.com/office/drawing/2014/main" id="{1999DCD2-3EE4-4A18-BF3A-946ED5F37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2488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ABCDEA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E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рёбра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синус угла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</a:t>
            </a:r>
            <a:r>
              <a:rPr lang="ru-RU" altLang="ru-RU" sz="2800" dirty="0"/>
              <a:t>рямой </a:t>
            </a:r>
            <a:r>
              <a:rPr lang="en-US" altLang="ru-RU" sz="2800" i="1" dirty="0"/>
              <a:t>BC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и плоскостью </a:t>
            </a:r>
            <a:r>
              <a:rPr lang="en-US" altLang="ru-RU" sz="2800" i="1" dirty="0">
                <a:cs typeface="Times New Roman" panose="02020603050405020304" pitchFamily="18" charset="0"/>
              </a:rPr>
              <a:t>BDE</a:t>
            </a:r>
            <a:r>
              <a:rPr lang="ru-RU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98307" name="Picture 3">
            <a:extLst>
              <a:ext uri="{FF2B5EF4-FFF2-40B4-BE49-F238E27FC236}">
                <a16:creationId xmlns:a16="http://schemas.microsoft.com/office/drawing/2014/main" id="{7D01E8AB-CD48-4DBA-BC01-67718E06E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6096"/>
            <a:ext cx="394335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8324" name="Group 20">
            <a:extLst>
              <a:ext uri="{FF2B5EF4-FFF2-40B4-BE49-F238E27FC236}">
                <a16:creationId xmlns:a16="http://schemas.microsoft.com/office/drawing/2014/main" id="{A8CC4466-CF7D-4749-9180-CC559080AE66}"/>
              </a:ext>
            </a:extLst>
          </p:cNvPr>
          <p:cNvGrpSpPr>
            <a:grpSpLocks/>
          </p:cNvGrpSpPr>
          <p:nvPr/>
        </p:nvGrpSpPr>
        <p:grpSpPr bwMode="auto">
          <a:xfrm>
            <a:off x="0" y="1871663"/>
            <a:ext cx="9144000" cy="4860926"/>
            <a:chOff x="0" y="939"/>
            <a:chExt cx="5760" cy="3062"/>
          </a:xfrm>
        </p:grpSpPr>
        <p:pic>
          <p:nvPicPr>
            <p:cNvPr id="98309" name="Picture 5">
              <a:extLst>
                <a:ext uri="{FF2B5EF4-FFF2-40B4-BE49-F238E27FC236}">
                  <a16:creationId xmlns:a16="http://schemas.microsoft.com/office/drawing/2014/main" id="{BF48CC73-2374-4BCB-8DA5-24F11F707A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83"/>
              <a:ext cx="2484" cy="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8311" name="Text Box 7">
                  <a:extLst>
                    <a:ext uri="{FF2B5EF4-FFF2-40B4-BE49-F238E27FC236}">
                      <a16:creationId xmlns:a16="http://schemas.microsoft.com/office/drawing/2014/main" id="{0D380EF7-A3B1-4769-BBD4-BBE050AD99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48" y="939"/>
                  <a:ext cx="3312" cy="2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en-US" altLang="ru-RU" dirty="0">
                      <a:solidFill>
                        <a:srgbClr val="FF3300"/>
                      </a:solidFill>
                    </a:rPr>
                    <a:t>	</a:t>
                  </a:r>
                  <a:r>
                    <a:rPr lang="ru-RU" altLang="ru-RU" dirty="0">
                      <a:solidFill>
                        <a:srgbClr val="FF3300"/>
                      </a:solidFill>
                    </a:rPr>
                    <a:t>Решение: </a:t>
                  </a:r>
                  <a:r>
                    <a:rPr lang="ru-RU" altLang="ru-RU" dirty="0"/>
                    <a:t>Плоскость </a:t>
                  </a:r>
                  <a:r>
                    <a:rPr lang="en-US" altLang="ru-RU" i="1" dirty="0"/>
                    <a:t>CFF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перпендикулярна плоскости </a:t>
                  </a:r>
                  <a:r>
                    <a:rPr lang="en-US" altLang="ru-RU" i="1" dirty="0"/>
                    <a:t>BDE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и пересекает её по прямой </a:t>
                  </a:r>
                  <a:r>
                    <a:rPr lang="en-US" altLang="ru-RU" i="1" dirty="0"/>
                    <a:t>GG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Прямая </a:t>
                  </a:r>
                  <a:r>
                    <a:rPr lang="en-US" altLang="ru-RU" i="1" dirty="0"/>
                    <a:t>GG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образует с прямой </a:t>
                  </a:r>
                  <a:r>
                    <a:rPr lang="en-US" altLang="ru-RU" i="1" dirty="0"/>
                    <a:t>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F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угол 45</a:t>
                  </a:r>
                  <a:r>
                    <a:rPr lang="ru-RU" altLang="ru-RU" baseline="30000" dirty="0"/>
                    <a:t>о</a:t>
                  </a:r>
                  <a:r>
                    <a:rPr lang="ru-RU" altLang="ru-RU" dirty="0"/>
                    <a:t>. Из вершины </a:t>
                  </a:r>
                  <a:r>
                    <a:rPr lang="en-US" altLang="ru-RU" i="1" dirty="0"/>
                    <a:t>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опустим перпендикуляр </a:t>
                  </a:r>
                  <a:r>
                    <a:rPr lang="en-US" altLang="ru-RU" i="1" dirty="0"/>
                    <a:t>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H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на прямую </a:t>
                  </a:r>
                  <a:r>
                    <a:rPr lang="en-US" altLang="ru-RU" i="1" dirty="0"/>
                    <a:t>GG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В прямоугольном треугольнике </a:t>
                  </a:r>
                  <a:r>
                    <a:rPr lang="en-US" altLang="ru-RU" i="1" dirty="0"/>
                    <a:t>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G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H </a:t>
                  </a:r>
                  <a:r>
                    <a:rPr lang="ru-RU" altLang="ru-RU" dirty="0"/>
                    <a:t>имеем: </a:t>
                  </a:r>
                  <a:r>
                    <a:rPr lang="en-US" altLang="ru-RU" i="1" dirty="0"/>
                    <a:t>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G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ru-RU" dirty="0"/>
                    <a:t>, </a:t>
                  </a:r>
                  <a14:m>
                    <m:oMath xmlns:m="http://schemas.openxmlformats.org/officeDocument/2006/math"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</m:oMath>
                  </a14:m>
                  <a:r>
                    <a:rPr lang="en-US" altLang="ru-RU" i="1" dirty="0"/>
                    <a:t>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G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H = </a:t>
                  </a:r>
                  <a:r>
                    <a:rPr lang="en-US" altLang="ru-RU" dirty="0"/>
                    <a:t>45</a:t>
                  </a:r>
                  <a:r>
                    <a:rPr lang="ru-RU" altLang="ru-RU" baseline="30000" dirty="0"/>
                    <a:t>о</a:t>
                  </a:r>
                  <a:r>
                    <a:rPr lang="ru-RU" altLang="ru-RU" dirty="0"/>
                    <a:t>.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Следовательно, </a:t>
                  </a:r>
                  <a:r>
                    <a:rPr lang="en-US" altLang="ru-RU" i="1" dirty="0"/>
                    <a:t>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H</a:t>
                  </a:r>
                  <a:r>
                    <a:rPr lang="en-US" altLang="ru-RU" baseline="-25000" dirty="0"/>
                    <a:t> </a:t>
                  </a:r>
                  <a:r>
                    <a:rPr lang="en-US" altLang="ru-RU" dirty="0"/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altLang="ru-RU" dirty="0"/>
                    <a:t>.</a:t>
                  </a:r>
                  <a:endParaRPr lang="ru-RU" altLang="ru-RU" dirty="0"/>
                </a:p>
              </p:txBody>
            </p:sp>
          </mc:Choice>
          <mc:Fallback>
            <p:sp>
              <p:nvSpPr>
                <p:cNvPr id="98311" name="Text Box 7">
                  <a:extLst>
                    <a:ext uri="{FF2B5EF4-FFF2-40B4-BE49-F238E27FC236}">
                      <a16:creationId xmlns:a16="http://schemas.microsoft.com/office/drawing/2014/main" id="{0D380EF7-A3B1-4769-BBD4-BBE050AD99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48" y="939"/>
                  <a:ext cx="3312" cy="2386"/>
                </a:xfrm>
                <a:prstGeom prst="rect">
                  <a:avLst/>
                </a:prstGeom>
                <a:blipFill>
                  <a:blip r:embed="rId4"/>
                  <a:stretch>
                    <a:fillRect l="-1856" t="-1288" r="-1740" b="-64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8319" name="Text Box 15">
                  <a:extLst>
                    <a:ext uri="{FF2B5EF4-FFF2-40B4-BE49-F238E27FC236}">
                      <a16:creationId xmlns:a16="http://schemas.microsoft.com/office/drawing/2014/main" id="{0E6F0ED6-6916-4FE1-B93E-A3F78E28A6A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3243"/>
                  <a:ext cx="5760" cy="7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dirty="0"/>
                    <a:t>В прямоугольном треугольнике </a:t>
                  </a:r>
                  <a:r>
                    <a:rPr lang="en-US" altLang="ru-RU" i="1" dirty="0"/>
                    <a:t>BC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H </a:t>
                  </a:r>
                  <a:r>
                    <a:rPr lang="ru-RU" altLang="ru-RU" dirty="0"/>
                    <a:t>имеем: </a:t>
                  </a:r>
                  <a:r>
                    <a:rPr lang="en-US" altLang="ru-RU" i="1" dirty="0"/>
                    <a:t>BC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altLang="ru-RU" dirty="0"/>
                    <a:t>; </a:t>
                  </a:r>
                  <a:r>
                    <a:rPr lang="en-US" altLang="ru-RU" i="1" dirty="0"/>
                    <a:t>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H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altLang="ru-RU" i="1" dirty="0"/>
                    <a:t>.</a:t>
                  </a:r>
                  <a:r>
                    <a:rPr lang="ru-RU" altLang="ru-RU" i="1" dirty="0"/>
                    <a:t> </a:t>
                  </a:r>
                  <a:r>
                    <a:rPr lang="ru-RU" altLang="ru-RU" dirty="0"/>
                    <a:t>Следовательно,</a:t>
                  </a:r>
                  <a:r>
                    <a:rPr lang="en-US" altLang="ru-RU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ru-RU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altLang="ru-RU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ru-RU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altLang="ru-RU" dirty="0"/>
                </a:p>
              </p:txBody>
            </p:sp>
          </mc:Choice>
          <mc:Fallback>
            <p:sp>
              <p:nvSpPr>
                <p:cNvPr id="98319" name="Text Box 15">
                  <a:extLst>
                    <a:ext uri="{FF2B5EF4-FFF2-40B4-BE49-F238E27FC236}">
                      <a16:creationId xmlns:a16="http://schemas.microsoft.com/office/drawing/2014/main" id="{0E6F0ED6-6916-4FE1-B93E-A3F78E28A6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3243"/>
                  <a:ext cx="5760" cy="758"/>
                </a:xfrm>
                <a:prstGeom prst="rect">
                  <a:avLst/>
                </a:prstGeom>
                <a:blipFill>
                  <a:blip r:embed="rId5"/>
                  <a:stretch>
                    <a:fillRect l="-1000" b="-406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Rectangle 5">
            <a:extLst>
              <a:ext uri="{FF2B5EF4-FFF2-40B4-BE49-F238E27FC236}">
                <a16:creationId xmlns:a16="http://schemas.microsoft.com/office/drawing/2014/main" id="{482B4BAD-1CB7-42B5-9B72-0F79871B5E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4793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200" dirty="0">
                <a:solidFill>
                  <a:srgbClr val="FF3300"/>
                </a:solidFill>
              </a:rPr>
              <a:t>18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65498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>
            <a:extLst>
              <a:ext uri="{FF2B5EF4-FFF2-40B4-BE49-F238E27FC236}">
                <a16:creationId xmlns:a16="http://schemas.microsoft.com/office/drawing/2014/main" id="{86DA4ADE-DAAF-4C2F-8263-7AF1DE0F8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08203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правильной треугольной призме </a:t>
            </a:r>
            <a:r>
              <a:rPr lang="en-US" altLang="ru-RU" i="1" dirty="0">
                <a:cs typeface="Times New Roman" panose="02020603050405020304" pitchFamily="18" charset="0"/>
              </a:rPr>
              <a:t>ABCA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все рёбра которой равны 1, найдите </a:t>
            </a:r>
            <a:r>
              <a:rPr lang="ru-RU" altLang="ru-RU" dirty="0"/>
              <a:t>тангенс угла</a:t>
            </a:r>
            <a:r>
              <a:rPr lang="ru-RU" altLang="ru-RU" dirty="0">
                <a:cs typeface="Times New Roman" panose="02020603050405020304" pitchFamily="18" charset="0"/>
              </a:rPr>
              <a:t> между прямой </a:t>
            </a:r>
            <a:r>
              <a:rPr lang="en-US" altLang="ru-RU" i="1" dirty="0">
                <a:cs typeface="Times New Roman" panose="02020603050405020304" pitchFamily="18" charset="0"/>
              </a:rPr>
              <a:t>AA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и плоскостью</a:t>
            </a:r>
            <a:r>
              <a:rPr lang="ru-RU" altLang="ru-RU" dirty="0"/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8548" name="Text Box 4">
                <a:extLst>
                  <a:ext uri="{FF2B5EF4-FFF2-40B4-BE49-F238E27FC236}">
                    <a16:creationId xmlns:a16="http://schemas.microsoft.com/office/drawing/2014/main" id="{7267C528-374E-41C1-BC0B-1B0F7C6F6F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8200" y="5867400"/>
                <a:ext cx="3048000" cy="6798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tg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ru-RU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>
                    <a:solidFill>
                      <a:srgbClr val="FF33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08548" name="Text Box 4">
                <a:extLst>
                  <a:ext uri="{FF2B5EF4-FFF2-40B4-BE49-F238E27FC236}">
                    <a16:creationId xmlns:a16="http://schemas.microsoft.com/office/drawing/2014/main" id="{7267C528-374E-41C1-BC0B-1B0F7C6F6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5867400"/>
                <a:ext cx="3048000" cy="679866"/>
              </a:xfrm>
              <a:prstGeom prst="rect">
                <a:avLst/>
              </a:prstGeom>
              <a:blipFill>
                <a:blip r:embed="rId2"/>
                <a:stretch>
                  <a:fillRect l="-3200" b="-720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8550" name="Picture 6">
            <a:extLst>
              <a:ext uri="{FF2B5EF4-FFF2-40B4-BE49-F238E27FC236}">
                <a16:creationId xmlns:a16="http://schemas.microsoft.com/office/drawing/2014/main" id="{498E5411-9D16-4EBD-962E-8EF1DC5CF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41513"/>
            <a:ext cx="3387725" cy="36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EE9FA23D-9DFF-4DDA-9D79-FBA08DA0F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4793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200" dirty="0">
                <a:solidFill>
                  <a:srgbClr val="FF3300"/>
                </a:solidFill>
              </a:rPr>
              <a:t>1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122205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>
            <a:extLst>
              <a:ext uri="{FF2B5EF4-FFF2-40B4-BE49-F238E27FC236}">
                <a16:creationId xmlns:a16="http://schemas.microsoft.com/office/drawing/2014/main" id="{15BA6531-DE8E-415B-B3A1-430E8046E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0074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ABCDEA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E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рёбра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синус угла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</a:t>
            </a:r>
            <a:r>
              <a:rPr lang="ru-RU" altLang="ru-RU" sz="2800" dirty="0"/>
              <a:t>рямой </a:t>
            </a:r>
            <a:r>
              <a:rPr lang="en-US" altLang="ru-RU" sz="2800" i="1" dirty="0"/>
              <a:t>AB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и плоскостью </a:t>
            </a:r>
            <a:r>
              <a:rPr lang="en-US" altLang="ru-RU" sz="2800" i="1" dirty="0">
                <a:cs typeface="Times New Roman" panose="02020603050405020304" pitchFamily="18" charset="0"/>
              </a:rPr>
              <a:t>AC</a:t>
            </a:r>
            <a:r>
              <a:rPr lang="en-US" altLang="ru-RU" sz="2800" i="1" dirty="0"/>
              <a:t>E</a:t>
            </a:r>
            <a:r>
              <a:rPr lang="ru-RU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100355" name="Picture 3">
            <a:extLst>
              <a:ext uri="{FF2B5EF4-FFF2-40B4-BE49-F238E27FC236}">
                <a16:creationId xmlns:a16="http://schemas.microsoft.com/office/drawing/2014/main" id="{F61B96B6-EE61-4248-9798-F1520FCC6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4862"/>
            <a:ext cx="394335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0371" name="Group 19">
            <a:extLst>
              <a:ext uri="{FF2B5EF4-FFF2-40B4-BE49-F238E27FC236}">
                <a16:creationId xmlns:a16="http://schemas.microsoft.com/office/drawing/2014/main" id="{4D3DD15A-5898-40B6-9806-7783DA265915}"/>
              </a:ext>
            </a:extLst>
          </p:cNvPr>
          <p:cNvGrpSpPr>
            <a:grpSpLocks/>
          </p:cNvGrpSpPr>
          <p:nvPr/>
        </p:nvGrpSpPr>
        <p:grpSpPr bwMode="auto">
          <a:xfrm>
            <a:off x="0" y="2074862"/>
            <a:ext cx="9196388" cy="4465638"/>
            <a:chOff x="0" y="1091"/>
            <a:chExt cx="5793" cy="281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0357" name="Text Box 5">
                  <a:extLst>
                    <a:ext uri="{FF2B5EF4-FFF2-40B4-BE49-F238E27FC236}">
                      <a16:creationId xmlns:a16="http://schemas.microsoft.com/office/drawing/2014/main" id="{4A8A6604-2408-45DC-B5D0-3443495A45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48" y="1210"/>
                  <a:ext cx="3312" cy="16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en-US" altLang="ru-RU" dirty="0">
                      <a:solidFill>
                        <a:srgbClr val="FF3300"/>
                      </a:solidFill>
                    </a:rPr>
                    <a:t>	</a:t>
                  </a:r>
                  <a:r>
                    <a:rPr lang="ru-RU" altLang="ru-RU" dirty="0">
                      <a:solidFill>
                        <a:srgbClr val="FF3300"/>
                      </a:solidFill>
                    </a:rPr>
                    <a:t>Решение: </a:t>
                  </a:r>
                  <a:r>
                    <a:rPr lang="ru-RU" altLang="ru-RU" dirty="0"/>
                    <a:t>Плоскость </a:t>
                  </a:r>
                  <a:r>
                    <a:rPr lang="en-US" altLang="ru-RU" i="1" dirty="0"/>
                    <a:t>BB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E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перпендикулярна плоскости </a:t>
                  </a:r>
                  <a:r>
                    <a:rPr lang="en-US" altLang="ru-RU" i="1" dirty="0"/>
                    <a:t>ACE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и пересекает её по прямой </a:t>
                  </a:r>
                  <a:r>
                    <a:rPr lang="en-US" altLang="ru-RU" i="1" dirty="0"/>
                    <a:t>QE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В прямоугольном треугольнике </a:t>
                  </a:r>
                  <a:r>
                    <a:rPr lang="en-US" altLang="ru-RU" i="1" dirty="0"/>
                    <a:t>QB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E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 </a:t>
                  </a:r>
                  <a:r>
                    <a:rPr lang="ru-RU" altLang="ru-RU" dirty="0"/>
                    <a:t>имеем: </a:t>
                  </a:r>
                  <a:r>
                    <a:rPr lang="en-US" altLang="ru-RU" i="1" dirty="0"/>
                    <a:t>QB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altLang="ru-RU" dirty="0"/>
                    <a:t>, </a:t>
                  </a: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E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 = </a:t>
                  </a:r>
                  <a:r>
                    <a:rPr lang="en-US" altLang="ru-RU" dirty="0"/>
                    <a:t>2. </a:t>
                  </a:r>
                  <a:r>
                    <a:rPr lang="ru-RU" altLang="ru-RU" dirty="0"/>
                    <a:t>Высота </a:t>
                  </a: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H</a:t>
                  </a:r>
                  <a:r>
                    <a:rPr lang="en-US" altLang="ru-RU" baseline="-25000" dirty="0"/>
                    <a:t> </a:t>
                  </a:r>
                  <a:r>
                    <a:rPr lang="ru-RU" altLang="ru-RU" dirty="0"/>
                    <a:t>этого треугольника равна</a:t>
                  </a:r>
                  <a:r>
                    <a:rPr lang="en-US" altLang="ru-RU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ru-RU" altLang="ru-RU" i="1" dirty="0"/>
                    <a:t> </a:t>
                  </a:r>
                  <a:endParaRPr lang="ru-RU" altLang="ru-RU" dirty="0"/>
                </a:p>
              </p:txBody>
            </p:sp>
          </mc:Choice>
          <mc:Fallback>
            <p:sp>
              <p:nvSpPr>
                <p:cNvPr id="100357" name="Text Box 5">
                  <a:extLst>
                    <a:ext uri="{FF2B5EF4-FFF2-40B4-BE49-F238E27FC236}">
                      <a16:creationId xmlns:a16="http://schemas.microsoft.com/office/drawing/2014/main" id="{4A8A6604-2408-45DC-B5D0-3443495A45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48" y="1210"/>
                  <a:ext cx="3312" cy="1689"/>
                </a:xfrm>
                <a:prstGeom prst="rect">
                  <a:avLst/>
                </a:prstGeom>
                <a:blipFill>
                  <a:blip r:embed="rId3"/>
                  <a:stretch>
                    <a:fillRect l="-1856" t="-1818" r="-1740" b="-113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0359" name="Picture 7">
              <a:extLst>
                <a:ext uri="{FF2B5EF4-FFF2-40B4-BE49-F238E27FC236}">
                  <a16:creationId xmlns:a16="http://schemas.microsoft.com/office/drawing/2014/main" id="{772391DA-005C-449D-BEA9-89C2E42927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91"/>
              <a:ext cx="2484" cy="2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0365" name="Text Box 13">
                  <a:extLst>
                    <a:ext uri="{FF2B5EF4-FFF2-40B4-BE49-F238E27FC236}">
                      <a16:creationId xmlns:a16="http://schemas.microsoft.com/office/drawing/2014/main" id="{774D9438-D60B-4CEB-BD8A-B2C39BE5DFB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" y="3219"/>
                  <a:ext cx="5760" cy="6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ru-RU" dirty="0"/>
                    <a:t>	</a:t>
                  </a:r>
                  <a:r>
                    <a:rPr lang="ru-RU" altLang="ru-RU" dirty="0"/>
                    <a:t>В прямоугольном треугольнике </a:t>
                  </a:r>
                  <a:r>
                    <a:rPr lang="en-US" altLang="ru-RU" i="1" dirty="0"/>
                    <a:t>AB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H </a:t>
                  </a:r>
                  <a:r>
                    <a:rPr lang="ru-RU" altLang="ru-RU" dirty="0"/>
                    <a:t>имеем: </a:t>
                  </a:r>
                  <a:r>
                    <a:rPr lang="en-US" altLang="ru-RU" i="1" dirty="0"/>
                    <a:t>AB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altLang="ru-RU" dirty="0"/>
                    <a:t>, </a:t>
                  </a: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H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a14:m>
                  <a:r>
                    <a:rPr lang="en-US" altLang="ru-RU" i="1" dirty="0"/>
                    <a:t>. </a:t>
                  </a:r>
                  <a:r>
                    <a:rPr lang="ru-RU" altLang="ru-RU" dirty="0"/>
                    <a:t>Следовательно,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ru-RU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altLang="ru-RU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ru-RU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26</m:t>
                              </m:r>
                            </m:e>
                          </m:rad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altLang="ru-RU" dirty="0"/>
                    <a:t>  </a:t>
                  </a:r>
                  <a:endParaRPr lang="ru-RU" altLang="ru-RU" i="1" dirty="0"/>
                </a:p>
              </p:txBody>
            </p:sp>
          </mc:Choice>
          <mc:Fallback>
            <p:sp>
              <p:nvSpPr>
                <p:cNvPr id="100365" name="Text Box 13">
                  <a:extLst>
                    <a:ext uri="{FF2B5EF4-FFF2-40B4-BE49-F238E27FC236}">
                      <a16:creationId xmlns:a16="http://schemas.microsoft.com/office/drawing/2014/main" id="{774D9438-D60B-4CEB-BD8A-B2C39BE5DF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" y="3219"/>
                  <a:ext cx="5760" cy="685"/>
                </a:xfrm>
                <a:prstGeom prst="rect">
                  <a:avLst/>
                </a:prstGeom>
                <a:blipFill>
                  <a:blip r:embed="rId5"/>
                  <a:stretch>
                    <a:fillRect t="-1124" r="-1600" b="-449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Rectangle 5">
            <a:extLst>
              <a:ext uri="{FF2B5EF4-FFF2-40B4-BE49-F238E27FC236}">
                <a16:creationId xmlns:a16="http://schemas.microsoft.com/office/drawing/2014/main" id="{1F74D92B-26AE-4976-B682-A9BB8CBEF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4793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200" dirty="0">
                <a:solidFill>
                  <a:srgbClr val="FF3300"/>
                </a:solidFill>
              </a:rPr>
              <a:t>19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335361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>
            <a:extLst>
              <a:ext uri="{FF2B5EF4-FFF2-40B4-BE49-F238E27FC236}">
                <a16:creationId xmlns:a16="http://schemas.microsoft.com/office/drawing/2014/main" id="{996D90A1-953B-4094-8903-BD90AB9B0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559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ABCDEA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E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рёбра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синус угла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</a:t>
            </a:r>
            <a:r>
              <a:rPr lang="ru-RU" altLang="ru-RU" sz="2800" dirty="0"/>
              <a:t>рямой </a:t>
            </a:r>
            <a:r>
              <a:rPr lang="en-US" altLang="ru-RU" sz="2800" i="1" dirty="0"/>
              <a:t>AB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и плоскостью </a:t>
            </a:r>
            <a:r>
              <a:rPr lang="en-US" altLang="ru-RU" sz="2800" i="1" dirty="0">
                <a:cs typeface="Times New Roman" panose="02020603050405020304" pitchFamily="18" charset="0"/>
              </a:rPr>
              <a:t>AD</a:t>
            </a:r>
            <a:r>
              <a:rPr lang="en-US" altLang="ru-RU" sz="2800" i="1" dirty="0"/>
              <a:t>E</a:t>
            </a:r>
            <a:r>
              <a:rPr lang="ru-RU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102403" name="Picture 3">
            <a:extLst>
              <a:ext uri="{FF2B5EF4-FFF2-40B4-BE49-F238E27FC236}">
                <a16:creationId xmlns:a16="http://schemas.microsoft.com/office/drawing/2014/main" id="{DE9BEC63-F471-48FF-8A40-1B978A9A3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832"/>
            <a:ext cx="394335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2416" name="Group 16">
            <a:extLst>
              <a:ext uri="{FF2B5EF4-FFF2-40B4-BE49-F238E27FC236}">
                <a16:creationId xmlns:a16="http://schemas.microsoft.com/office/drawing/2014/main" id="{F0500D7D-B08F-4B31-A8A1-0B12895448EA}"/>
              </a:ext>
            </a:extLst>
          </p:cNvPr>
          <p:cNvGrpSpPr>
            <a:grpSpLocks/>
          </p:cNvGrpSpPr>
          <p:nvPr/>
        </p:nvGrpSpPr>
        <p:grpSpPr bwMode="auto">
          <a:xfrm>
            <a:off x="0" y="2205038"/>
            <a:ext cx="9155113" cy="4271963"/>
            <a:chOff x="0" y="1389"/>
            <a:chExt cx="5767" cy="269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2405" name="Text Box 5">
                  <a:extLst>
                    <a:ext uri="{FF2B5EF4-FFF2-40B4-BE49-F238E27FC236}">
                      <a16:creationId xmlns:a16="http://schemas.microsoft.com/office/drawing/2014/main" id="{70A695A7-DB15-4B16-AF9C-D69698A450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48" y="1389"/>
                  <a:ext cx="3312" cy="16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en-US" altLang="ru-RU" dirty="0">
                      <a:solidFill>
                        <a:srgbClr val="FF3300"/>
                      </a:solidFill>
                    </a:rPr>
                    <a:t>	</a:t>
                  </a:r>
                  <a:r>
                    <a:rPr lang="ru-RU" altLang="ru-RU" dirty="0">
                      <a:solidFill>
                        <a:srgbClr val="FF3300"/>
                      </a:solidFill>
                    </a:rPr>
                    <a:t>Решение: </a:t>
                  </a:r>
                  <a:r>
                    <a:rPr lang="ru-RU" altLang="ru-RU" dirty="0"/>
                    <a:t>Плоскость </a:t>
                  </a:r>
                  <a:r>
                    <a:rPr lang="en-US" altLang="ru-RU" i="1" dirty="0"/>
                    <a:t>BB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F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перпендикулярна плоскости </a:t>
                  </a:r>
                  <a:r>
                    <a:rPr lang="en-US" altLang="ru-RU" i="1" dirty="0"/>
                    <a:t>ADE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и пересекает её по прямой </a:t>
                  </a:r>
                  <a:r>
                    <a:rPr lang="en-US" altLang="ru-RU" i="1" dirty="0"/>
                    <a:t>QF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В прямоугольном треугольнике </a:t>
                  </a:r>
                  <a:r>
                    <a:rPr lang="en-US" altLang="ru-RU" i="1" dirty="0"/>
                    <a:t>QB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F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 </a:t>
                  </a:r>
                  <a:r>
                    <a:rPr lang="ru-RU" altLang="ru-RU" dirty="0"/>
                    <a:t>имеем: </a:t>
                  </a:r>
                  <a:r>
                    <a:rPr lang="en-US" altLang="ru-RU" i="1" dirty="0"/>
                    <a:t>QB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 2, </a:t>
                  </a: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F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en-US" altLang="ru-RU" dirty="0"/>
                    <a:t>. </a:t>
                  </a:r>
                  <a:r>
                    <a:rPr lang="ru-RU" altLang="ru-RU" dirty="0"/>
                    <a:t>Высота </a:t>
                  </a: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H</a:t>
                  </a:r>
                  <a:r>
                    <a:rPr lang="en-US" altLang="ru-RU" baseline="-25000" dirty="0"/>
                    <a:t> </a:t>
                  </a:r>
                  <a:r>
                    <a:rPr lang="ru-RU" altLang="ru-RU" dirty="0"/>
                    <a:t>этого треугольника равна</a:t>
                  </a:r>
                  <a:r>
                    <a:rPr lang="en-US" altLang="ru-RU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altLang="ru-RU" dirty="0"/>
                    <a:t>. </a:t>
                  </a:r>
                  <a:endParaRPr lang="ru-RU" altLang="ru-RU" dirty="0"/>
                </a:p>
              </p:txBody>
            </p:sp>
          </mc:Choice>
          <mc:Fallback>
            <p:sp>
              <p:nvSpPr>
                <p:cNvPr id="102405" name="Text Box 5">
                  <a:extLst>
                    <a:ext uri="{FF2B5EF4-FFF2-40B4-BE49-F238E27FC236}">
                      <a16:creationId xmlns:a16="http://schemas.microsoft.com/office/drawing/2014/main" id="{70A695A7-DB15-4B16-AF9C-D69698A450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48" y="1389"/>
                  <a:ext cx="3312" cy="1614"/>
                </a:xfrm>
                <a:prstGeom prst="rect">
                  <a:avLst/>
                </a:prstGeom>
                <a:blipFill>
                  <a:blip r:embed="rId3"/>
                  <a:stretch>
                    <a:fillRect l="-1856" t="-1905" r="-1740" b="-142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2410" name="Text Box 10">
                  <a:extLst>
                    <a:ext uri="{FF2B5EF4-FFF2-40B4-BE49-F238E27FC236}">
                      <a16:creationId xmlns:a16="http://schemas.microsoft.com/office/drawing/2014/main" id="{5B87A658-ED62-4F2C-9078-4D33A6F0B4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03" y="2886"/>
                  <a:ext cx="3264" cy="10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/>
                    <a:t>В прямоугольном треугольнике </a:t>
                  </a:r>
                  <a:r>
                    <a:rPr lang="en-US" altLang="ru-RU" i="1" dirty="0"/>
                    <a:t>AB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H </a:t>
                  </a:r>
                  <a:r>
                    <a:rPr lang="ru-RU" altLang="ru-RU" dirty="0"/>
                    <a:t>имеем: </a:t>
                  </a:r>
                  <a:r>
                    <a:rPr lang="en-US" altLang="ru-RU" i="1" dirty="0"/>
                    <a:t>AB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altLang="ru-RU" dirty="0"/>
                    <a:t>, </a:t>
                  </a: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H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altLang="ru-RU" dirty="0"/>
                    <a:t>, </a:t>
                  </a:r>
                  <a:r>
                    <a:rPr lang="ru-RU" altLang="ru-RU" dirty="0"/>
                    <a:t>Следовательно,</a:t>
                  </a:r>
                  <a:r>
                    <a:rPr lang="en-US" altLang="ru-RU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ru-RU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altLang="ru-RU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ru-RU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42</m:t>
                              </m:r>
                            </m:e>
                          </m:rad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altLang="ru-RU" dirty="0"/>
                    <a:t> </a:t>
                  </a:r>
                  <a:endParaRPr lang="ru-RU" altLang="ru-RU" dirty="0"/>
                </a:p>
              </p:txBody>
            </p:sp>
          </mc:Choice>
          <mc:Fallback>
            <p:sp>
              <p:nvSpPr>
                <p:cNvPr id="102410" name="Text Box 10">
                  <a:extLst>
                    <a:ext uri="{FF2B5EF4-FFF2-40B4-BE49-F238E27FC236}">
                      <a16:creationId xmlns:a16="http://schemas.microsoft.com/office/drawing/2014/main" id="{5B87A658-ED62-4F2C-9078-4D33A6F0B4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03" y="2886"/>
                  <a:ext cx="3264" cy="1033"/>
                </a:xfrm>
                <a:prstGeom prst="rect">
                  <a:avLst/>
                </a:prstGeom>
                <a:blipFill>
                  <a:blip r:embed="rId4"/>
                  <a:stretch>
                    <a:fillRect l="-1882" t="-2974" r="-1765" b="-260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414" name="Picture 14">
              <a:extLst>
                <a:ext uri="{FF2B5EF4-FFF2-40B4-BE49-F238E27FC236}">
                  <a16:creationId xmlns:a16="http://schemas.microsoft.com/office/drawing/2014/main" id="{E0BF859D-0612-428B-BD0E-6FE0946371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89"/>
              <a:ext cx="2484" cy="2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" name="Rectangle 5">
            <a:extLst>
              <a:ext uri="{FF2B5EF4-FFF2-40B4-BE49-F238E27FC236}">
                <a16:creationId xmlns:a16="http://schemas.microsoft.com/office/drawing/2014/main" id="{A5125975-C9B8-40F0-8687-EBE484850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4793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200" dirty="0">
                <a:solidFill>
                  <a:srgbClr val="FF3300"/>
                </a:solidFill>
              </a:rPr>
              <a:t>20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35068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>
            <a:extLst>
              <a:ext uri="{FF2B5EF4-FFF2-40B4-BE49-F238E27FC236}">
                <a16:creationId xmlns:a16="http://schemas.microsoft.com/office/drawing/2014/main" id="{5D27DCFA-B20E-4166-9B6B-EEFFD9E05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214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ABCDEA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E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рёбра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синус угла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</a:t>
            </a:r>
            <a:r>
              <a:rPr lang="ru-RU" altLang="ru-RU" sz="2800" dirty="0"/>
              <a:t>рямой </a:t>
            </a:r>
            <a:r>
              <a:rPr lang="en-US" altLang="ru-RU" sz="2800" i="1" dirty="0"/>
              <a:t>AC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и плоскостью </a:t>
            </a:r>
            <a:r>
              <a:rPr lang="en-US" altLang="ru-RU" sz="2800" i="1" dirty="0">
                <a:cs typeface="Times New Roman" panose="02020603050405020304" pitchFamily="18" charset="0"/>
              </a:rPr>
              <a:t>AD</a:t>
            </a:r>
            <a:r>
              <a:rPr lang="en-US" altLang="ru-RU" sz="2800" i="1" dirty="0"/>
              <a:t>E</a:t>
            </a:r>
            <a:r>
              <a:rPr lang="ru-RU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103427" name="Picture 3">
            <a:extLst>
              <a:ext uri="{FF2B5EF4-FFF2-40B4-BE49-F238E27FC236}">
                <a16:creationId xmlns:a16="http://schemas.microsoft.com/office/drawing/2014/main" id="{8BC255BE-F7B3-452D-AAB7-7B00ABB9B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9325"/>
            <a:ext cx="394335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3441" name="Group 17">
            <a:extLst>
              <a:ext uri="{FF2B5EF4-FFF2-40B4-BE49-F238E27FC236}">
                <a16:creationId xmlns:a16="http://schemas.microsoft.com/office/drawing/2014/main" id="{1F11952F-47BD-44DA-A801-289543CC8EBF}"/>
              </a:ext>
            </a:extLst>
          </p:cNvPr>
          <p:cNvGrpSpPr>
            <a:grpSpLocks/>
          </p:cNvGrpSpPr>
          <p:nvPr/>
        </p:nvGrpSpPr>
        <p:grpSpPr bwMode="auto">
          <a:xfrm>
            <a:off x="0" y="2212975"/>
            <a:ext cx="9144000" cy="4033838"/>
            <a:chOff x="0" y="1394"/>
            <a:chExt cx="5760" cy="254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3429" name="Text Box 5">
                  <a:extLst>
                    <a:ext uri="{FF2B5EF4-FFF2-40B4-BE49-F238E27FC236}">
                      <a16:creationId xmlns:a16="http://schemas.microsoft.com/office/drawing/2014/main" id="{C37DB7E4-F05E-4061-A633-F7F624AAC0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48" y="1442"/>
                  <a:ext cx="3312" cy="15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en-US" altLang="ru-RU" dirty="0">
                      <a:solidFill>
                        <a:srgbClr val="FF3300"/>
                      </a:solidFill>
                    </a:rPr>
                    <a:t>	</a:t>
                  </a:r>
                  <a:r>
                    <a:rPr lang="ru-RU" altLang="ru-RU" dirty="0">
                      <a:solidFill>
                        <a:srgbClr val="FF3300"/>
                      </a:solidFill>
                    </a:rPr>
                    <a:t>Решение: </a:t>
                  </a:r>
                  <a:r>
                    <a:rPr lang="ru-RU" altLang="ru-RU" dirty="0"/>
                    <a:t>Прямая </a:t>
                  </a: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1</a:t>
                  </a:r>
                  <a:r>
                    <a:rPr lang="ru-RU" altLang="ru-RU" i="1" dirty="0"/>
                    <a:t>С</a:t>
                  </a:r>
                  <a:r>
                    <a:rPr lang="en-US" altLang="ru-RU" baseline="-25000" dirty="0"/>
                    <a:t>1</a:t>
                  </a:r>
                  <a:r>
                    <a:rPr lang="ru-RU" altLang="ru-RU" dirty="0"/>
                    <a:t> параллельна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плоскости </a:t>
                  </a:r>
                  <a:r>
                    <a:rPr lang="en-US" altLang="ru-RU" i="1" dirty="0"/>
                    <a:t>ADE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Следовательно, расстояние от точки </a:t>
                  </a:r>
                  <a:r>
                    <a:rPr lang="en-US" altLang="ru-RU" i="1" dirty="0"/>
                    <a:t>C</a:t>
                  </a:r>
                  <a:r>
                    <a:rPr lang="en-US" altLang="ru-RU" baseline="-25000" dirty="0"/>
                    <a:t>1</a:t>
                  </a:r>
                  <a:r>
                    <a:rPr lang="ru-RU" altLang="ru-RU" i="1" dirty="0"/>
                    <a:t> </a:t>
                  </a:r>
                  <a:r>
                    <a:rPr lang="ru-RU" altLang="ru-RU" dirty="0"/>
                    <a:t>до плоскости </a:t>
                  </a:r>
                  <a:r>
                    <a:rPr lang="en-US" altLang="ru-RU" i="1" dirty="0"/>
                    <a:t>ADE</a:t>
                  </a:r>
                  <a:r>
                    <a:rPr lang="en-US" altLang="ru-RU" baseline="-25000" dirty="0"/>
                    <a:t>1</a:t>
                  </a:r>
                  <a:r>
                    <a:rPr lang="ru-RU" altLang="ru-RU" dirty="0"/>
                    <a:t> равно расстоянию от точки </a:t>
                  </a: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до этой плоскости и равно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ru-RU" altLang="ru-RU" dirty="0"/>
                    <a:t>.</a:t>
                  </a:r>
                  <a:r>
                    <a:rPr lang="en-US" altLang="ru-RU" dirty="0"/>
                    <a:t> </a:t>
                  </a:r>
                  <a:endParaRPr lang="ru-RU" altLang="ru-RU" dirty="0"/>
                </a:p>
              </p:txBody>
            </p:sp>
          </mc:Choice>
          <mc:Fallback>
            <p:sp>
              <p:nvSpPr>
                <p:cNvPr id="103429" name="Text Box 5">
                  <a:extLst>
                    <a:ext uri="{FF2B5EF4-FFF2-40B4-BE49-F238E27FC236}">
                      <a16:creationId xmlns:a16="http://schemas.microsoft.com/office/drawing/2014/main" id="{C37DB7E4-F05E-4061-A633-F7F624AAC0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48" y="1442"/>
                  <a:ext cx="3312" cy="1592"/>
                </a:xfrm>
                <a:prstGeom prst="rect">
                  <a:avLst/>
                </a:prstGeom>
                <a:blipFill>
                  <a:blip r:embed="rId3"/>
                  <a:stretch>
                    <a:fillRect l="-1856" t="-1932" r="-1740" b="-144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3431" name="Picture 7">
              <a:extLst>
                <a:ext uri="{FF2B5EF4-FFF2-40B4-BE49-F238E27FC236}">
                  <a16:creationId xmlns:a16="http://schemas.microsoft.com/office/drawing/2014/main" id="{18B99BAB-E01D-4ADA-8CFE-4DE30DE326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94"/>
              <a:ext cx="2484" cy="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3433" name="Text Box 9">
                  <a:extLst>
                    <a:ext uri="{FF2B5EF4-FFF2-40B4-BE49-F238E27FC236}">
                      <a16:creationId xmlns:a16="http://schemas.microsoft.com/office/drawing/2014/main" id="{36A6C3D2-8BE2-4BF8-AB12-A6A522E574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96" y="2951"/>
                  <a:ext cx="3264" cy="6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dirty="0"/>
                    <a:t>В прямоугольном треугольнике </a:t>
                  </a:r>
                  <a:r>
                    <a:rPr lang="en-US" altLang="ru-RU" i="1" dirty="0"/>
                    <a:t>A</a:t>
                  </a:r>
                  <a:r>
                    <a:rPr lang="ru-RU" altLang="ru-RU" i="1" dirty="0"/>
                    <a:t>С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H </a:t>
                  </a:r>
                  <a:r>
                    <a:rPr lang="ru-RU" altLang="ru-RU" dirty="0"/>
                    <a:t>имеем: </a:t>
                  </a:r>
                  <a:r>
                    <a:rPr lang="en-US" altLang="ru-RU" i="1" dirty="0"/>
                    <a:t>A</a:t>
                  </a:r>
                  <a:r>
                    <a:rPr lang="ru-RU" altLang="ru-RU" i="1" dirty="0"/>
                    <a:t>С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 </a:t>
                  </a:r>
                  <a:r>
                    <a:rPr lang="ru-RU" altLang="ru-RU" dirty="0"/>
                    <a:t>2</a:t>
                  </a:r>
                  <a:r>
                    <a:rPr lang="en-US" altLang="ru-RU" dirty="0"/>
                    <a:t>, </a:t>
                  </a:r>
                  <a:r>
                    <a:rPr lang="en-US" altLang="ru-RU" i="1" dirty="0"/>
                    <a:t>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H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altLang="ru-RU" dirty="0"/>
                    <a:t>.</a:t>
                  </a:r>
                </a:p>
              </p:txBody>
            </p:sp>
          </mc:Choice>
          <mc:Fallback>
            <p:sp>
              <p:nvSpPr>
                <p:cNvPr id="103433" name="Text Box 9">
                  <a:extLst>
                    <a:ext uri="{FF2B5EF4-FFF2-40B4-BE49-F238E27FC236}">
                      <a16:creationId xmlns:a16="http://schemas.microsoft.com/office/drawing/2014/main" id="{36A6C3D2-8BE2-4BF8-AB12-A6A522E574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96" y="2951"/>
                  <a:ext cx="3264" cy="662"/>
                </a:xfrm>
                <a:prstGeom prst="rect">
                  <a:avLst/>
                </a:prstGeom>
                <a:blipFill>
                  <a:blip r:embed="rId5"/>
                  <a:stretch>
                    <a:fillRect l="-1765" t="-4624" r="-941" b="-404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3438" name="Text Box 14">
                  <a:extLst>
                    <a:ext uri="{FF2B5EF4-FFF2-40B4-BE49-F238E27FC236}">
                      <a16:creationId xmlns:a16="http://schemas.microsoft.com/office/drawing/2014/main" id="{6A05AF0A-D189-4B88-A4E5-2F70BA9FD5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" y="3506"/>
                  <a:ext cx="3264" cy="4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dirty="0"/>
                    <a:t>Следовательно,</a:t>
                  </a:r>
                  <a:r>
                    <a:rPr lang="en-US" altLang="ru-RU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ru-RU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altLang="ru-RU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ru-RU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42</m:t>
                              </m:r>
                            </m:e>
                          </m:rad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altLang="ru-RU" dirty="0"/>
                </a:p>
              </p:txBody>
            </p:sp>
          </mc:Choice>
          <mc:Fallback>
            <p:sp>
              <p:nvSpPr>
                <p:cNvPr id="103438" name="Text Box 14">
                  <a:extLst>
                    <a:ext uri="{FF2B5EF4-FFF2-40B4-BE49-F238E27FC236}">
                      <a16:creationId xmlns:a16="http://schemas.microsoft.com/office/drawing/2014/main" id="{6A05AF0A-D189-4B88-A4E5-2F70BA9FD5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2" y="3506"/>
                  <a:ext cx="3264" cy="429"/>
                </a:xfrm>
                <a:prstGeom prst="rect">
                  <a:avLst/>
                </a:prstGeom>
                <a:blipFill>
                  <a:blip r:embed="rId6"/>
                  <a:stretch>
                    <a:fillRect l="-1765" b="-714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Rectangle 5">
            <a:extLst>
              <a:ext uri="{FF2B5EF4-FFF2-40B4-BE49-F238E27FC236}">
                <a16:creationId xmlns:a16="http://schemas.microsoft.com/office/drawing/2014/main" id="{B6E5A739-A8C7-4C80-8E29-BEAC5448A3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4793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200" dirty="0">
                <a:solidFill>
                  <a:srgbClr val="FF3300"/>
                </a:solidFill>
              </a:rPr>
              <a:t>21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159640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>
            <a:extLst>
              <a:ext uri="{FF2B5EF4-FFF2-40B4-BE49-F238E27FC236}">
                <a16:creationId xmlns:a16="http://schemas.microsoft.com/office/drawing/2014/main" id="{7ECDB01F-E4BE-4793-9F3F-6562FB677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22235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правильной треугольной призме </a:t>
            </a:r>
            <a:r>
              <a:rPr lang="en-US" altLang="ru-RU" i="1" dirty="0">
                <a:cs typeface="Times New Roman" panose="02020603050405020304" pitchFamily="18" charset="0"/>
              </a:rPr>
              <a:t>ABCA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все рёбра которой равны 1, найдите </a:t>
            </a:r>
            <a:r>
              <a:rPr lang="ru-RU" altLang="ru-RU" dirty="0"/>
              <a:t>тангенс угла</a:t>
            </a:r>
            <a:r>
              <a:rPr lang="ru-RU" altLang="ru-RU" dirty="0">
                <a:cs typeface="Times New Roman" panose="02020603050405020304" pitchFamily="18" charset="0"/>
              </a:rPr>
              <a:t> между прямой </a:t>
            </a:r>
            <a:r>
              <a:rPr lang="en-US" altLang="ru-RU" i="1" dirty="0">
                <a:cs typeface="Times New Roman" panose="02020603050405020304" pitchFamily="18" charset="0"/>
              </a:rPr>
              <a:t>AA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и плоскостью</a:t>
            </a:r>
            <a:r>
              <a:rPr lang="ru-RU" altLang="ru-RU" dirty="0"/>
              <a:t> </a:t>
            </a:r>
            <a:r>
              <a:rPr lang="en-US" altLang="ru-RU" i="1" dirty="0"/>
              <a:t>A</a:t>
            </a:r>
            <a:r>
              <a:rPr lang="en-US" altLang="ru-RU" i="1" dirty="0">
                <a:cs typeface="Times New Roman" panose="02020603050405020304" pitchFamily="18" charset="0"/>
              </a:rPr>
              <a:t>BC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.</a:t>
            </a:r>
          </a:p>
        </p:txBody>
      </p:sp>
      <p:pic>
        <p:nvPicPr>
          <p:cNvPr id="82947" name="Picture 3">
            <a:extLst>
              <a:ext uri="{FF2B5EF4-FFF2-40B4-BE49-F238E27FC236}">
                <a16:creationId xmlns:a16="http://schemas.microsoft.com/office/drawing/2014/main" id="{16F2DD67-D6B1-488D-A3C0-72266CA27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3387725" cy="36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2949" name="Text Box 5">
                <a:extLst>
                  <a:ext uri="{FF2B5EF4-FFF2-40B4-BE49-F238E27FC236}">
                    <a16:creationId xmlns:a16="http://schemas.microsoft.com/office/drawing/2014/main" id="{6F8555B8-3928-4105-8594-02CB003ED9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8200" y="5715000"/>
                <a:ext cx="3048000" cy="6798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tg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ru-RU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>
                    <a:solidFill>
                      <a:srgbClr val="FF33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82949" name="Text Box 5">
                <a:extLst>
                  <a:ext uri="{FF2B5EF4-FFF2-40B4-BE49-F238E27FC236}">
                    <a16:creationId xmlns:a16="http://schemas.microsoft.com/office/drawing/2014/main" id="{6F8555B8-3928-4105-8594-02CB003ED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5715000"/>
                <a:ext cx="3048000" cy="679866"/>
              </a:xfrm>
              <a:prstGeom prst="rect">
                <a:avLst/>
              </a:prstGeom>
              <a:blipFill>
                <a:blip r:embed="rId3"/>
                <a:stretch>
                  <a:fillRect l="-3200" b="-720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5">
            <a:extLst>
              <a:ext uri="{FF2B5EF4-FFF2-40B4-BE49-F238E27FC236}">
                <a16:creationId xmlns:a16="http://schemas.microsoft.com/office/drawing/2014/main" id="{4C3C1127-BFA9-4FCA-9449-B0F87D57D1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4793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200" dirty="0">
                <a:solidFill>
                  <a:srgbClr val="FF3300"/>
                </a:solidFill>
              </a:rPr>
              <a:t>2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392802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>
            <a:extLst>
              <a:ext uri="{FF2B5EF4-FFF2-40B4-BE49-F238E27FC236}">
                <a16:creationId xmlns:a16="http://schemas.microsoft.com/office/drawing/2014/main" id="{26883897-D01D-4164-BBE5-1EF15DEFD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592134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правильной треугольной призме </a:t>
            </a:r>
            <a:r>
              <a:rPr lang="en-US" altLang="ru-RU" i="1" dirty="0">
                <a:cs typeface="Times New Roman" panose="02020603050405020304" pitchFamily="18" charset="0"/>
              </a:rPr>
              <a:t>ABCA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все рёбра которой равны 1, найдите угол между прямой </a:t>
            </a:r>
            <a:r>
              <a:rPr lang="en-US" altLang="ru-RU" i="1" dirty="0">
                <a:cs typeface="Times New Roman" panose="02020603050405020304" pitchFamily="18" charset="0"/>
              </a:rPr>
              <a:t>AB</a:t>
            </a:r>
            <a:r>
              <a:rPr lang="ru-RU" altLang="ru-RU" dirty="0">
                <a:cs typeface="Times New Roman" panose="02020603050405020304" pitchFamily="18" charset="0"/>
              </a:rPr>
              <a:t> и плоскостью </a:t>
            </a:r>
            <a:r>
              <a:rPr lang="en-US" altLang="ru-RU" i="1" dirty="0">
                <a:cs typeface="Times New Roman" panose="02020603050405020304" pitchFamily="18" charset="0"/>
              </a:rPr>
              <a:t>BB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.</a:t>
            </a:r>
          </a:p>
        </p:txBody>
      </p:sp>
      <p:sp>
        <p:nvSpPr>
          <p:cNvPr id="111619" name="Text Box 3">
            <a:extLst>
              <a:ext uri="{FF2B5EF4-FFF2-40B4-BE49-F238E27FC236}">
                <a16:creationId xmlns:a16="http://schemas.microsoft.com/office/drawing/2014/main" id="{2266790E-57BF-44BE-89B1-4F4906385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9436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60</a:t>
            </a:r>
            <a:r>
              <a:rPr lang="en-US" altLang="ru-RU" baseline="30000">
                <a:solidFill>
                  <a:srgbClr val="FF3300"/>
                </a:solidFill>
              </a:rPr>
              <a:t>o</a:t>
            </a:r>
            <a:r>
              <a:rPr lang="en-US" altLang="ru-RU">
                <a:solidFill>
                  <a:srgbClr val="FF3300"/>
                </a:solidFill>
              </a:rPr>
              <a:t>.</a:t>
            </a:r>
            <a:endParaRPr lang="ru-RU" altLang="ru-RU">
              <a:solidFill>
                <a:srgbClr val="FF3300"/>
              </a:solidFill>
            </a:endParaRPr>
          </a:p>
        </p:txBody>
      </p:sp>
      <p:pic>
        <p:nvPicPr>
          <p:cNvPr id="111620" name="Picture 4">
            <a:extLst>
              <a:ext uri="{FF2B5EF4-FFF2-40B4-BE49-F238E27FC236}">
                <a16:creationId xmlns:a16="http://schemas.microsoft.com/office/drawing/2014/main" id="{66E8A997-46D1-4DDF-B91A-55064FF05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1200"/>
            <a:ext cx="3387725" cy="36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9D2FDBC-FCA1-4838-ABF1-C1E5DAB23B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4793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200" dirty="0">
                <a:solidFill>
                  <a:srgbClr val="FF3300"/>
                </a:solidFill>
              </a:rPr>
              <a:t>3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275902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>
            <a:extLst>
              <a:ext uri="{FF2B5EF4-FFF2-40B4-BE49-F238E27FC236}">
                <a16:creationId xmlns:a16="http://schemas.microsoft.com/office/drawing/2014/main" id="{1581BE4D-BCE5-4875-BB21-25E873142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8843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правильной треугольной призме </a:t>
            </a:r>
            <a:r>
              <a:rPr lang="en-US" altLang="ru-RU" i="1" dirty="0">
                <a:cs typeface="Times New Roman" panose="02020603050405020304" pitchFamily="18" charset="0"/>
              </a:rPr>
              <a:t>ABCA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все рёбра которой равны 1, найдите </a:t>
            </a:r>
            <a:r>
              <a:rPr lang="ru-RU" altLang="ru-RU" dirty="0"/>
              <a:t>синус угла</a:t>
            </a:r>
            <a:r>
              <a:rPr lang="ru-RU" altLang="ru-RU" dirty="0">
                <a:cs typeface="Times New Roman" panose="02020603050405020304" pitchFamily="18" charset="0"/>
              </a:rPr>
              <a:t> между прямой </a:t>
            </a:r>
            <a:r>
              <a:rPr lang="en-US" altLang="ru-RU" i="1" dirty="0">
                <a:cs typeface="Times New Roman" panose="02020603050405020304" pitchFamily="18" charset="0"/>
              </a:rPr>
              <a:t>AB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и плоскостью </a:t>
            </a:r>
            <a:r>
              <a:rPr lang="en-US" altLang="ru-RU" i="1" dirty="0">
                <a:cs typeface="Times New Roman" panose="02020603050405020304" pitchFamily="18" charset="0"/>
              </a:rPr>
              <a:t>BB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25000" dirty="0"/>
              <a:t>1</a:t>
            </a:r>
            <a:r>
              <a:rPr lang="ru-RU" altLang="ru-RU" dirty="0"/>
              <a:t>.</a:t>
            </a:r>
          </a:p>
        </p:txBody>
      </p:sp>
      <p:pic>
        <p:nvPicPr>
          <p:cNvPr id="113667" name="Picture 3">
            <a:extLst>
              <a:ext uri="{FF2B5EF4-FFF2-40B4-BE49-F238E27FC236}">
                <a16:creationId xmlns:a16="http://schemas.microsoft.com/office/drawing/2014/main" id="{FCF8253D-3D47-4CF4-BBCA-92168F3F6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1726208"/>
            <a:ext cx="3387725" cy="36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3668" name="Group 4">
            <a:extLst>
              <a:ext uri="{FF2B5EF4-FFF2-40B4-BE49-F238E27FC236}">
                <a16:creationId xmlns:a16="http://schemas.microsoft.com/office/drawing/2014/main" id="{F38DE6D5-C13E-4CF0-9016-7A63004FE076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700808"/>
            <a:ext cx="8229600" cy="4724401"/>
            <a:chOff x="288" y="1008"/>
            <a:chExt cx="5184" cy="297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669" name="Text Box 5">
                  <a:extLst>
                    <a:ext uri="{FF2B5EF4-FFF2-40B4-BE49-F238E27FC236}">
                      <a16:creationId xmlns:a16="http://schemas.microsoft.com/office/drawing/2014/main" id="{4CF45CA9-46F8-4B66-821F-3205BCC6672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8" y="3312"/>
                  <a:ext cx="5184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	Решение: </a:t>
                  </a:r>
                  <a:r>
                    <a:rPr lang="ru-RU" altLang="ru-RU" dirty="0"/>
                    <a:t>Искомый угол</a:t>
                  </a:r>
                  <a:r>
                    <a:rPr lang="en-US" altLang="ru-RU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</m:oMath>
                  </a14:m>
                  <a:r>
                    <a:rPr lang="ru-RU" altLang="ru-RU" dirty="0"/>
                    <a:t> равен углу </a:t>
                  </a: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AD</a:t>
                  </a:r>
                  <a:r>
                    <a:rPr lang="ru-RU" altLang="ru-RU" dirty="0"/>
                    <a:t>, где </a:t>
                  </a:r>
                  <a:r>
                    <a:rPr lang="en-US" altLang="ru-RU" i="1" dirty="0"/>
                    <a:t>D</a:t>
                  </a:r>
                  <a:r>
                    <a:rPr lang="ru-RU" altLang="ru-RU" dirty="0"/>
                    <a:t> – середина ребра </a:t>
                  </a:r>
                  <a:r>
                    <a:rPr lang="en-US" altLang="ru-RU" i="1" dirty="0"/>
                    <a:t>BC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Следовательно,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ru-RU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altLang="ru-RU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US" altLang="ru-RU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ru-RU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ru-RU" altLang="ru-RU" dirty="0">
                      <a:solidFill>
                        <a:srgbClr val="FF3300"/>
                      </a:solidFill>
                    </a:rPr>
                    <a:t> </a:t>
                  </a:r>
                  <a:endParaRPr lang="ru-RU" altLang="ru-RU" i="1" dirty="0"/>
                </a:p>
              </p:txBody>
            </p:sp>
          </mc:Choice>
          <mc:Fallback>
            <p:sp>
              <p:nvSpPr>
                <p:cNvPr id="113669" name="Text Box 5">
                  <a:extLst>
                    <a:ext uri="{FF2B5EF4-FFF2-40B4-BE49-F238E27FC236}">
                      <a16:creationId xmlns:a16="http://schemas.microsoft.com/office/drawing/2014/main" id="{4CF45CA9-46F8-4B66-821F-3205BCC667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8" y="3312"/>
                  <a:ext cx="5184" cy="672"/>
                </a:xfrm>
                <a:prstGeom prst="rect">
                  <a:avLst/>
                </a:prstGeom>
                <a:blipFill>
                  <a:blip r:embed="rId3"/>
                  <a:stretch>
                    <a:fillRect l="-1111" t="-4571" r="-1111" b="-285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3671" name="Picture 7">
              <a:extLst>
                <a:ext uri="{FF2B5EF4-FFF2-40B4-BE49-F238E27FC236}">
                  <a16:creationId xmlns:a16="http://schemas.microsoft.com/office/drawing/2014/main" id="{A663C7F8-D017-4D1C-9963-CEC75534A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008"/>
              <a:ext cx="2134" cy="2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5">
            <a:extLst>
              <a:ext uri="{FF2B5EF4-FFF2-40B4-BE49-F238E27FC236}">
                <a16:creationId xmlns:a16="http://schemas.microsoft.com/office/drawing/2014/main" id="{24CE0FF2-F2DF-4C61-854D-4B51004891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4793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200" dirty="0">
                <a:solidFill>
                  <a:srgbClr val="FF3300"/>
                </a:solidFill>
              </a:rPr>
              <a:t>4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53799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>
            <a:extLst>
              <a:ext uri="{FF2B5EF4-FFF2-40B4-BE49-F238E27FC236}">
                <a16:creationId xmlns:a16="http://schemas.microsoft.com/office/drawing/2014/main" id="{CC9CD86C-FC6A-471D-BCA4-CA92342B3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435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правильной треугольной призме </a:t>
            </a:r>
            <a:r>
              <a:rPr lang="en-US" altLang="ru-RU" i="1" dirty="0">
                <a:cs typeface="Times New Roman" panose="02020603050405020304" pitchFamily="18" charset="0"/>
              </a:rPr>
              <a:t>ABCA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все рёбра которой равны 1, найдите </a:t>
            </a:r>
            <a:r>
              <a:rPr lang="ru-RU" altLang="ru-RU" dirty="0"/>
              <a:t>синус угла</a:t>
            </a:r>
            <a:r>
              <a:rPr lang="ru-RU" altLang="ru-RU" dirty="0">
                <a:cs typeface="Times New Roman" panose="02020603050405020304" pitchFamily="18" charset="0"/>
              </a:rPr>
              <a:t> между прямой </a:t>
            </a:r>
            <a:r>
              <a:rPr lang="en-US" altLang="ru-RU" i="1" dirty="0">
                <a:cs typeface="Times New Roman" panose="02020603050405020304" pitchFamily="18" charset="0"/>
              </a:rPr>
              <a:t>AB</a:t>
            </a:r>
            <a:r>
              <a:rPr lang="ru-RU" altLang="ru-RU" dirty="0">
                <a:cs typeface="Times New Roman" panose="02020603050405020304" pitchFamily="18" charset="0"/>
              </a:rPr>
              <a:t> и плоскостью</a:t>
            </a:r>
            <a:r>
              <a:rPr lang="ru-RU" altLang="ru-RU" dirty="0"/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.</a:t>
            </a:r>
          </a:p>
        </p:txBody>
      </p:sp>
      <p:pic>
        <p:nvPicPr>
          <p:cNvPr id="112643" name="Picture 3">
            <a:extLst>
              <a:ext uri="{FF2B5EF4-FFF2-40B4-BE49-F238E27FC236}">
                <a16:creationId xmlns:a16="http://schemas.microsoft.com/office/drawing/2014/main" id="{9756ECD3-899A-48D0-8EA0-D7DBDCD68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3387725" cy="36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2644" name="Group 4">
            <a:extLst>
              <a:ext uri="{FF2B5EF4-FFF2-40B4-BE49-F238E27FC236}">
                <a16:creationId xmlns:a16="http://schemas.microsoft.com/office/drawing/2014/main" id="{BAEFC297-A22D-4EDE-99B1-4A2F8B98515B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133600"/>
            <a:ext cx="8915400" cy="3606800"/>
            <a:chOff x="144" y="1344"/>
            <a:chExt cx="5616" cy="227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2645" name="Text Box 5">
                  <a:extLst>
                    <a:ext uri="{FF2B5EF4-FFF2-40B4-BE49-F238E27FC236}">
                      <a16:creationId xmlns:a16="http://schemas.microsoft.com/office/drawing/2014/main" id="{3A65AA5D-2ADA-4B24-B704-C5347B5E0C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04" y="1434"/>
                  <a:ext cx="3456" cy="19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	Решение: </a:t>
                  </a:r>
                  <a:r>
                    <a:rPr lang="ru-RU" altLang="ru-RU" dirty="0"/>
                    <a:t>Искомый угол равен углу </a:t>
                  </a: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O</a:t>
                  </a:r>
                  <a:r>
                    <a:rPr lang="ru-RU" altLang="ru-RU" dirty="0"/>
                    <a:t>, где </a:t>
                  </a:r>
                  <a:r>
                    <a:rPr lang="en-US" altLang="ru-RU" i="1" dirty="0"/>
                    <a:t>O </a:t>
                  </a:r>
                  <a:r>
                    <a:rPr lang="ru-RU" altLang="ru-RU" dirty="0"/>
                    <a:t>– основание перпендикуляра, опущенного из точки </a:t>
                  </a: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 </a:t>
                  </a:r>
                  <a:r>
                    <a:rPr lang="ru-RU" altLang="ru-RU" dirty="0"/>
                    <a:t>на плоскость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BC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Из прямоугольного треугольника </a:t>
                  </a:r>
                  <a:r>
                    <a:rPr lang="en-US" altLang="ru-RU" i="1" dirty="0"/>
                    <a:t>BB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D</a:t>
                  </a:r>
                  <a:r>
                    <a:rPr lang="ru-RU" altLang="ru-RU" dirty="0"/>
                    <a:t> находим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ru-RU" altLang="ru-RU" dirty="0"/>
                    <a:t>Следовательно,</a:t>
                  </a:r>
                  <a:r>
                    <a:rPr lang="ru-RU" altLang="ru-RU" dirty="0">
                      <a:solidFill>
                        <a:schemeClr val="accent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ru-RU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altLang="ru-RU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US" altLang="ru-RU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ru-RU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</m:rad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altLang="ru-RU" dirty="0">
                      <a:solidFill>
                        <a:schemeClr val="accent1"/>
                      </a:solidFill>
                    </a:rPr>
                    <a:t>                     </a:t>
                  </a:r>
                  <a:endParaRPr lang="ru-RU" altLang="ru-RU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12645" name="Text Box 5">
                  <a:extLst>
                    <a:ext uri="{FF2B5EF4-FFF2-40B4-BE49-F238E27FC236}">
                      <a16:creationId xmlns:a16="http://schemas.microsoft.com/office/drawing/2014/main" id="{3A65AA5D-2ADA-4B24-B704-C5347B5E0C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04" y="1434"/>
                  <a:ext cx="3456" cy="1964"/>
                </a:xfrm>
                <a:prstGeom prst="rect">
                  <a:avLst/>
                </a:prstGeom>
                <a:blipFill>
                  <a:blip r:embed="rId3"/>
                  <a:stretch>
                    <a:fillRect l="-1667" t="-1563" r="-1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2648" name="Picture 8">
              <a:extLst>
                <a:ext uri="{FF2B5EF4-FFF2-40B4-BE49-F238E27FC236}">
                  <a16:creationId xmlns:a16="http://schemas.microsoft.com/office/drawing/2014/main" id="{1044BE4B-778B-4963-8EE2-45A136EBB4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344"/>
              <a:ext cx="2134" cy="2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Rectangle 5">
            <a:extLst>
              <a:ext uri="{FF2B5EF4-FFF2-40B4-BE49-F238E27FC236}">
                <a16:creationId xmlns:a16="http://schemas.microsoft.com/office/drawing/2014/main" id="{BD2E20EA-2251-4638-B175-29C09E3D3F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4793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200" dirty="0">
                <a:solidFill>
                  <a:srgbClr val="FF3300"/>
                </a:solidFill>
              </a:rPr>
              <a:t>5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34698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>
            <a:extLst>
              <a:ext uri="{FF2B5EF4-FFF2-40B4-BE49-F238E27FC236}">
                <a16:creationId xmlns:a16="http://schemas.microsoft.com/office/drawing/2014/main" id="{25E018C4-18AC-49C8-83F5-089C0623B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2257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правильной треугольной призме </a:t>
            </a:r>
            <a:r>
              <a:rPr lang="en-US" altLang="ru-RU" i="1" dirty="0">
                <a:cs typeface="Times New Roman" panose="02020603050405020304" pitchFamily="18" charset="0"/>
              </a:rPr>
              <a:t>ABCA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все рёбра которой равны 1, найдите </a:t>
            </a:r>
            <a:r>
              <a:rPr lang="ru-RU" altLang="ru-RU" dirty="0"/>
              <a:t>синус угла</a:t>
            </a:r>
            <a:r>
              <a:rPr lang="ru-RU" altLang="ru-RU" dirty="0">
                <a:cs typeface="Times New Roman" panose="02020603050405020304" pitchFamily="18" charset="0"/>
              </a:rPr>
              <a:t> между прямой </a:t>
            </a:r>
            <a:r>
              <a:rPr lang="en-US" altLang="ru-RU" i="1" dirty="0"/>
              <a:t>AB</a:t>
            </a:r>
            <a:r>
              <a:rPr lang="en-US" altLang="ru-RU" baseline="-25000" dirty="0"/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и плоскостью</a:t>
            </a:r>
            <a:r>
              <a:rPr lang="ru-RU" altLang="ru-RU" dirty="0"/>
              <a:t> и </a:t>
            </a:r>
            <a:r>
              <a:rPr lang="en-US" altLang="ru-RU" i="1" dirty="0"/>
              <a:t>ABC</a:t>
            </a:r>
            <a:r>
              <a:rPr lang="en-US" altLang="ru-RU" baseline="-25000" dirty="0"/>
              <a:t>1</a:t>
            </a:r>
            <a:r>
              <a:rPr lang="ru-RU" altLang="ru-RU" dirty="0"/>
              <a:t>.</a:t>
            </a:r>
          </a:p>
        </p:txBody>
      </p:sp>
      <p:pic>
        <p:nvPicPr>
          <p:cNvPr id="88067" name="Picture 3">
            <a:extLst>
              <a:ext uri="{FF2B5EF4-FFF2-40B4-BE49-F238E27FC236}">
                <a16:creationId xmlns:a16="http://schemas.microsoft.com/office/drawing/2014/main" id="{B860E22B-4AC8-473C-AB71-815109B89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29337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8074" name="Group 10">
            <a:extLst>
              <a:ext uri="{FF2B5EF4-FFF2-40B4-BE49-F238E27FC236}">
                <a16:creationId xmlns:a16="http://schemas.microsoft.com/office/drawing/2014/main" id="{0490B41A-2CE2-4338-B700-4163BA41680F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676400"/>
            <a:ext cx="8839200" cy="3854450"/>
            <a:chOff x="96" y="1056"/>
            <a:chExt cx="5568" cy="242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8069" name="Text Box 5">
                  <a:extLst>
                    <a:ext uri="{FF2B5EF4-FFF2-40B4-BE49-F238E27FC236}">
                      <a16:creationId xmlns:a16="http://schemas.microsoft.com/office/drawing/2014/main" id="{C8888948-C7FB-433F-AF64-4987C170659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40" y="1056"/>
                  <a:ext cx="3024" cy="24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	Решение: </a:t>
                  </a:r>
                  <a:r>
                    <a:rPr lang="ru-RU" altLang="ru-RU" dirty="0"/>
                    <a:t>Достроим треугольную призму до четырехугольной. </a:t>
                  </a:r>
                  <a:r>
                    <a:rPr lang="en-US" altLang="ru-RU" i="1" dirty="0"/>
                    <a:t>BEE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– сечение, перпендикулярное </a:t>
                  </a:r>
                  <a:r>
                    <a:rPr lang="en-US" altLang="ru-RU" i="1" dirty="0"/>
                    <a:t>CD</a:t>
                  </a:r>
                  <a:r>
                    <a:rPr lang="ru-RU" altLang="ru-RU" dirty="0"/>
                    <a:t>. </a:t>
                  </a: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O </a:t>
                  </a:r>
                  <a:r>
                    <a:rPr lang="ru-RU" altLang="ru-RU" dirty="0"/>
                    <a:t>перпендикулярен </a:t>
                  </a:r>
                  <a:r>
                    <a:rPr lang="en-US" altLang="ru-RU" i="1" dirty="0"/>
                    <a:t>BE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Искомый угол равен углу </a:t>
                  </a: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AO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 Из прямоугольного треугольника </a:t>
                  </a:r>
                  <a:r>
                    <a:rPr lang="en-US" altLang="ru-RU" i="1" dirty="0"/>
                    <a:t>BB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E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находим</a:t>
                  </a:r>
                  <a:r>
                    <a:rPr lang="en-US" altLang="ru-RU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altLang="ru-RU" dirty="0"/>
                    <a:t> </a:t>
                  </a:r>
                  <a:r>
                    <a:rPr lang="ru-RU" altLang="ru-RU" dirty="0"/>
                    <a:t>Следовательно,</a:t>
                  </a:r>
                  <a:r>
                    <a:rPr lang="en-US" altLang="ru-RU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ru-RU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altLang="ru-RU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US" altLang="ru-RU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ru-RU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42</m:t>
                              </m:r>
                            </m:e>
                          </m:rad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altLang="ru-RU" i="1" dirty="0"/>
                </a:p>
              </p:txBody>
            </p:sp>
          </mc:Choice>
          <mc:Fallback>
            <p:sp>
              <p:nvSpPr>
                <p:cNvPr id="88069" name="Text Box 5">
                  <a:extLst>
                    <a:ext uri="{FF2B5EF4-FFF2-40B4-BE49-F238E27FC236}">
                      <a16:creationId xmlns:a16="http://schemas.microsoft.com/office/drawing/2014/main" id="{C8888948-C7FB-433F-AF64-4987C17065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40" y="1056"/>
                  <a:ext cx="3024" cy="2428"/>
                </a:xfrm>
                <a:prstGeom prst="rect">
                  <a:avLst/>
                </a:prstGeom>
                <a:blipFill>
                  <a:blip r:embed="rId3"/>
                  <a:stretch>
                    <a:fillRect l="-2033" t="-1266" r="-1906" b="-6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8072" name="Picture 8">
              <a:extLst>
                <a:ext uri="{FF2B5EF4-FFF2-40B4-BE49-F238E27FC236}">
                  <a16:creationId xmlns:a16="http://schemas.microsoft.com/office/drawing/2014/main" id="{B6B14928-FE7E-4C4F-8D74-0908823C9B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056"/>
              <a:ext cx="2565" cy="1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Rectangle 5">
            <a:extLst>
              <a:ext uri="{FF2B5EF4-FFF2-40B4-BE49-F238E27FC236}">
                <a16:creationId xmlns:a16="http://schemas.microsoft.com/office/drawing/2014/main" id="{988DE35B-0894-437B-98B5-F9F713D2D8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4793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200" dirty="0">
                <a:solidFill>
                  <a:srgbClr val="FF3300"/>
                </a:solidFill>
              </a:rPr>
              <a:t>6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47695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>
            <a:extLst>
              <a:ext uri="{FF2B5EF4-FFF2-40B4-BE49-F238E27FC236}">
                <a16:creationId xmlns:a16="http://schemas.microsoft.com/office/drawing/2014/main" id="{446FD64E-973D-458E-A30A-615539B1F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3493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ABCDEA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E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рёбра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у</a:t>
            </a:r>
            <a:r>
              <a:rPr lang="ru-RU" altLang="ru-RU" sz="2800" dirty="0"/>
              <a:t>гол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</a:t>
            </a:r>
            <a:r>
              <a:rPr lang="ru-RU" altLang="ru-RU" sz="2800" dirty="0"/>
              <a:t>рямой </a:t>
            </a:r>
            <a:r>
              <a:rPr lang="en-US" altLang="ru-RU" sz="2800" i="1" dirty="0"/>
              <a:t>AA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и плоскостью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i="1" dirty="0"/>
              <a:t>.</a:t>
            </a:r>
          </a:p>
        </p:txBody>
      </p:sp>
      <p:sp>
        <p:nvSpPr>
          <p:cNvPr id="89091" name="Text Box 3">
            <a:extLst>
              <a:ext uri="{FF2B5EF4-FFF2-40B4-BE49-F238E27FC236}">
                <a16:creationId xmlns:a16="http://schemas.microsoft.com/office/drawing/2014/main" id="{7EAE4019-6178-4E3B-92E7-9A4024694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en-US" altLang="ru-RU">
                <a:solidFill>
                  <a:srgbClr val="FF3300"/>
                </a:solidFill>
              </a:rPr>
              <a:t>90</a:t>
            </a:r>
            <a:r>
              <a:rPr lang="ru-RU" altLang="ru-RU" baseline="30000">
                <a:solidFill>
                  <a:srgbClr val="FF3300"/>
                </a:solidFill>
              </a:rPr>
              <a:t>о</a:t>
            </a:r>
            <a:r>
              <a:rPr lang="ru-RU" altLang="ru-RU">
                <a:solidFill>
                  <a:srgbClr val="FF3300"/>
                </a:solidFill>
              </a:rPr>
              <a:t>.</a:t>
            </a:r>
          </a:p>
        </p:txBody>
      </p:sp>
      <p:pic>
        <p:nvPicPr>
          <p:cNvPr id="89092" name="Picture 4">
            <a:extLst>
              <a:ext uri="{FF2B5EF4-FFF2-40B4-BE49-F238E27FC236}">
                <a16:creationId xmlns:a16="http://schemas.microsoft.com/office/drawing/2014/main" id="{88AB978B-132D-452C-B5F7-44E10F205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1868488"/>
            <a:ext cx="3814763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0CBD220F-5DC8-4B51-A260-D47ED6A3B9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4793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200" dirty="0">
                <a:solidFill>
                  <a:srgbClr val="FF3300"/>
                </a:solidFill>
              </a:rPr>
              <a:t>7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297413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>
            <a:extLst>
              <a:ext uri="{FF2B5EF4-FFF2-40B4-BE49-F238E27FC236}">
                <a16:creationId xmlns:a16="http://schemas.microsoft.com/office/drawing/2014/main" id="{5D1ECAF0-4E1E-4EDC-AA7B-1A9EE7BAC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ABCDEA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E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рёбра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у</a:t>
            </a:r>
            <a:r>
              <a:rPr lang="ru-RU" altLang="ru-RU" sz="2800" dirty="0"/>
              <a:t>гол</a:t>
            </a:r>
            <a:r>
              <a:rPr lang="ru-RU" altLang="ru-RU" sz="2800" dirty="0">
                <a:cs typeface="Times New Roman" panose="02020603050405020304" pitchFamily="18" charset="0"/>
              </a:rPr>
              <a:t> между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</a:t>
            </a:r>
            <a:r>
              <a:rPr lang="ru-RU" altLang="ru-RU" sz="2800" dirty="0"/>
              <a:t>рямой </a:t>
            </a:r>
            <a:r>
              <a:rPr lang="en-US" altLang="ru-RU" sz="2800" i="1" dirty="0"/>
              <a:t>AB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и плоскостью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i="1" dirty="0"/>
              <a:t>.</a:t>
            </a:r>
          </a:p>
        </p:txBody>
      </p:sp>
      <p:sp>
        <p:nvSpPr>
          <p:cNvPr id="90115" name="Text Box 3">
            <a:extLst>
              <a:ext uri="{FF2B5EF4-FFF2-40B4-BE49-F238E27FC236}">
                <a16:creationId xmlns:a16="http://schemas.microsoft.com/office/drawing/2014/main" id="{DFC54C98-8DE2-499E-9130-8A7FF94F9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1054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45</a:t>
            </a:r>
            <a:r>
              <a:rPr lang="ru-RU" altLang="ru-RU" baseline="30000">
                <a:solidFill>
                  <a:srgbClr val="FF3300"/>
                </a:solidFill>
              </a:rPr>
              <a:t>о</a:t>
            </a:r>
            <a:r>
              <a:rPr lang="ru-RU" altLang="ru-RU">
                <a:solidFill>
                  <a:srgbClr val="FF3300"/>
                </a:solidFill>
              </a:rPr>
              <a:t>.</a:t>
            </a:r>
          </a:p>
        </p:txBody>
      </p:sp>
      <p:pic>
        <p:nvPicPr>
          <p:cNvPr id="90116" name="Picture 4">
            <a:extLst>
              <a:ext uri="{FF2B5EF4-FFF2-40B4-BE49-F238E27FC236}">
                <a16:creationId xmlns:a16="http://schemas.microsoft.com/office/drawing/2014/main" id="{9D557538-7D62-4EA8-BC85-C4421E9E7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394335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D2C482C7-E42D-4B1D-BD6A-F088217D3B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4793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200" dirty="0">
                <a:solidFill>
                  <a:srgbClr val="FF3300"/>
                </a:solidFill>
              </a:rPr>
              <a:t>8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194924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1387</Words>
  <Application>Microsoft Office PowerPoint</Application>
  <PresentationFormat>Экран (4:3)</PresentationFormat>
  <Paragraphs>73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Cambria Math</vt:lpstr>
      <vt:lpstr>Times New Roman</vt:lpstr>
      <vt:lpstr>Оформление по умолчанию</vt:lpstr>
      <vt:lpstr>19б. УГОЛ МЕЖДУ ПРЯМОЙ И ПЛОСКОСТЬЮ (Призма)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Упражнение 14</vt:lpstr>
      <vt:lpstr>Упражнение 15</vt:lpstr>
      <vt:lpstr>Упражнение 16</vt:lpstr>
      <vt:lpstr>Упражнение 17</vt:lpstr>
      <vt:lpstr>Упражнение 18</vt:lpstr>
      <vt:lpstr>Упражнение 19</vt:lpstr>
      <vt:lpstr>Упражнение 20</vt:lpstr>
      <vt:lpstr>Упражнение 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 МЕЖДУ ПРЯМЫМИ В ПРОСТРАНСТВЕ</dc:title>
  <dc:creator>*</dc:creator>
  <cp:lastModifiedBy>Vladimir Smirnov</cp:lastModifiedBy>
  <cp:revision>29</cp:revision>
  <dcterms:created xsi:type="dcterms:W3CDTF">2007-10-22T16:06:58Z</dcterms:created>
  <dcterms:modified xsi:type="dcterms:W3CDTF">2022-04-06T07:03:16Z</dcterms:modified>
</cp:coreProperties>
</file>