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3" r:id="rId2"/>
    <p:sldId id="297" r:id="rId3"/>
    <p:sldId id="284" r:id="rId4"/>
    <p:sldId id="285" r:id="rId5"/>
    <p:sldId id="301" r:id="rId6"/>
    <p:sldId id="286" r:id="rId7"/>
    <p:sldId id="290" r:id="rId8"/>
    <p:sldId id="296" r:id="rId9"/>
    <p:sldId id="293" r:id="rId10"/>
    <p:sldId id="294" r:id="rId11"/>
    <p:sldId id="295" r:id="rId12"/>
    <p:sldId id="289" r:id="rId13"/>
    <p:sldId id="298" r:id="rId14"/>
    <p:sldId id="302" r:id="rId15"/>
    <p:sldId id="299" r:id="rId16"/>
    <p:sldId id="300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0929"/>
  </p:normalViewPr>
  <p:slideViewPr>
    <p:cSldViewPr>
      <p:cViewPr varScale="1">
        <p:scale>
          <a:sx n="94" d="100"/>
          <a:sy n="94" d="100"/>
        </p:scale>
        <p:origin x="3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D0F4AD8-8A0C-48D0-9BC8-E04C6B0D77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017C2AB-5BD5-49A9-BD4D-4D89079A8A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DDBE9DC-41DD-402C-9ECE-B0DC166FC4F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79833BA-4CB6-4DF8-8B98-3F4F36BC56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3A908D5-46EE-43A2-8CA4-8555E66D00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8C8CD1F-19DA-45D7-ADF7-2BBE9A840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CE8375A-BFDC-4F0F-818D-49D7BEF83A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112CF3B-7C1F-4F89-9A77-264DDD850B2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7E3B8C-DFC9-458B-9FD9-57E7EF6084B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FD1FA6D-9E31-471D-800F-9D4D8C24A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21076B4-BA87-475B-BFE0-EF98B724F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/>
              <a:t>В режиме слайдов рисунки и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879E718-9586-45B5-8F12-07E3516541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B242D54-B857-44A8-B6B7-4611A6056AEF}" type="slidenum">
              <a:rPr lang="ru-RU" altLang="ru-RU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9514312-9642-407B-932F-951C509ECF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C645B86-B5AD-4AF5-A913-ECD04E48E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018903E-0073-4C29-9809-C03A8F215A9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232BA9-4551-4816-A805-C17E14A516E2}" type="slidenum">
              <a:rPr lang="ru-RU" altLang="ru-RU"/>
              <a:pPr algn="r" eaLnBrk="1" hangingPunct="1"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A854560-E0BB-4DDE-B739-23AE42DD1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4B69362-B24C-41A5-A964-B2D3D075E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B4FE3153-A008-4610-9F8C-CD0BCB2594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C761992-DC48-4A3C-B391-3DDF2CF63306}" type="slidenum">
              <a:rPr lang="ru-RU" altLang="ru-RU"/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08F8F29-72AB-43F8-9694-3BBA21834F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5AE17EC-E710-4C1A-B844-1287B41BD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9503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5852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3716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CBAB4EB-6A51-4B2D-8F97-23588D17AE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2D93FE-A248-4E8C-A5E6-D55BEF2C511C}" type="slidenum">
              <a:rPr lang="ru-RU" altLang="ru-RU"/>
              <a:pPr algn="r" eaLnBrk="1" hangingPunct="1"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31BC656-09DD-46A4-9B76-DFBC7AE0C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2388580-6BDC-46D3-8D3D-2277CA85F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9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112CF3B-7C1F-4F89-9A77-264DDD850B2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7E3B8C-DFC9-458B-9FD9-57E7EF6084B6}" type="slidenum">
              <a:rPr lang="ru-RU" altLang="ru-RU"/>
              <a:pPr algn="r" eaLnBrk="1" hangingPunct="1"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FD1FA6D-9E31-471D-800F-9D4D8C24A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21076B4-BA87-475B-BFE0-EF98B724F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/>
              <a:t>В режиме слайдов рисунки и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041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4AD66D3-8726-48B9-A879-076E342B59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BD655D-04B4-4783-9602-FBD0F9BF014C}" type="slidenum">
              <a:rPr lang="ru-RU" altLang="ru-RU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995F44C-6250-428C-BF49-190D6107B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9F6E61E-53C3-45B6-B19F-DDAA32468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/>
              <a:t>В режиме слайдов рисунки и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1C17273-C008-4A7C-90F1-38BF88B99A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F6A175-C3BC-4900-9134-D186D5723C4A}" type="slidenum">
              <a:rPr lang="ru-RU" altLang="ru-RU"/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7D7FF2C-6E4F-46E2-A6A8-D29B78832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481ECE6-FE82-49E4-AC2B-F48C4DCA3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/>
              <a:t>В режиме слайдов рисунки и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1C17273-C008-4A7C-90F1-38BF88B99A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1F6A175-C3BC-4900-9134-D186D5723C4A}" type="slidenum">
              <a:rPr lang="ru-RU" altLang="ru-RU"/>
              <a:pPr algn="r" eaLnBrk="1" hangingPunct="1"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7D7FF2C-6E4F-46E2-A6A8-D29B78832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481ECE6-FE82-49E4-AC2B-F48C4DCA3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/>
              <a:t>В режиме слайдов рисунки и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7091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EFB5CCC-3330-4D9F-B8C5-404AEFEEB7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74D3883-D6EC-4218-A6CE-E97E0088037E}" type="slidenum">
              <a:rPr lang="ru-RU" altLang="ru-RU"/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415DA69-61C8-4929-A5C5-E61B082BE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E83F194-60BC-45E4-92B5-70355B804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33144BD-73A4-4703-8798-2F6BC7C631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0E4843A-77A9-4AF8-A024-5A37FFA716A2}" type="slidenum">
              <a:rPr lang="ru-RU" altLang="ru-RU"/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0430538C-C68F-42CD-8521-9AC83CC0A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668A69A-70AF-442C-AFEF-3D5E2A85E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D782743-D844-4ACC-8E8B-F622068E47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32F7BE-3CA2-4EB9-9AAB-DDAEE49DC468}" type="slidenum">
              <a:rPr lang="ru-RU" altLang="ru-RU"/>
              <a:pPr algn="r" eaLnBrk="1" hangingPunct="1"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C5905DC-2176-4EEA-8C33-0F9002B251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EF2E8EB-6EE6-4C19-9A1A-840F12E809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D1B43B-2930-4158-8E05-346F4740A5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519B82-F3FD-4482-A3D1-FB2F045A4122}" type="slidenum">
              <a:rPr lang="ru-RU" altLang="ru-RU"/>
              <a:pPr algn="r" eaLnBrk="1" hangingPunct="1"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74975DD-478E-4292-B06F-288C89A63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5D76B53-58E5-45CD-889A-F7A69CED4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AFD789-6557-47FD-99FC-7A4AC34A7E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468AF3-1683-4606-A35F-D483C5171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C648E3-246D-4257-97E1-365B7C374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8D5E1-4502-4A1E-9BB4-6887ED77EE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999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DEB016-0845-45DD-ADDA-227365B858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062475-D8F2-4AEE-9A85-460D7EE99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C6B248-BE88-4D42-A71A-98C1E2E092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F16C-0691-40A6-B3EA-AA2EA77C84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707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3E2952-2621-42F6-9BBD-E233D70E66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D021F2-1517-4628-AAF0-B7D398F70B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CA6D95-D5AC-4CFA-83EE-12284657E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B893E-BBFC-435A-94DF-99BA73C02B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344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71B09C-9C4A-481D-9A03-8208C6DC0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9CB108-138B-4301-B4FF-163427B7C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B759F4-F4D0-484E-986B-E36DAE73E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E6B6C-DCAE-4216-A6C6-D58BC16370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891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7AD11-9B57-420C-BCFB-8C9ED4BB9D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FCC29C-FCB0-4F26-90A3-782316DC2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E05719-515A-4CDE-96E9-DDA72EDC95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39DB0-9EDC-49E4-8A72-2E959AA13E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073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654218-64BB-461F-9FF3-C59E71C8D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1C16B3-0A25-4925-AF2E-B4A03ED1A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5490CF-F25A-4010-A4AD-1846D00D6D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833DB-1615-4F5A-ACCD-E92A9DEEBB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357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C99307-A950-4D18-84F8-A951724E3B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AC0927-F23A-4CA8-86E8-B327687CE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FAFBDD-01EB-4546-A830-4300D724A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0C29-2925-4A7D-877F-4D2E77738B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325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50F406-E1FD-462F-BC30-414993BC0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DF93BA-1E2E-4371-BB7A-1A15DB85F8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F7282B-2A94-4223-8BDA-6329DFF24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97707-CF5A-47A5-8117-E62BEAD21C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330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76D13B-946A-4BB8-8D47-CDEFEADE4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0B4D21-1C20-4D1B-84CA-A722F75023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43D2C6-FFEC-4DE7-A882-9DB76D3BD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A87F-ADA3-4EA1-8A0B-43658DF36E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48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C5D274-6375-4797-903D-F1E1B1829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E178B5-8688-464C-BA60-C6ABD2C8B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4C13F-2EFB-4675-9DD7-273EE89D0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FC5D4-237F-41FD-8D74-4844328329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427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B02C91-3293-4F10-8743-29B4CAF98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85712E-ABF8-4AC4-BAED-DB4ADABDFD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C64722-A31F-4BA1-9C13-1485E2A1E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A749-3B66-4758-A72E-5329452C1C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6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A4A27F7-905A-4D42-91DD-5FAEF8B3E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002920-F25C-41D0-98F3-AB66B8B51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3AF7583-8AEC-4856-9740-66CD91501C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A8E9299-13B3-427B-9074-D0F822B30F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023D2C-589D-4D5C-9F78-9F3DDF055D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532FD8D-84FF-4BC7-846D-E35A57BE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48E5F686-FE18-4CA0-B4BB-F79877442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276872"/>
            <a:ext cx="7772400" cy="1656184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ru-RU" sz="3200" kern="0" dirty="0">
                <a:solidFill>
                  <a:srgbClr val="FF3300"/>
                </a:solidFill>
              </a:rPr>
              <a:t>2. </a:t>
            </a:r>
            <a:r>
              <a:rPr lang="ru-RU" altLang="ru-RU" sz="3200" kern="0" dirty="0">
                <a:solidFill>
                  <a:srgbClr val="FF3300"/>
                </a:solidFill>
              </a:rPr>
              <a:t>СЛЕДСТВИЯ ИЗ АКСИОМ СТЕРЕОМЕТРИИ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7989E9F4-04E3-4C30-B3A2-FA77E356D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Могут ли вершины замкнутой ломаной, состоящей из четырёх звеньев, не принадлежать одной плоскости?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B0B04DDD-74D1-4655-A2E2-724F11867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1D3FA64-EB38-4D6C-A282-77EFD9C2DB5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8864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5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D15014D8-12D8-4B28-BA7E-8EDD28702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Прямые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попарно пересекаются.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Верно ли, что они лежат в одной плоскости?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C21624A-0CAE-4EAE-8519-5B3D87523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3DF014-1111-490B-90AB-F2DF95B14E6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6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CBCB70D6-8ACB-4F39-8655-A629DDCA2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3789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/>
              <a:t>Через точку </a:t>
            </a:r>
            <a:r>
              <a:rPr lang="en-US" altLang="ru-RU" sz="2800" i="1"/>
              <a:t>C</a:t>
            </a:r>
            <a:r>
              <a:rPr lang="ru-RU" altLang="ru-RU" sz="2800"/>
              <a:t>.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9240ECE-CB78-4E36-9D34-E410ED8C8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605" name="Text Box 3">
            <a:extLst>
              <a:ext uri="{FF2B5EF4-FFF2-40B4-BE49-F238E27FC236}">
                <a16:creationId xmlns:a16="http://schemas.microsoft.com/office/drawing/2014/main" id="{8D81071B-E52B-46FD-A762-DD9776F87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Прямые </a:t>
            </a:r>
            <a:r>
              <a:rPr lang="ru-RU" altLang="ru-RU" sz="2800" i="1" dirty="0"/>
              <a:t>a</a:t>
            </a:r>
            <a:r>
              <a:rPr lang="ru-RU" altLang="ru-RU" sz="2800" dirty="0"/>
              <a:t> и </a:t>
            </a:r>
            <a:r>
              <a:rPr lang="ru-RU" altLang="ru-RU" sz="2800" i="1" dirty="0"/>
              <a:t>b</a:t>
            </a:r>
            <a:r>
              <a:rPr lang="ru-RU" altLang="ru-RU" sz="2800" dirty="0"/>
              <a:t> пересекаются в точке </a:t>
            </a:r>
            <a:r>
              <a:rPr lang="ru-RU" altLang="ru-RU" sz="2800" i="1" dirty="0"/>
              <a:t>C.</a:t>
            </a:r>
            <a:r>
              <a:rPr lang="ru-RU" altLang="ru-RU" sz="2800" dirty="0"/>
              <a:t>  Через прямую </a:t>
            </a:r>
            <a:r>
              <a:rPr lang="ru-RU" altLang="ru-RU" sz="2800" i="1" dirty="0"/>
              <a:t>a</a:t>
            </a:r>
            <a:r>
              <a:rPr lang="ru-RU" altLang="ru-RU" sz="2800" dirty="0"/>
              <a:t> проходит плоскость </a:t>
            </a:r>
            <a:r>
              <a:rPr lang="ru-RU" altLang="ru-RU" sz="2800" dirty="0">
                <a:cs typeface="Times New Roman" panose="02020603050405020304" pitchFamily="18" charset="0"/>
              </a:rPr>
              <a:t>α</a:t>
            </a:r>
            <a:r>
              <a:rPr lang="ru-RU" altLang="ru-RU" sz="2800" dirty="0"/>
              <a:t>, через прямую </a:t>
            </a:r>
            <a:r>
              <a:rPr lang="ru-RU" altLang="ru-RU" sz="2800" i="1" dirty="0"/>
              <a:t>b</a:t>
            </a:r>
            <a:r>
              <a:rPr lang="ru-RU" altLang="ru-RU" sz="2800" dirty="0"/>
              <a:t> – плоскость</a:t>
            </a:r>
            <a:r>
              <a:rPr lang="en-US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β</a:t>
            </a:r>
            <a:r>
              <a:rPr lang="ru-RU" altLang="ru-RU" sz="2800" dirty="0"/>
              <a:t>, отличная от </a:t>
            </a:r>
            <a:r>
              <a:rPr lang="ru-RU" altLang="ru-RU" sz="2800" dirty="0">
                <a:cs typeface="Times New Roman" panose="02020603050405020304" pitchFamily="18" charset="0"/>
              </a:rPr>
              <a:t>α</a:t>
            </a:r>
            <a:r>
              <a:rPr lang="ru-RU" altLang="ru-RU" sz="2800" dirty="0"/>
              <a:t>. Как проходит линия пересечения этих плоскостей?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1C026C-200E-4393-8AD6-3C5B3CCFDF7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7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105273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для любой плоскости существуют точки, ей не принадлежащие.</a:t>
            </a:r>
            <a:endParaRPr lang="ru-RU" altLang="ru-RU" sz="2800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B482B94-86A2-4376-9871-C0C42DE77C58}"/>
              </a:ext>
            </a:extLst>
          </p:cNvPr>
          <p:cNvGrpSpPr/>
          <p:nvPr/>
        </p:nvGrpSpPr>
        <p:grpSpPr>
          <a:xfrm>
            <a:off x="19665" y="2275994"/>
            <a:ext cx="9016831" cy="3760975"/>
            <a:chOff x="19665" y="1339890"/>
            <a:chExt cx="9016831" cy="37609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68" name="Text Box 4">
                  <a:extLst>
                    <a:ext uri="{FF2B5EF4-FFF2-40B4-BE49-F238E27FC236}">
                      <a16:creationId xmlns:a16="http://schemas.microsoft.com/office/drawing/2014/main" id="{B388B989-9104-4556-B8D8-77E5D82DA1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665" y="1339890"/>
                  <a:ext cx="9016831" cy="18158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Решение:</a:t>
                  </a:r>
                  <a:r>
                    <a:rPr lang="ru-RU" altLang="ru-RU" sz="2800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 Рассмотрим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800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.</a:t>
                  </a: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По аксиоме 4 существуют 4 точки, не принадлежащие одной плоскости. Следовательно, одна из этих точек не будет принадлежать этой плоскости.</a:t>
                  </a:r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11268" name="Text Box 4">
                  <a:extLst>
                    <a:ext uri="{FF2B5EF4-FFF2-40B4-BE49-F238E27FC236}">
                      <a16:creationId xmlns:a16="http://schemas.microsoft.com/office/drawing/2014/main" id="{B388B989-9104-4556-B8D8-77E5D82DA1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65" y="1339890"/>
                  <a:ext cx="9016831" cy="1815882"/>
                </a:xfrm>
                <a:prstGeom prst="rect">
                  <a:avLst/>
                </a:prstGeom>
                <a:blipFill>
                  <a:blip r:embed="rId3"/>
                  <a:stretch>
                    <a:fillRect l="-1352" t="-3691" r="-1420" b="-838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Picture 26">
              <a:extLst>
                <a:ext uri="{FF2B5EF4-FFF2-40B4-BE49-F238E27FC236}">
                  <a16:creationId xmlns:a16="http://schemas.microsoft.com/office/drawing/2014/main" id="{BE7DECDA-BBE4-49C8-B95E-DC375EEAA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3284984"/>
              <a:ext cx="4088211" cy="18158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9A4F35DE-F571-4E60-AAA4-1DAC404885C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8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0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692696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Даны прямая и не принадлежащая ей точка. Докажите, что все прямые, пересекающие данную прямую и проходящие через данную точку, лежат в одной плоскости.</a:t>
            </a:r>
            <a:endParaRPr lang="ru-RU" altLang="ru-RU" sz="2800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7EBF22F-2B23-4839-9250-D3C1F1035512}"/>
              </a:ext>
            </a:extLst>
          </p:cNvPr>
          <p:cNvGrpSpPr/>
          <p:nvPr/>
        </p:nvGrpSpPr>
        <p:grpSpPr>
          <a:xfrm>
            <a:off x="19665" y="2420888"/>
            <a:ext cx="9016831" cy="4114738"/>
            <a:chOff x="19665" y="2420888"/>
            <a:chExt cx="9016831" cy="41147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68" name="Text Box 4">
                  <a:extLst>
                    <a:ext uri="{FF2B5EF4-FFF2-40B4-BE49-F238E27FC236}">
                      <a16:creationId xmlns:a16="http://schemas.microsoft.com/office/drawing/2014/main" id="{B388B989-9104-4556-B8D8-77E5D82DA1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665" y="2420888"/>
                  <a:ext cx="9016831" cy="2369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sz="24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Решение: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Пусть точка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не принадлежит прямой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</a:t>
                  </a:r>
                  <a:r>
                    <a:rPr lang="en-US" altLang="ru-RU" sz="2400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По Следствию 2 через эти точку и прямую проходит единственная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>
                      <a:cs typeface="Times New Roman" panose="02020603050405020304" pitchFamily="18" charset="0"/>
                    </a:rPr>
                    <a:t>. Если прямая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пересекает прямую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в точке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и проходит через точку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, то она имеет две общие точки с плоскостью</a:t>
                  </a:r>
                  <a:r>
                    <a:rPr lang="ru-RU" altLang="ru-RU" sz="2400" dirty="0"/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>
                      <a:cs typeface="Times New Roman" panose="02020603050405020304" pitchFamily="18" charset="0"/>
                    </a:rPr>
                    <a:t>. По Следствию 1 прямая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целиком лежит 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/>
                    <a:t>.</a:t>
                  </a:r>
                </a:p>
              </p:txBody>
            </p:sp>
          </mc:Choice>
          <mc:Fallback xmlns="">
            <p:sp>
              <p:nvSpPr>
                <p:cNvPr id="11268" name="Text Box 4">
                  <a:extLst>
                    <a:ext uri="{FF2B5EF4-FFF2-40B4-BE49-F238E27FC236}">
                      <a16:creationId xmlns:a16="http://schemas.microsoft.com/office/drawing/2014/main" id="{B388B989-9104-4556-B8D8-77E5D82DA1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665" y="2420888"/>
                  <a:ext cx="9016831" cy="2369880"/>
                </a:xfrm>
                <a:prstGeom prst="rect">
                  <a:avLst/>
                </a:prstGeom>
                <a:blipFill>
                  <a:blip r:embed="rId3"/>
                  <a:stretch>
                    <a:fillRect l="-1014" r="-1082" b="-4884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928BE21F-59E7-41B2-9101-1B4AFC41F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79712" y="4925486"/>
              <a:ext cx="4748039" cy="1610140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01CA727B-1D21-40BF-9560-5AA2195C68A0}"/>
              </a:ext>
            </a:extLst>
          </p:cNvPr>
          <p:cNvSpPr txBox="1">
            <a:spLocks noChangeArrowheads="1"/>
          </p:cNvSpPr>
          <p:nvPr/>
        </p:nvSpPr>
        <p:spPr>
          <a:xfrm>
            <a:off x="705465" y="5383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9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7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764704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Даны две пересекающиеся прямые. Докажите, что все прямые, пе­ресекающие обе данные прямые и не проходящие через их точку пересече­ния, лежат в одной плоскости.</a:t>
            </a:r>
            <a:endParaRPr lang="ru-RU" altLang="ru-RU" sz="2800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0CCDAF4-C709-4944-999C-9B937140355A}"/>
              </a:ext>
            </a:extLst>
          </p:cNvPr>
          <p:cNvGrpSpPr/>
          <p:nvPr/>
        </p:nvGrpSpPr>
        <p:grpSpPr>
          <a:xfrm>
            <a:off x="1" y="2492896"/>
            <a:ext cx="9016831" cy="4056265"/>
            <a:chOff x="1" y="2492896"/>
            <a:chExt cx="9016831" cy="40562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4">
                  <a:extLst>
                    <a:ext uri="{FF2B5EF4-FFF2-40B4-BE49-F238E27FC236}">
                      <a16:creationId xmlns:a16="http://schemas.microsoft.com/office/drawing/2014/main" id="{D10F123D-8351-42A6-A6D8-E6E8B7170F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" y="2492896"/>
                  <a:ext cx="9016831" cy="20005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sz="24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Решение: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Пусть даны две пересекающиеся прямые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en-US" altLang="ru-RU" sz="2400" dirty="0">
                      <a:cs typeface="Times New Roman" panose="02020603050405020304" pitchFamily="18" charset="0"/>
                    </a:rPr>
                    <a:t>.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 По следствию 3 через прямые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проходит единственная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i="1" dirty="0">
                      <a:cs typeface="Times New Roman" panose="02020603050405020304" pitchFamily="18" charset="0"/>
                    </a:rPr>
                    <a:t>.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Если прямая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c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пересекает прямые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соответственно в точках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, то она имеет две общие точки с плоскостью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>
                      <a:cs typeface="Times New Roman" panose="02020603050405020304" pitchFamily="18" charset="0"/>
                    </a:rPr>
                    <a:t>. По Следствию 1 прямая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c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целиком лежит 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/>
                    <a:t>.</a:t>
                  </a:r>
                </a:p>
              </p:txBody>
            </p:sp>
          </mc:Choice>
          <mc:Fallback xmlns="">
            <p:sp>
              <p:nvSpPr>
                <p:cNvPr id="4" name="Text Box 4">
                  <a:extLst>
                    <a:ext uri="{FF2B5EF4-FFF2-40B4-BE49-F238E27FC236}">
                      <a16:creationId xmlns:a16="http://schemas.microsoft.com/office/drawing/2014/main" id="{D10F123D-8351-42A6-A6D8-E6E8B7170F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" y="2492896"/>
                  <a:ext cx="9016831" cy="2000548"/>
                </a:xfrm>
                <a:prstGeom prst="rect">
                  <a:avLst/>
                </a:prstGeom>
                <a:blipFill>
                  <a:blip r:embed="rId3"/>
                  <a:stretch>
                    <a:fillRect l="-1014" r="-1014" b="-6098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9E69CBAB-71EF-4307-BBD5-09D48199C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19672" y="4869160"/>
              <a:ext cx="4932944" cy="1680001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06DA9A71-CF42-4207-B12F-01FBD3DF91EB}"/>
              </a:ext>
            </a:extLst>
          </p:cNvPr>
          <p:cNvSpPr txBox="1">
            <a:spLocks noChangeArrowheads="1"/>
          </p:cNvSpPr>
          <p:nvPr/>
        </p:nvSpPr>
        <p:spPr>
          <a:xfrm>
            <a:off x="705465" y="5383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10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9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3E5CA713-821F-4B55-802A-E226FCD38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797510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имеется конечное число прямых, каждые две из которых пересекаются, то или все они лежат в одной плоскости, или все проходят через одну точку. </a:t>
            </a:r>
            <a:endParaRPr lang="ru-RU" altLang="ru-RU" sz="2800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21B0571-2ADD-45B4-8497-1C1B6595CD2A}"/>
              </a:ext>
            </a:extLst>
          </p:cNvPr>
          <p:cNvGrpSpPr/>
          <p:nvPr/>
        </p:nvGrpSpPr>
        <p:grpSpPr>
          <a:xfrm>
            <a:off x="83249" y="2613392"/>
            <a:ext cx="9016831" cy="3719745"/>
            <a:chOff x="83249" y="2613392"/>
            <a:chExt cx="9016831" cy="37197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4">
                  <a:extLst>
                    <a:ext uri="{FF2B5EF4-FFF2-40B4-BE49-F238E27FC236}">
                      <a16:creationId xmlns:a16="http://schemas.microsoft.com/office/drawing/2014/main" id="{399D00DB-6A5A-47CA-8CD5-CF046D0FAC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249" y="2613392"/>
                  <a:ext cx="9016831" cy="1631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sz="2400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Решение: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Рассмотрим две пересекающиеся прямые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a</a:t>
                  </a:r>
                  <a:r>
                    <a:rPr lang="ru-RU" altLang="ru-RU" sz="2400" i="1" dirty="0">
                      <a:cs typeface="Times New Roman" panose="02020603050405020304" pitchFamily="18" charset="0"/>
                    </a:rPr>
                    <a:t>,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 и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</m:oMath>
                  </a14:m>
                  <a:r>
                    <a:rPr lang="ru-RU" altLang="ru-RU" sz="2400" dirty="0">
                      <a:cs typeface="Times New Roman" panose="02020603050405020304" pitchFamily="18" charset="0"/>
                    </a:rPr>
                    <a:t>, в которой они лежат. Для любой другой прямой </a:t>
                  </a:r>
                  <a:r>
                    <a:rPr lang="en-US" altLang="ru-RU" sz="2400" i="1" dirty="0">
                      <a:cs typeface="Times New Roman" panose="02020603050405020304" pitchFamily="18" charset="0"/>
                    </a:rPr>
                    <a:t>c </a:t>
                  </a:r>
                  <a:r>
                    <a:rPr lang="ru-RU" altLang="ru-RU" sz="2400" dirty="0">
                      <a:cs typeface="Times New Roman" panose="02020603050405020304" pitchFamily="18" charset="0"/>
                    </a:rPr>
                    <a:t>возможны два случая. Либо она проходит через точку пересечения этих прямых, либо лежит 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α</m:t>
                      </m:r>
                      <m:r>
                        <a:rPr lang="ru-RU" alt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ru-RU" altLang="ru-RU" sz="2400" dirty="0">
                      <a:cs typeface="Times New Roman" panose="02020603050405020304" pitchFamily="18" charset="0"/>
                    </a:rPr>
                    <a:t>. </a:t>
                  </a:r>
                  <a:endParaRPr lang="ru-RU" altLang="ru-RU" sz="2400" dirty="0"/>
                </a:p>
              </p:txBody>
            </p:sp>
          </mc:Choice>
          <mc:Fallback xmlns="">
            <p:sp>
              <p:nvSpPr>
                <p:cNvPr id="4" name="Text Box 4">
                  <a:extLst>
                    <a:ext uri="{FF2B5EF4-FFF2-40B4-BE49-F238E27FC236}">
                      <a16:creationId xmlns:a16="http://schemas.microsoft.com/office/drawing/2014/main" id="{399D00DB-6A5A-47CA-8CD5-CF046D0FAC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3249" y="2613392"/>
                  <a:ext cx="9016831" cy="1631216"/>
                </a:xfrm>
                <a:prstGeom prst="rect">
                  <a:avLst/>
                </a:prstGeom>
                <a:blipFill>
                  <a:blip r:embed="rId3"/>
                  <a:stretch>
                    <a:fillRect l="-1082" r="-1014" b="-786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CBC56BA-E198-42FA-824A-C2C6758AE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55281" y="4653136"/>
              <a:ext cx="4932944" cy="1680001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8594EAC-D880-40AF-9ADC-4C14381E3FD9}"/>
              </a:ext>
            </a:extLst>
          </p:cNvPr>
          <p:cNvSpPr txBox="1">
            <a:spLocks noChangeArrowheads="1"/>
          </p:cNvSpPr>
          <p:nvPr/>
        </p:nvSpPr>
        <p:spPr>
          <a:xfrm>
            <a:off x="705465" y="53836"/>
            <a:ext cx="7772400" cy="50414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>
                <a:solidFill>
                  <a:srgbClr val="FF3300"/>
                </a:solidFill>
              </a:rPr>
              <a:t>Упражнение 11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66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32C81BF-79D8-4029-9F42-7A28AB6694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88640"/>
            <a:ext cx="7772400" cy="457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Следствие 1</a:t>
            </a:r>
          </a:p>
        </p:txBody>
      </p:sp>
      <p:pic>
        <p:nvPicPr>
          <p:cNvPr id="3075" name="Picture 20">
            <a:extLst>
              <a:ext uri="{FF2B5EF4-FFF2-40B4-BE49-F238E27FC236}">
                <a16:creationId xmlns:a16="http://schemas.microsoft.com/office/drawing/2014/main" id="{CBF9EAC3-3CF1-43A8-B03A-61B4594DE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018" y="2128676"/>
            <a:ext cx="3886158" cy="115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7">
            <a:extLst>
              <a:ext uri="{FF2B5EF4-FFF2-40B4-BE49-F238E27FC236}">
                <a16:creationId xmlns:a16="http://schemas.microsoft.com/office/drawing/2014/main" id="{7BCAA353-4B85-4D01-B445-ADF805C8E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22040"/>
            <a:ext cx="8839200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/>
              <a:t>	</a:t>
            </a:r>
            <a:r>
              <a:rPr lang="ru-RU" altLang="ru-RU" sz="2400" dirty="0"/>
              <a:t>Если прямая имеет с плоскостью две общие точки, то она лежит в этой плоскости.</a:t>
            </a:r>
            <a:endParaRPr lang="ru-RU" altLang="ru-RU" sz="2400" dirty="0">
              <a:latin typeface="Times New Roman Cyr" panose="02020603050405020304" pitchFamily="18" charset="0"/>
            </a:endParaRP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D543A414-20FC-4CCA-BA8E-F128FC9AD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16338"/>
            <a:ext cx="8839200" cy="230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400" dirty="0"/>
              <a:t> Пусть прямая </a:t>
            </a:r>
            <a:r>
              <a:rPr lang="ru-RU" altLang="ru-RU" sz="2400" i="1" dirty="0"/>
              <a:t>с </a:t>
            </a:r>
            <a:r>
              <a:rPr lang="ru-RU" altLang="ru-RU" sz="2400" dirty="0"/>
              <a:t>имеет с плоскостью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sym typeface="Math1Mono" panose="05060400030100000101" pitchFamily="18" charset="2"/>
              </a:rPr>
              <a:t> две общие точки </a:t>
            </a:r>
            <a:r>
              <a:rPr lang="en-US" altLang="ru-RU" sz="2400" i="1" dirty="0">
                <a:sym typeface="Math1Mono" panose="05060400030100000101" pitchFamily="18" charset="2"/>
              </a:rPr>
              <a:t>A </a:t>
            </a:r>
            <a:r>
              <a:rPr lang="ru-RU" altLang="ru-RU" sz="2400" dirty="0">
                <a:sym typeface="Math1Mono" panose="05060400030100000101" pitchFamily="18" charset="2"/>
              </a:rPr>
              <a:t>и </a:t>
            </a:r>
            <a:r>
              <a:rPr lang="en-US" altLang="ru-RU" sz="2400" i="1" dirty="0">
                <a:sym typeface="Math1Mono" panose="05060400030100000101" pitchFamily="18" charset="2"/>
              </a:rPr>
              <a:t>B</a:t>
            </a:r>
            <a:r>
              <a:rPr lang="en-US" altLang="ru-RU" sz="2400" dirty="0">
                <a:sym typeface="Math1Mono" panose="05060400030100000101" pitchFamily="18" charset="2"/>
              </a:rPr>
              <a:t>. </a:t>
            </a:r>
            <a:r>
              <a:rPr lang="ru-RU" altLang="ru-RU" sz="2400" dirty="0"/>
              <a:t>Так как на плоскости выполняются аксиомы планиметрии, то через точки </a:t>
            </a:r>
            <a:r>
              <a:rPr lang="en-US" altLang="ru-RU" sz="2400" i="1" dirty="0"/>
              <a:t>A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B</a:t>
            </a:r>
            <a:r>
              <a:rPr lang="ru-RU" altLang="ru-RU" sz="2400" i="1" dirty="0"/>
              <a:t> </a:t>
            </a:r>
            <a:r>
              <a:rPr lang="ru-RU" altLang="ru-RU" sz="2400" dirty="0"/>
              <a:t>плоскости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ru-RU" sz="2400" dirty="0"/>
              <a:t> </a:t>
            </a:r>
            <a:r>
              <a:rPr lang="ru-RU" altLang="ru-RU" sz="2400" dirty="0"/>
              <a:t>проходит прямая, лежащая в этой плоскости. Так как через две точки пространства проходит единственная прямая, то</a:t>
            </a:r>
            <a:r>
              <a:rPr lang="en-US" altLang="ru-RU" sz="2400" dirty="0"/>
              <a:t> </a:t>
            </a:r>
            <a:r>
              <a:rPr lang="ru-RU" altLang="ru-RU" sz="2400" dirty="0"/>
              <a:t>она будет совпадать с прямой </a:t>
            </a:r>
            <a:r>
              <a:rPr lang="en-US" altLang="ru-RU" sz="2400" i="1" dirty="0"/>
              <a:t>c</a:t>
            </a:r>
            <a:r>
              <a:rPr lang="ru-RU" altLang="ru-RU" sz="2400" dirty="0"/>
              <a:t>. Следовательно, прямая </a:t>
            </a:r>
            <a:r>
              <a:rPr lang="ru-RU" altLang="ru-RU" sz="2400" i="1" dirty="0"/>
              <a:t>с </a:t>
            </a:r>
            <a:r>
              <a:rPr lang="ru-RU" altLang="ru-RU" sz="2400" dirty="0"/>
              <a:t>лежит в плоскости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/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253926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AD61CC6-9B6C-4B4D-8AAD-4F51429B186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52400"/>
            <a:ext cx="7772400" cy="457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Следствие 2</a:t>
            </a:r>
          </a:p>
        </p:txBody>
      </p:sp>
      <p:sp>
        <p:nvSpPr>
          <p:cNvPr id="5123" name="Rectangle 17">
            <a:extLst>
              <a:ext uri="{FF2B5EF4-FFF2-40B4-BE49-F238E27FC236}">
                <a16:creationId xmlns:a16="http://schemas.microsoft.com/office/drawing/2014/main" id="{36C63E67-4091-47F3-B10C-2EB72FD71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85800"/>
            <a:ext cx="8839200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Через прямую и не принадлежащую ей точку проходит единственная плоскость.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4BC6C5F4-FD92-4E3A-8197-5D7B86D3F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933056"/>
            <a:ext cx="8839200" cy="193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400" dirty="0"/>
              <a:t> 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Пусть точка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не принадлежит прямой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>
                <a:latin typeface="Times New Roman Cyr" panose="02020603050405020304" pitchFamily="18" charset="0"/>
              </a:rPr>
              <a:t>Выберем две точки на прямой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</a:rPr>
              <a:t>.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Ч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ерез </a:t>
            </a:r>
            <a:r>
              <a:rPr lang="ru-RU" altLang="ru-RU" sz="2400" dirty="0">
                <a:latin typeface="Times New Roman Cyr" panose="02020603050405020304" pitchFamily="18" charset="0"/>
              </a:rPr>
              <a:t>эти 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точки </a:t>
            </a:r>
            <a:r>
              <a:rPr lang="ru-RU" altLang="ru-RU" sz="2400" dirty="0">
                <a:latin typeface="Times New Roman Cyr" panose="02020603050405020304" pitchFamily="18" charset="0"/>
              </a:rPr>
              <a:t>и точку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проходит единственная плоскость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 По Свойству 1, прямая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лежит в плоскости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. Значит, плоскость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проходит через прямую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и точку </a:t>
            </a:r>
            <a:r>
              <a:rPr lang="ru-RU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125" name="Picture 21">
            <a:extLst>
              <a:ext uri="{FF2B5EF4-FFF2-40B4-BE49-F238E27FC236}">
                <a16:creationId xmlns:a16="http://schemas.microsoft.com/office/drawing/2014/main" id="{7A42D8F9-B148-4BC5-BB19-A98C3BB41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88840"/>
            <a:ext cx="3760906" cy="112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39047FB-E49E-40AB-A23A-2EA874A1A3F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52400"/>
            <a:ext cx="7772400" cy="457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Следствие 3</a:t>
            </a:r>
          </a:p>
        </p:txBody>
      </p:sp>
      <p:sp>
        <p:nvSpPr>
          <p:cNvPr id="7171" name="Rectangle 17">
            <a:extLst>
              <a:ext uri="{FF2B5EF4-FFF2-40B4-BE49-F238E27FC236}">
                <a16:creationId xmlns:a16="http://schemas.microsoft.com/office/drawing/2014/main" id="{B0B2CC01-7B96-441E-96CC-3D768B61E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85800"/>
            <a:ext cx="88392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800" dirty="0"/>
              <a:t>Через две пересекающиеся прямые проходит единственная плоскость.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AA3AD1A9-E062-4AC3-8E22-44977D767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89040"/>
            <a:ext cx="8839200" cy="193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400" dirty="0"/>
              <a:t> 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RU" sz="2400" dirty="0">
                <a:latin typeface="Times New Roman Cyr" panose="02020603050405020304" pitchFamily="18" charset="0"/>
              </a:rPr>
              <a:t>и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ru-RU" altLang="ru-RU" sz="2400" i="1" dirty="0">
                <a:latin typeface="Times New Roman Cyr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– две пересекающиеся прямые,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C </a:t>
            </a:r>
            <a:r>
              <a:rPr lang="ru-RU" altLang="ru-RU" sz="2400" dirty="0">
                <a:latin typeface="Times New Roman Cyr" panose="02020603050405020304" pitchFamily="18" charset="0"/>
              </a:rPr>
              <a:t>– точка пересечения. Выберем на этих прямых соответственно точки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A </a:t>
            </a:r>
            <a:r>
              <a:rPr lang="ru-RU" altLang="ru-RU" sz="2400" dirty="0">
                <a:latin typeface="Times New Roman Cyr" panose="02020603050405020304" pitchFamily="18" charset="0"/>
              </a:rPr>
              <a:t>и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en-US" altLang="ru-RU" sz="2400" dirty="0">
                <a:latin typeface="Times New Roman Cyr" panose="02020603050405020304" pitchFamily="18" charset="0"/>
              </a:rPr>
              <a:t>.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Ч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ерез точки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400" dirty="0">
                <a:latin typeface="Times New Roman Cyr" panose="02020603050405020304" pitchFamily="18" charset="0"/>
              </a:rPr>
              <a:t>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и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C 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проходит единственная плоскость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 По Свойству 1, прям</a:t>
            </a:r>
            <a:r>
              <a:rPr lang="ru-RU" altLang="ru-RU" sz="2400" dirty="0">
                <a:latin typeface="Times New Roman Cyr" panose="02020603050405020304" pitchFamily="18" charset="0"/>
              </a:rPr>
              <a:t>ые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и </a:t>
            </a:r>
            <a:r>
              <a:rPr lang="en-US" altLang="ru-RU" sz="2400" i="1" dirty="0">
                <a:latin typeface="Times New Roman Cyr" panose="02020603050405020304" pitchFamily="18" charset="0"/>
              </a:rPr>
              <a:t>b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 Cyr" panose="02020603050405020304" pitchFamily="18" charset="0"/>
              </a:rPr>
              <a:t>лежат 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в плоскости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. Значит, плоскость </a:t>
            </a:r>
            <a:r>
              <a:rPr lang="en-US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проходит через прям</a:t>
            </a:r>
            <a:r>
              <a:rPr lang="ru-RU" altLang="ru-RU" sz="2400" dirty="0">
                <a:latin typeface="Times New Roman Cyr" panose="02020603050405020304" pitchFamily="18" charset="0"/>
              </a:rPr>
              <a:t>ые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2400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173" name="Picture 22">
            <a:extLst>
              <a:ext uri="{FF2B5EF4-FFF2-40B4-BE49-F238E27FC236}">
                <a16:creationId xmlns:a16="http://schemas.microsoft.com/office/drawing/2014/main" id="{74B194DA-93EF-4E01-B237-54AEBAFF5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1200"/>
            <a:ext cx="3651938" cy="108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07BF13A-B0E7-4DAA-8DE9-9F99713FD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17482"/>
              </p:ext>
            </p:extLst>
          </p:nvPr>
        </p:nvGraphicFramePr>
        <p:xfrm>
          <a:off x="755576" y="548680"/>
          <a:ext cx="7508554" cy="48592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465561429"/>
                    </a:ext>
                  </a:extLst>
                </a:gridCol>
                <a:gridCol w="2736776">
                  <a:extLst>
                    <a:ext uri="{9D8B030D-6E8A-4147-A177-3AD203B41FA5}">
                      <a16:colId xmlns:a16="http://schemas.microsoft.com/office/drawing/2014/main" val="2938395355"/>
                    </a:ext>
                  </a:extLst>
                </a:gridCol>
                <a:gridCol w="3475634">
                  <a:extLst>
                    <a:ext uri="{9D8B030D-6E8A-4147-A177-3AD203B41FA5}">
                      <a16:colId xmlns:a16="http://schemas.microsoft.com/office/drawing/2014/main" val="1360351201"/>
                    </a:ext>
                  </a:extLst>
                </a:gridCol>
              </a:tblGrid>
              <a:tr h="378558">
                <a:tc>
                  <a:txBody>
                    <a:bodyPr/>
                    <a:lstStyle/>
                    <a:p>
                      <a:pPr algn="just">
                        <a:spcAft>
                          <a:spcPts val="555"/>
                        </a:spcAft>
                      </a:pPr>
                      <a:r>
                        <a:rPr lang="ru-RU" sz="2000" dirty="0">
                          <a:effectLst/>
                        </a:rPr>
                        <a:t>Следствие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111760" algn="just"/>
                      <a:r>
                        <a:rPr lang="ru-RU" sz="2000" dirty="0">
                          <a:effectLst/>
                        </a:rPr>
                        <a:t>            Чертеж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629920" algn="just"/>
                      <a:r>
                        <a:rPr lang="ru-RU" sz="2000" dirty="0">
                          <a:effectLst/>
                        </a:rPr>
                        <a:t>       Формулировка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extLst>
                  <a:ext uri="{0D108BD9-81ED-4DB2-BD59-A6C34878D82A}">
                    <a16:rowId xmlns:a16="http://schemas.microsoft.com/office/drawing/2014/main" val="2149684007"/>
                  </a:ext>
                </a:extLst>
              </a:tr>
              <a:tr h="1393682">
                <a:tc>
                  <a:txBody>
                    <a:bodyPr/>
                    <a:lstStyle/>
                    <a:p>
                      <a:pPr marR="629920" algn="just">
                        <a:spcAft>
                          <a:spcPts val="555"/>
                        </a:spcAft>
                      </a:pPr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>
                        <a:effectLst/>
                      </a:endParaRPr>
                    </a:p>
                    <a:p>
                      <a:pPr algn="ctr">
                        <a:spcAft>
                          <a:spcPts val="555"/>
                        </a:spcAft>
                      </a:pPr>
                      <a:r>
                        <a:rPr lang="ru-RU" sz="2000">
                          <a:effectLst/>
                        </a:rPr>
                        <a:t>С</a:t>
                      </a:r>
                      <a:r>
                        <a:rPr lang="ru-RU" sz="2000" baseline="-25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629920" algn="just">
                        <a:spcAft>
                          <a:spcPts val="555"/>
                        </a:spcAft>
                      </a:pPr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21590" algn="just">
                        <a:spcAft>
                          <a:spcPts val="555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extLst>
                  <a:ext uri="{0D108BD9-81ED-4DB2-BD59-A6C34878D82A}">
                    <a16:rowId xmlns:a16="http://schemas.microsoft.com/office/drawing/2014/main" val="1816017965"/>
                  </a:ext>
                </a:extLst>
              </a:tr>
              <a:tr h="1543528">
                <a:tc>
                  <a:txBody>
                    <a:bodyPr/>
                    <a:lstStyle/>
                    <a:p>
                      <a:pPr marR="629920" algn="just">
                        <a:spcAft>
                          <a:spcPts val="555"/>
                        </a:spcAft>
                      </a:pPr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>
                        <a:effectLst/>
                      </a:endParaRPr>
                    </a:p>
                    <a:p>
                      <a:pPr marR="111760" algn="l"/>
                      <a:r>
                        <a:rPr lang="ru-RU" sz="2000">
                          <a:effectLst/>
                        </a:rPr>
                        <a:t>        С</a:t>
                      </a:r>
                      <a:r>
                        <a:rPr lang="ru-RU" sz="2000" baseline="-25000">
                          <a:effectLst/>
                        </a:rPr>
                        <a:t>2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629920" algn="just">
                        <a:spcAft>
                          <a:spcPts val="555"/>
                        </a:spcAft>
                      </a:pPr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555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extLst>
                  <a:ext uri="{0D108BD9-81ED-4DB2-BD59-A6C34878D82A}">
                    <a16:rowId xmlns:a16="http://schemas.microsoft.com/office/drawing/2014/main" val="183684916"/>
                  </a:ext>
                </a:extLst>
              </a:tr>
              <a:tr h="1543528">
                <a:tc>
                  <a:txBody>
                    <a:bodyPr/>
                    <a:lstStyle/>
                    <a:p>
                      <a:pPr marR="629920" algn="ctr">
                        <a:spcAft>
                          <a:spcPts val="555"/>
                        </a:spcAft>
                      </a:pPr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>
                        <a:effectLst/>
                      </a:endParaRPr>
                    </a:p>
                    <a:p>
                      <a:pPr marR="111760" algn="l"/>
                      <a:r>
                        <a:rPr lang="ru-RU" sz="2000">
                          <a:effectLst/>
                        </a:rPr>
                        <a:t>        С</a:t>
                      </a:r>
                      <a:r>
                        <a:rPr lang="ru-RU" sz="2000" baseline="-25000">
                          <a:effectLst/>
                        </a:rPr>
                        <a:t>3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marR="629920" algn="just">
                        <a:spcAft>
                          <a:spcPts val="555"/>
                        </a:spcAft>
                      </a:pPr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555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134" marR="79134" marT="0" marB="0"/>
                </a:tc>
                <a:extLst>
                  <a:ext uri="{0D108BD9-81ED-4DB2-BD59-A6C34878D82A}">
                    <a16:rowId xmlns:a16="http://schemas.microsoft.com/office/drawing/2014/main" val="2859202021"/>
                  </a:ext>
                </a:extLst>
              </a:tr>
            </a:tbl>
          </a:graphicData>
        </a:graphic>
      </p:graphicFrame>
      <p:pic>
        <p:nvPicPr>
          <p:cNvPr id="7" name="Picture 20">
            <a:extLst>
              <a:ext uri="{FF2B5EF4-FFF2-40B4-BE49-F238E27FC236}">
                <a16:creationId xmlns:a16="http://schemas.microsoft.com/office/drawing/2014/main" id="{F1D39692-62BB-49E1-8AC6-C1B127317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96752"/>
            <a:ext cx="2304256" cy="68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>
            <a:extLst>
              <a:ext uri="{FF2B5EF4-FFF2-40B4-BE49-F238E27FC236}">
                <a16:creationId xmlns:a16="http://schemas.microsoft.com/office/drawing/2014/main" id="{1B48C4AB-0A77-4800-8E0E-501E2189B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13709"/>
            <a:ext cx="2448272" cy="7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>
            <a:extLst>
              <a:ext uri="{FF2B5EF4-FFF2-40B4-BE49-F238E27FC236}">
                <a16:creationId xmlns:a16="http://schemas.microsoft.com/office/drawing/2014/main" id="{9C8F81DC-8E72-4535-AA07-F4F8E028C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566" y="4221088"/>
            <a:ext cx="2376264" cy="70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0223DB-0EC5-4B4F-95E9-E514DFBF491B}"/>
              </a:ext>
            </a:extLst>
          </p:cNvPr>
          <p:cNvSpPr txBox="1"/>
          <p:nvPr/>
        </p:nvSpPr>
        <p:spPr>
          <a:xfrm>
            <a:off x="4788024" y="957679"/>
            <a:ext cx="3476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effectLst/>
              </a:rPr>
              <a:t>Если прямая имеет с плоскостью две общие точки, то она лежит в этой плоскости</a:t>
            </a:r>
            <a:r>
              <a:rPr lang="ru-RU" sz="2000" dirty="0"/>
              <a:t>.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8D3DD0-0D82-4AB5-9727-52C4CD8BEB9A}"/>
              </a:ext>
            </a:extLst>
          </p:cNvPr>
          <p:cNvSpPr txBox="1"/>
          <p:nvPr/>
        </p:nvSpPr>
        <p:spPr>
          <a:xfrm>
            <a:off x="4788024" y="2316608"/>
            <a:ext cx="3476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55"/>
              </a:spcAft>
            </a:pPr>
            <a:r>
              <a:rPr lang="ru-RU" sz="2000" dirty="0">
                <a:effectLst/>
              </a:rPr>
              <a:t>Через прямую и не принадлежащую ей точку  проходит единственная плоскость. </a:t>
            </a:r>
            <a:endParaRPr lang="ru-RU" sz="2000" dirty="0"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74ECEE-A306-4B59-A874-44CC5AB50D63}"/>
              </a:ext>
            </a:extLst>
          </p:cNvPr>
          <p:cNvSpPr txBox="1"/>
          <p:nvPr/>
        </p:nvSpPr>
        <p:spPr>
          <a:xfrm>
            <a:off x="4788024" y="3913263"/>
            <a:ext cx="3476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55"/>
              </a:spcAft>
            </a:pPr>
            <a:r>
              <a:rPr lang="ru-RU" sz="2000" dirty="0">
                <a:effectLst/>
              </a:rPr>
              <a:t>Через две пересекающиеся прямые можно провести плоскость и притом только одну.</a:t>
            </a:r>
            <a:endParaRPr lang="ru-R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7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AA7F360-9767-4A52-BB1A-36F70CB8F2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73701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 1</a:t>
            </a:r>
            <a:endParaRPr lang="en-US" altLang="ru-RU" sz="3200" dirty="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179A530C-133C-4190-A7DD-6CB3FEE41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Четыре точки не принадлежат одной плоскости. Могут ли три из них принадлежать одной прямой?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64BAC450-9904-4AE0-A0F1-F6F261C59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324003B7-C14F-4E6B-8CB4-34397EB08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Могут ли две плоскости иметь две общие прямые? 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52E8F700-DCD9-4170-A25C-D8B0171E7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/>
              <a:t>Нет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9117F4B-EFA5-420E-B503-DA3980DD50BF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2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B138822C-F63E-4CA8-B1B4-19E53DDD3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любая прямая, пересекающая каждую из двух данных пересекающихся прямых, лежит в плоскости этих прямых?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43CB8DDC-09B8-40B4-BA6D-7BE4D509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6AF6D4A-1193-4C69-AEF2-1C1BEFDB5D6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57200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3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>
            <a:extLst>
              <a:ext uri="{FF2B5EF4-FFF2-40B4-BE49-F238E27FC236}">
                <a16:creationId xmlns:a16="http://schemas.microsoft.com/office/drawing/2014/main" id="{09DB1BC0-F5EA-4963-9AB6-DFEAC5429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6613"/>
            <a:ext cx="8915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Могут ли вершины замкнутой ломаной, состоящей из трёх звеньев, не принадлежать одной плоскости?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DEDDEDFA-59FF-4342-B353-9FCF8665F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F7BF19E-E161-474E-A0A9-4F06BA14EEF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60648"/>
            <a:ext cx="77724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2800" kern="0" dirty="0">
                <a:solidFill>
                  <a:srgbClr val="FF3300"/>
                </a:solidFill>
              </a:rPr>
              <a:t>Упражнение 4</a:t>
            </a:r>
            <a:endParaRPr lang="en-US" altLang="ru-RU" sz="2800" kern="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925</Words>
  <Application>Microsoft Office PowerPoint</Application>
  <PresentationFormat>Экран (4:3)</PresentationFormat>
  <Paragraphs>90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Cambria Math</vt:lpstr>
      <vt:lpstr>Times New Roman</vt:lpstr>
      <vt:lpstr>Times New Roman Cyr</vt:lpstr>
      <vt:lpstr>Оформление по умолчанию</vt:lpstr>
      <vt:lpstr>Презентация PowerPoint</vt:lpstr>
      <vt:lpstr>Следствие 1</vt:lpstr>
      <vt:lpstr>Следствие 2</vt:lpstr>
      <vt:lpstr>Следствие 3</vt:lpstr>
      <vt:lpstr>Презентация PowerPoint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АКСИОМЫ СТЕРЕОМЕТРИИ</dc:title>
  <dc:creator>*</dc:creator>
  <cp:lastModifiedBy>Смирнов Владимир Алексеевич</cp:lastModifiedBy>
  <cp:revision>27</cp:revision>
  <dcterms:created xsi:type="dcterms:W3CDTF">2007-12-15T05:25:09Z</dcterms:created>
  <dcterms:modified xsi:type="dcterms:W3CDTF">2022-12-21T07:35:22Z</dcterms:modified>
</cp:coreProperties>
</file>