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281" r:id="rId3"/>
    <p:sldId id="288" r:id="rId4"/>
    <p:sldId id="287" r:id="rId5"/>
    <p:sldId id="286" r:id="rId6"/>
    <p:sldId id="285" r:id="rId7"/>
    <p:sldId id="275" r:id="rId8"/>
    <p:sldId id="276" r:id="rId9"/>
    <p:sldId id="282" r:id="rId10"/>
    <p:sldId id="284" r:id="rId11"/>
    <p:sldId id="277" r:id="rId12"/>
    <p:sldId id="278" r:id="rId13"/>
    <p:sldId id="279" r:id="rId14"/>
    <p:sldId id="283" r:id="rId15"/>
    <p:sldId id="280" r:id="rId16"/>
    <p:sldId id="274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8" autoAdjust="0"/>
    <p:restoredTop sz="90929" autoAdjust="0"/>
  </p:normalViewPr>
  <p:slideViewPr>
    <p:cSldViewPr>
      <p:cViewPr varScale="1">
        <p:scale>
          <a:sx n="101" d="100"/>
          <a:sy n="101" d="100"/>
        </p:scale>
        <p:origin x="11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050">
            <a:extLst>
              <a:ext uri="{FF2B5EF4-FFF2-40B4-BE49-F238E27FC236}">
                <a16:creationId xmlns:a16="http://schemas.microsoft.com/office/drawing/2014/main" id="{0CFCB13D-A6C0-4983-AD75-B13177852B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2051">
            <a:extLst>
              <a:ext uri="{FF2B5EF4-FFF2-40B4-BE49-F238E27FC236}">
                <a16:creationId xmlns:a16="http://schemas.microsoft.com/office/drawing/2014/main" id="{1B99670B-8925-40F5-BDA1-1BD1A4999D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2052">
            <a:extLst>
              <a:ext uri="{FF2B5EF4-FFF2-40B4-BE49-F238E27FC236}">
                <a16:creationId xmlns:a16="http://schemas.microsoft.com/office/drawing/2014/main" id="{0B9242AC-81AD-44C5-90FE-F0E2E03528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2053">
            <a:extLst>
              <a:ext uri="{FF2B5EF4-FFF2-40B4-BE49-F238E27FC236}">
                <a16:creationId xmlns:a16="http://schemas.microsoft.com/office/drawing/2014/main" id="{1D7338AE-34B1-4CA9-914D-1AD5A16132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2054">
            <a:extLst>
              <a:ext uri="{FF2B5EF4-FFF2-40B4-BE49-F238E27FC236}">
                <a16:creationId xmlns:a16="http://schemas.microsoft.com/office/drawing/2014/main" id="{B6924D9B-F0D2-4681-B350-4A6A9DFE49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2055">
            <a:extLst>
              <a:ext uri="{FF2B5EF4-FFF2-40B4-BE49-F238E27FC236}">
                <a16:creationId xmlns:a16="http://schemas.microsoft.com/office/drawing/2014/main" id="{5F3B60DF-3C42-4F32-A5F7-51DD0988A8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0ADFEC-7D13-4CD0-AC29-667D6C4753C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D5B37F19-8DC2-4EB5-A59F-73B304AC4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7112A-5F13-4F62-8A9F-B807959657C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B4196E5B-E61F-48A6-9539-BC135C76CD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6D0D1DD0-D300-46F6-9B57-C31AB0D09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9655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ADDE1B1-30DF-41ED-BDEE-20EA28FD4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C4858-1FCE-4DB6-9C42-A6354FF5EA0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37926B3C-C18B-4E9C-AEDF-B0A396711A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10D1FD54-1354-493E-A4E2-EEE2997AC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5BE21E73-A458-47BD-BA98-5230C807C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D2F9A-A02D-4586-90DA-3C03E96A655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698EB9B6-E634-40A7-9F6A-BB14EBCDD1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91E80716-956E-45E7-9D9F-09833545B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B849DEEA-F937-408C-827A-EC23251CFC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82018-2F23-421C-B70C-8629ACB85C01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6C5B668C-56D8-4863-8D3E-5DAFA3AE6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C8CA5045-E71F-4BAD-948E-45EFCC46C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B849DEEA-F937-408C-827A-EC23251CFC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82018-2F23-421C-B70C-8629ACB85C0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6C5B668C-56D8-4863-8D3E-5DAFA3AE6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C8CA5045-E71F-4BAD-948E-45EFCC46C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7677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C823FFE9-9C2D-447B-85D6-0685A0B32F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3579AE-539F-4E16-AFA0-EBC5282C215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CDCC530E-5918-4622-AFAB-90F9C5A66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78FE4E7C-912F-4B06-8FC5-F02205D48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4747F89-B4C0-4A2E-930A-10B08659D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9152A-CA13-47C6-8424-505EEE72CE3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48E18381-924D-46E8-A601-2CD76C15B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05D2BD3-8513-4831-971F-D807F2BD3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F265DB04-C315-4C5D-8702-5626E1156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60EF2-F83C-4986-8845-5F917AF1363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05C5186B-F371-4E43-AE33-8196FD725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4CAF11D-5F8B-473E-ADFE-F56538080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D07CB7AB-EE6A-4509-B324-56A6C05B0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F0A86-ADAD-4993-A776-86D327FD27D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A8B77024-BAD9-4F29-88B8-F3F3A23CAE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D8E7B7E-78E4-40A9-9C12-7A2AE44CE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627137C9-6950-49F3-B225-069A288FA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D5417C-F426-49FE-BA90-C12D7544EE7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243C24E-CCC2-4479-ACEA-BCCC2DCEF7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82A8A39-A5B0-4BC1-8135-F66466F63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78042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9ABFD7E4-78C6-4518-A986-9C1CD7C05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5D3C53-8C11-4454-AA9A-2FB21EBD0AE4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BB84C958-777F-431C-A71B-D0A603E0F6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6178F1A-7926-40B5-81EF-ABBF89AEB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A8163A46-EC29-482D-B903-79085ECED2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EB1E2-7166-4A86-B372-C83CF1A282D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A4002C6E-C85A-4AD9-8CB1-9B2DD159C0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C4F7730-0A04-4FC8-B4EF-8919E0737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414FCAD6-57E9-4C1A-8FEC-964B0501F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C5386-D786-4C4D-9E03-313EB991456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F8762915-A367-4CA1-8CA0-4A65B5AC3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A0A77ED-36DC-4C60-9C37-3ED6F35DD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C1FE6594-981D-4F59-BA8E-D8311212B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79640-E505-4108-907B-129E11805D7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3645D8B3-34E9-416E-BDE9-5E97BFD81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A187669-6C87-49E2-8CCF-BE6709CE0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984965B6-A7DB-4F80-8567-0707D16B4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A7AD7-344D-450C-96E2-E9971E318B29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26822252-45C5-4F4F-ACF9-09670CD1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52B0D06-CCCB-4FBE-8D1C-2BEB9074E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5490628F-0FFC-4DB5-BC7B-634089BB6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72A8B-E801-4DA3-9D80-990DC7D70B8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25A21DF6-56EB-4E0A-8D6B-53314DB558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C5C9358D-046C-424C-AC72-91F2FD645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0799550F-26B3-406C-881F-4ADB3B52E1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DA065-25BD-44A4-9BDD-7C3BA76C4266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CBCE72D3-761C-48CF-9BAE-415E088A8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215DAE8-E5C2-4887-AA75-F65BED0AE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595F9C75-04F0-4C9E-A840-35F877445F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3BE80-7597-461B-8C6A-96B104EFAEF8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905CDC11-FA89-49A5-BCB8-3C7751DCC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B62EB43C-9C69-4E4D-9C49-EC3225BAB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B93E6151-F050-412B-BA52-6F5E06C42C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53B52-EDDB-4C10-9500-A308F9639A86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6056D70F-1DCE-4E9B-A96E-A31E2C1AE7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1BAF2ACB-707E-4AFB-A7FD-659D78564E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3A746363-2646-4BFF-8FC1-165B09B7B6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BE439-9553-4874-A099-58CFB46B9BC1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E807B6E1-AD78-4755-8383-ABB662CA1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0DC8F996-9C23-4B44-9D85-4E7B423C2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45281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2AF896DA-6C95-4791-90F0-B774564435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0C1A5-3580-49FA-BEAC-D66D6E8D1FF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2242CAAC-18FB-453A-A823-5DB7780E82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D859220A-C5C1-4A75-8601-5B9596341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C9D09CE5-B4C7-448A-B4D7-C575E8D7D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FF1303-17BB-48A1-8B25-E93D5E64B48A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BE390837-4F84-41FC-8415-E4EFC6762A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8819DDB-6932-497D-9730-FDF52B0B0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9368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291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81824B7C-9A6E-4191-9F7E-F7CED745C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9C88E-C6B8-4CE2-A2FA-1A192C6C602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4C7D88C-5E35-41A1-A474-15C42402D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0594D88-7DB1-4E33-BB1C-8F44AC438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1560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E7C38D84-35B1-4CB0-A86A-CAE607ADC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FF9F6-B421-4352-9F1E-2779E7D9083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E89B309A-0ED5-4EEC-808B-7EFFD7C83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A5A7D68D-EA9A-4586-89D9-C0FA44892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D5B37F19-8DC2-4EB5-A59F-73B304AC4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7112A-5F13-4F62-8A9F-B807959657C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B4196E5B-E61F-48A6-9539-BC135C76CD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6D0D1DD0-D300-46F6-9B57-C31AB0D09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>
            <a:extLst>
              <a:ext uri="{FF2B5EF4-FFF2-40B4-BE49-F238E27FC236}">
                <a16:creationId xmlns:a16="http://schemas.microsoft.com/office/drawing/2014/main" id="{D5B37F19-8DC2-4EB5-A59F-73B304AC4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7112A-5F13-4F62-8A9F-B807959657C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B4196E5B-E61F-48A6-9539-BC135C76CD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6D0D1DD0-D300-46F6-9B57-C31AB0D09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6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7ED6F-09D7-4731-A1CB-86A2DD1D1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449FB4-5478-499E-A23F-657DFE3F3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CD62EF-6FF9-4732-B2AC-40A90DFA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43D0AA-6BA3-4E44-855F-CCCE45E2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17ED3-8AAE-4E3C-A7E5-9A5AD5B1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B70C4-A73A-4E0B-9092-C33D7C3ABE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15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3529F-D718-4B15-97DA-873CB4055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27E7D5-DEEE-4FF3-81E3-F0FFB974B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F9CCA9-9AC5-413C-801F-F79067A73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082CBD-D8A5-457B-8B0F-BA258FC9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33978B-C3CF-424A-AA42-13085B0A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EA118-4F7C-4B06-8839-BC0957853A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538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6ED76AC-C050-416B-AF98-647562642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ABF81E-A82C-4DE9-8071-5A3617B24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0A5696-9A7C-42A4-A0AB-EE3885E60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9A1C6F-C886-439C-8B4E-DF7B399ED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12A948-F760-437F-92B9-B49CE1AA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048BC-4C21-47C8-9460-B12B7A215F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B04DF-3B51-4422-ADE6-ADCF3190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12033-68C2-4A2F-A221-0D52A7F39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8FE77C-84EA-4576-B2A1-5163A1AA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017AF9-4123-4BBF-8E28-CA87830F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D5C6C-C333-445D-AEDC-638F771B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8D0C6-621C-4873-9691-3C55714745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613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4F336C-868A-4F4F-B431-9729A8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1B89F6-4B73-424C-9C81-37ABEA468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56E5FF-5C83-46AB-B97D-589402FE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8C06CF-DD5C-4D6D-ABED-3BB2D6B1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9C7DCB-4019-4FDD-9210-649A0AFA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CEAC3-8A64-44AF-88DF-80FE812625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59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0C1D54-E68F-4E37-A1A8-D00CB3A87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F80231-14DE-45F8-A085-A921CEC37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5AE2E9-F197-4C32-9395-CB89871EF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85EFD4-D26A-4849-9A72-B0A4DCDE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596B61-0B07-40DE-B6FF-9660CE0F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54D9DC-4F08-48FB-AD09-604C283B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2C248-5583-4DB7-BB56-DD1C1A0936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493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02DE9-B3E5-4BF4-8E7E-2F1AE3AD8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CA3FEE-EA58-4503-8C9F-253B5FADE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71EB11-E8DE-4A4C-A0FF-0D6DA5952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CE1180-0147-486D-A45B-705BEFDFF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E54C7A-F5A1-40FE-84C1-028D1F420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65F771-6958-4B20-8A44-1915A9E3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EC9483-DFAE-435B-9C6F-6E803D911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4D3A96-F607-4F02-A905-23F56FC31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1FD19-C44A-4671-934B-6B97D3E1EE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047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D5C71-AA19-4101-AA43-88535122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B9A676-6869-4D36-81A3-E0B9FB1EA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3DF6D1-FC83-438F-8D1D-D45DC92A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245B8A-520E-4FC8-90E0-F5879805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17FA5-5CEC-430C-A711-0EF549808C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270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F360AF-552C-4384-ABF7-B84B6643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A485D9-883E-4C00-B7C7-D401F98E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3411E8-8F5B-4F60-9053-28305DC4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3ACBE-25DC-4866-BCB8-11EA2AD795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021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CECF6-B32D-44F6-9D0F-79AD8A2F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0B47FD-13DF-4349-8A64-653AD2DD8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7EAA1E-8963-49D8-B7BA-FBF43D38B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0FB392-43A7-4331-8169-1682F2EB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CB28B4-9BE4-4067-8A4C-00655DCD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E8EDD8-1CAE-4529-B445-8FDEC762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85EF3-E7FD-401F-844E-365B6E2334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215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16DFB-8B72-4811-A78E-54344583A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8D7510-243E-442C-8145-9FDB27C2C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B3858A-8950-470E-8B0C-90E3B4553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A96BBF-E586-4533-A5FA-5657F493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2B8CCA-647F-4E4A-A50E-5F72205D7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A8B035-9304-4573-AB1B-5BD889A43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96C64-70DD-4123-ACF4-69FB73F614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81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9147A1-55AD-459C-A41B-356485DDF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3E6392-29EF-4FB2-8990-6441A9761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C46E7C-8EBD-4F7E-9691-72BD65332F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0EF0A6-EB79-4F9C-AC94-EB95E7E070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22B329-113A-4F9B-9183-57F563CEB8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31A5A7-9CE3-484D-B299-0115251218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7B8899B-9FC1-4918-A01D-21C0C4649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2492896"/>
            <a:ext cx="7772400" cy="5334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20а. Расстояния между точками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>
            <a:extLst>
              <a:ext uri="{FF2B5EF4-FFF2-40B4-BE49-F238E27FC236}">
                <a16:creationId xmlns:a16="http://schemas.microsoft.com/office/drawing/2014/main" id="{0B7957E2-9292-4178-B5C9-629C5FE0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правильном тетраэдре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рёбра которого равны 1, найдите расстояние между серединами противолежащих рёбер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1076" name="Text Box 4">
                <a:extLst>
                  <a:ext uri="{FF2B5EF4-FFF2-40B4-BE49-F238E27FC236}">
                    <a16:creationId xmlns:a16="http://schemas.microsoft.com/office/drawing/2014/main" id="{A3B9C34A-7A73-46C4-9718-BDFC9308A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1076" name="Text Box 4">
                <a:extLst>
                  <a:ext uri="{FF2B5EF4-FFF2-40B4-BE49-F238E27FC236}">
                    <a16:creationId xmlns:a16="http://schemas.microsoft.com/office/drawing/2014/main" id="{A3B9C34A-7A73-46C4-9718-BDFC9308A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blipFill>
                <a:blip r:embed="rId3"/>
                <a:stretch>
                  <a:fillRect l="-4923" b="-43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62" name="Picture 2">
            <a:extLst>
              <a:ext uri="{FF2B5EF4-FFF2-40B4-BE49-F238E27FC236}">
                <a16:creationId xmlns:a16="http://schemas.microsoft.com/office/drawing/2014/main" id="{696063C4-716E-44AF-B129-23434E621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62752"/>
            <a:ext cx="3024336" cy="279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A45F575-DD3C-4865-B6F5-E8C85CA1E0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7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>
            <a:extLst>
              <a:ext uri="{FF2B5EF4-FFF2-40B4-BE49-F238E27FC236}">
                <a16:creationId xmlns:a16="http://schemas.microsoft.com/office/drawing/2014/main" id="{F0C261B1-BE69-436A-BE54-41C6E7EAA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правильной четырёхугольной пирамиде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SABCD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все рёбра равны 1. Точка </a:t>
            </a:r>
            <a:r>
              <a:rPr lang="en-US" i="1" dirty="0">
                <a:ea typeface="Times New Roman" panose="02020603050405020304" pitchFamily="18" charset="0"/>
              </a:rPr>
              <a:t>E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середина ребра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Найдите расстояние между точкам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a typeface="Times New Roman" panose="02020603050405020304" pitchFamily="18" charset="0"/>
              </a:rPr>
              <a:t>E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24" name="Text Box 4">
                <a:extLst>
                  <a:ext uri="{FF2B5EF4-FFF2-40B4-BE49-F238E27FC236}">
                    <a16:creationId xmlns:a16="http://schemas.microsoft.com/office/drawing/2014/main" id="{C45E3664-F273-4A3F-B263-780A457036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3124" name="Text Box 4">
                <a:extLst>
                  <a:ext uri="{FF2B5EF4-FFF2-40B4-BE49-F238E27FC236}">
                    <a16:creationId xmlns:a16="http://schemas.microsoft.com/office/drawing/2014/main" id="{C45E3664-F273-4A3F-B263-780A45703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blipFill>
                <a:blip r:embed="rId3"/>
                <a:stretch>
                  <a:fillRect l="-4923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0A53B0-998C-4952-81FD-23D742EFD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138065"/>
            <a:ext cx="4100312" cy="283380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7D48D98-BB7C-4E43-9A2C-AD9B5FA1B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>
            <a:extLst>
              <a:ext uri="{FF2B5EF4-FFF2-40B4-BE49-F238E27FC236}">
                <a16:creationId xmlns:a16="http://schemas.microsoft.com/office/drawing/2014/main" id="{3462E133-3122-463F-911A-35E664569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Сторона основания правильной шестиугольной пирамиды равна 3. Высота равна 4. Найдите боковое ребро пирамиды. </a:t>
            </a:r>
          </a:p>
        </p:txBody>
      </p:sp>
      <p:sp>
        <p:nvSpPr>
          <p:cNvPr id="135172" name="Text Box 4">
            <a:extLst>
              <a:ext uri="{FF2B5EF4-FFF2-40B4-BE49-F238E27FC236}">
                <a16:creationId xmlns:a16="http://schemas.microsoft.com/office/drawing/2014/main" id="{E4EF425A-4FDE-4839-8A33-612C2F29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5.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5174" name="Picture 6">
            <a:extLst>
              <a:ext uri="{FF2B5EF4-FFF2-40B4-BE49-F238E27FC236}">
                <a16:creationId xmlns:a16="http://schemas.microsoft.com/office/drawing/2014/main" id="{C4212F7C-F83F-4ADB-9A5E-EBEBA21E7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800"/>
            <a:ext cx="2895600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C6F6871-4046-41E8-A6D0-DB39FBD1B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>
            <a:extLst>
              <a:ext uri="{FF2B5EF4-FFF2-40B4-BE49-F238E27FC236}">
                <a16:creationId xmlns:a16="http://schemas.microsoft.com/office/drawing/2014/main" id="{6BD0F7E4-B4C9-4E27-A884-4E3E427C3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правильной треугольной призме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все рёбра равны 1. 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середина ребра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Найдите расстояние между точкам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220" name="Text Box 4">
                <a:extLst>
                  <a:ext uri="{FF2B5EF4-FFF2-40B4-BE49-F238E27FC236}">
                    <a16:creationId xmlns:a16="http://schemas.microsoft.com/office/drawing/2014/main" id="{7C3E50EF-D3C2-43AA-B1FF-8ECEF597A7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7220" name="Text Box 4">
                <a:extLst>
                  <a:ext uri="{FF2B5EF4-FFF2-40B4-BE49-F238E27FC236}">
                    <a16:creationId xmlns:a16="http://schemas.microsoft.com/office/drawing/2014/main" id="{7C3E50EF-D3C2-43AA-B1FF-8ECEF597A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953000"/>
                <a:ext cx="1981200" cy="697179"/>
              </a:xfrm>
              <a:prstGeom prst="rect">
                <a:avLst/>
              </a:prstGeom>
              <a:blipFill>
                <a:blip r:embed="rId3"/>
                <a:stretch>
                  <a:fillRect l="-4923" b="-43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7226" name="Picture 10">
            <a:extLst>
              <a:ext uri="{FF2B5EF4-FFF2-40B4-BE49-F238E27FC236}">
                <a16:creationId xmlns:a16="http://schemas.microsoft.com/office/drawing/2014/main" id="{B125649D-4DB6-4F98-A791-E0EBA828F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04863"/>
            <a:ext cx="2736304" cy="284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EFF64A4-34CE-482C-A417-D92F4E6EB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>
            <a:extLst>
              <a:ext uri="{FF2B5EF4-FFF2-40B4-BE49-F238E27FC236}">
                <a16:creationId xmlns:a16="http://schemas.microsoft.com/office/drawing/2014/main" id="{6BD0F7E4-B4C9-4E27-A884-4E3E427C3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шестиугольной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расстояние между точками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7220" name="Text Box 4">
            <a:extLst>
              <a:ext uri="{FF2B5EF4-FFF2-40B4-BE49-F238E27FC236}">
                <a16:creationId xmlns:a16="http://schemas.microsoft.com/office/drawing/2014/main" id="{7C3E50EF-D3C2-43AA-B1FF-8ECEF597A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2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7222" name="Picture 6">
            <a:extLst>
              <a:ext uri="{FF2B5EF4-FFF2-40B4-BE49-F238E27FC236}">
                <a16:creationId xmlns:a16="http://schemas.microsoft.com/office/drawing/2014/main" id="{547ABEED-9B08-4723-88D7-98F0CBE67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1242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B995561-8861-44B5-8E6F-A4A11B3E8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>
            <a:extLst>
              <a:ext uri="{FF2B5EF4-FFF2-40B4-BE49-F238E27FC236}">
                <a16:creationId xmlns:a16="http://schemas.microsoft.com/office/drawing/2014/main" id="{F3D1D001-3B3B-4EC3-8DCC-F0028B5DA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Стороны основания правильной шестиугольной призмы </a:t>
            </a:r>
            <a:r>
              <a:rPr lang="en-US" altLang="ru-RU" i="1" dirty="0">
                <a:cs typeface="Times New Roman" panose="02020603050405020304" pitchFamily="18" charset="0"/>
              </a:rPr>
              <a:t>ABCDEFA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 3, боковые ребра равны 8. Найдите расстояние между точками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9575EC9C-998A-4C64-9C4D-B874BD97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10.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9269" name="Picture 5">
            <a:extLst>
              <a:ext uri="{FF2B5EF4-FFF2-40B4-BE49-F238E27FC236}">
                <a16:creationId xmlns:a16="http://schemas.microsoft.com/office/drawing/2014/main" id="{9586B92E-3F81-4BBF-B704-A5C23D42C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1242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D21DB10-E151-4C7E-AF77-C985321C9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3">
            <a:extLst>
              <a:ext uri="{FF2B5EF4-FFF2-40B4-BE49-F238E27FC236}">
                <a16:creationId xmlns:a16="http://schemas.microsoft.com/office/drawing/2014/main" id="{73F0E233-81FB-4C39-82B0-F46F6FCFF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sp>
        <p:nvSpPr>
          <p:cNvPr id="126980" name="Text Box 4">
            <a:extLst>
              <a:ext uri="{FF2B5EF4-FFF2-40B4-BE49-F238E27FC236}">
                <a16:creationId xmlns:a16="http://schemas.microsoft.com/office/drawing/2014/main" id="{37B883C2-6560-49EC-88DD-8B31F9E4C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6981" name="Picture 5">
            <a:extLst>
              <a:ext uri="{FF2B5EF4-FFF2-40B4-BE49-F238E27FC236}">
                <a16:creationId xmlns:a16="http://schemas.microsoft.com/office/drawing/2014/main" id="{C22A0E59-29F4-4DF2-8915-20DFCA900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AA8B424-ECCF-4411-B53B-E65203432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>
            <a:extLst>
              <a:ext uri="{FF2B5EF4-FFF2-40B4-BE49-F238E27FC236}">
                <a16:creationId xmlns:a16="http://schemas.microsoft.com/office/drawing/2014/main" id="{972D7EE2-C156-4C63-ACF5-4F88A5E74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pic>
        <p:nvPicPr>
          <p:cNvPr id="96261" name="Picture 5">
            <a:extLst>
              <a:ext uri="{FF2B5EF4-FFF2-40B4-BE49-F238E27FC236}">
                <a16:creationId xmlns:a16="http://schemas.microsoft.com/office/drawing/2014/main" id="{34EE791A-E403-4B80-9AF8-9D0C25622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6263" name="Group 7">
            <a:extLst>
              <a:ext uri="{FF2B5EF4-FFF2-40B4-BE49-F238E27FC236}">
                <a16:creationId xmlns:a16="http://schemas.microsoft.com/office/drawing/2014/main" id="{5C5F2F46-B71F-42FA-99AA-49D1CC2EB55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96260" name="Text Box 4">
              <a:extLst>
                <a:ext uri="{FF2B5EF4-FFF2-40B4-BE49-F238E27FC236}">
                  <a16:creationId xmlns:a16="http://schemas.microsoft.com/office/drawing/2014/main" id="{AE3BB6B3-8ADE-40CA-B9E3-9580A2C53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96262" name="Object 6">
              <a:extLst>
                <a:ext uri="{FF2B5EF4-FFF2-40B4-BE49-F238E27FC236}">
                  <a16:creationId xmlns:a16="http://schemas.microsoft.com/office/drawing/2014/main" id="{D624C154-A1DE-4F6E-BCD8-C5D12D7B41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3118"/>
            <a:ext cx="276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6400" imgH="253800" progId="Equation.DSMT4">
                    <p:embed/>
                  </p:oleObj>
                </mc:Choice>
                <mc:Fallback>
                  <p:oleObj name="Equation" r:id="rId4" imgW="26640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118"/>
                          <a:ext cx="276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150B765B-DA48-421A-8F5B-36492BAFA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BA68B249-D5EE-4169-A460-51A28709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FAF9F14E-AF54-444E-983F-06C13F759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10" name="Text Box 6">
            <a:extLst>
              <a:ext uri="{FF2B5EF4-FFF2-40B4-BE49-F238E27FC236}">
                <a16:creationId xmlns:a16="http://schemas.microsoft.com/office/drawing/2014/main" id="{5ADAECA3-C57F-48EA-B90F-B442E295B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3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166031-26F3-4E60-8372-5995AF931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3">
            <a:extLst>
              <a:ext uri="{FF2B5EF4-FFF2-40B4-BE49-F238E27FC236}">
                <a16:creationId xmlns:a16="http://schemas.microsoft.com/office/drawing/2014/main" id="{E4B8227E-83FB-44CD-95E1-F898F5488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B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pic>
        <p:nvPicPr>
          <p:cNvPr id="100356" name="Picture 4">
            <a:extLst>
              <a:ext uri="{FF2B5EF4-FFF2-40B4-BE49-F238E27FC236}">
                <a16:creationId xmlns:a16="http://schemas.microsoft.com/office/drawing/2014/main" id="{F365ABDF-93D0-4369-A9F1-0D8F46050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0357" name="Text Box 5">
            <a:extLst>
              <a:ext uri="{FF2B5EF4-FFF2-40B4-BE49-F238E27FC236}">
                <a16:creationId xmlns:a16="http://schemas.microsoft.com/office/drawing/2014/main" id="{25ED6FB9-A8A8-4E92-9E0D-D992B79DD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3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5564F4-25C9-466D-B899-866FA69DE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7B8899B-9FC1-4918-A01D-21C0C4649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767CCAE7-1BED-47AE-914F-0348FE7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геометрическое место точек пространства, равноудалённых от двух данных точек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01322FF-4F89-4A4B-D0DC-C23FF4A1B5AB}"/>
              </a:ext>
            </a:extLst>
          </p:cNvPr>
          <p:cNvGrpSpPr/>
          <p:nvPr/>
        </p:nvGrpSpPr>
        <p:grpSpPr>
          <a:xfrm>
            <a:off x="533400" y="1844054"/>
            <a:ext cx="8458200" cy="3939943"/>
            <a:chOff x="533400" y="1844054"/>
            <a:chExt cx="8458200" cy="3939943"/>
          </a:xfrm>
        </p:grpSpPr>
        <p:sp>
          <p:nvSpPr>
            <p:cNvPr id="67591" name="Text Box 7">
              <a:extLst>
                <a:ext uri="{FF2B5EF4-FFF2-40B4-BE49-F238E27FC236}">
                  <a16:creationId xmlns:a16="http://schemas.microsoft.com/office/drawing/2014/main" id="{4296A594-63A9-4670-8A94-1F040BD2A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4953000"/>
              <a:ext cx="84582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Плоскость, проходящая через середину </a:t>
              </a:r>
              <a:r>
                <a:rPr lang="en-US" altLang="ru-RU" i="1" dirty="0"/>
                <a:t>C</a:t>
              </a:r>
              <a:r>
                <a:rPr lang="ru-RU" altLang="ru-RU" dirty="0"/>
                <a:t> отрезка </a:t>
              </a:r>
              <a:r>
                <a:rPr lang="en-US" altLang="ru-RU" i="1" dirty="0"/>
                <a:t>AB</a:t>
              </a:r>
              <a:r>
                <a:rPr lang="en-US" altLang="ru-RU" dirty="0"/>
                <a:t>, </a:t>
              </a:r>
              <a:r>
                <a:rPr lang="ru-RU" altLang="ru-RU" dirty="0"/>
                <a:t>и перпендикулярная этому отрезку.</a:t>
              </a:r>
              <a:r>
                <a: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CF5BF8D1-B9A4-104A-4408-4DDC11558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1076" y="1844054"/>
              <a:ext cx="3381847" cy="2781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18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>
            <a:extLst>
              <a:ext uri="{FF2B5EF4-FFF2-40B4-BE49-F238E27FC236}">
                <a16:creationId xmlns:a16="http://schemas.microsoft.com/office/drawing/2014/main" id="{697A871B-5DE9-4CD2-A232-388F4BA6C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B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pic>
        <p:nvPicPr>
          <p:cNvPr id="102404" name="Picture 4">
            <a:extLst>
              <a:ext uri="{FF2B5EF4-FFF2-40B4-BE49-F238E27FC236}">
                <a16:creationId xmlns:a16="http://schemas.microsoft.com/office/drawing/2014/main" id="{E4F153C4-D0FE-4954-BDA7-CAE302796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05" name="Group 5">
            <a:extLst>
              <a:ext uri="{FF2B5EF4-FFF2-40B4-BE49-F238E27FC236}">
                <a16:creationId xmlns:a16="http://schemas.microsoft.com/office/drawing/2014/main" id="{B86F29D4-43A7-48C5-B970-BF19D742C02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02406" name="Text Box 6">
              <a:extLst>
                <a:ext uri="{FF2B5EF4-FFF2-40B4-BE49-F238E27FC236}">
                  <a16:creationId xmlns:a16="http://schemas.microsoft.com/office/drawing/2014/main" id="{D129B720-9907-4FFD-A13D-CDAC5B36C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02407" name="Object 7">
              <a:extLst>
                <a:ext uri="{FF2B5EF4-FFF2-40B4-BE49-F238E27FC236}">
                  <a16:creationId xmlns:a16="http://schemas.microsoft.com/office/drawing/2014/main" id="{82B9724F-77F2-414B-A0D2-FEBB285DEBE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3118"/>
            <a:ext cx="276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6400" imgH="253800" progId="Equation.DSMT4">
                    <p:embed/>
                  </p:oleObj>
                </mc:Choice>
                <mc:Fallback>
                  <p:oleObj name="Equation" r:id="rId4" imgW="266400" imgH="2538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118"/>
                          <a:ext cx="276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DADCF44B-4B8E-4473-9398-D9B213FA1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6FB51578-3A24-4670-AFDB-326229A0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B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pic>
        <p:nvPicPr>
          <p:cNvPr id="104452" name="Picture 4">
            <a:extLst>
              <a:ext uri="{FF2B5EF4-FFF2-40B4-BE49-F238E27FC236}">
                <a16:creationId xmlns:a16="http://schemas.microsoft.com/office/drawing/2014/main" id="{D4D86FAE-BF63-43DD-BD22-0214D174A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1854200"/>
            <a:ext cx="3205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56" name="Group 8">
            <a:extLst>
              <a:ext uri="{FF2B5EF4-FFF2-40B4-BE49-F238E27FC236}">
                <a16:creationId xmlns:a16="http://schemas.microsoft.com/office/drawing/2014/main" id="{DE1AB4C6-B164-469F-BAA0-5582B91D4C0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04454" name="Text Box 6">
              <a:extLst>
                <a:ext uri="{FF2B5EF4-FFF2-40B4-BE49-F238E27FC236}">
                  <a16:creationId xmlns:a16="http://schemas.microsoft.com/office/drawing/2014/main" id="{A6ECEAA7-7B26-4735-B908-F9927583B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04455" name="Object 7">
              <a:extLst>
                <a:ext uri="{FF2B5EF4-FFF2-40B4-BE49-F238E27FC236}">
                  <a16:creationId xmlns:a16="http://schemas.microsoft.com/office/drawing/2014/main" id="{8FF5B027-8E7E-4CDD-9C2B-83C4154EE7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2" y="3118"/>
            <a:ext cx="368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55320" imgH="253800" progId="Equation.DSMT4">
                    <p:embed/>
                  </p:oleObj>
                </mc:Choice>
                <mc:Fallback>
                  <p:oleObj name="Equation" r:id="rId4" imgW="355320" imgH="2538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2" y="3118"/>
                          <a:ext cx="368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88B7E3B6-1087-4E01-A710-343AB7101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8A442CC2-497F-47B3-A552-E5F5DCC34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06507" name="Group 11">
            <a:extLst>
              <a:ext uri="{FF2B5EF4-FFF2-40B4-BE49-F238E27FC236}">
                <a16:creationId xmlns:a16="http://schemas.microsoft.com/office/drawing/2014/main" id="{8660B221-0260-4CC8-A49E-AF9913A2B06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A06233AB-CE14-46E8-8073-5525B3C46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06503" name="Object 7">
              <a:extLst>
                <a:ext uri="{FF2B5EF4-FFF2-40B4-BE49-F238E27FC236}">
                  <a16:creationId xmlns:a16="http://schemas.microsoft.com/office/drawing/2014/main" id="{4DA1CAE2-1C20-499D-8158-EC861DFF6E2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505" name="Picture 9">
            <a:extLst>
              <a:ext uri="{FF2B5EF4-FFF2-40B4-BE49-F238E27FC236}">
                <a16:creationId xmlns:a16="http://schemas.microsoft.com/office/drawing/2014/main" id="{C6B83288-08EC-47AE-AA83-C78A60B8A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2B58959-9019-41BA-947E-2CA0D05DF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>
            <a:extLst>
              <a:ext uri="{FF2B5EF4-FFF2-40B4-BE49-F238E27FC236}">
                <a16:creationId xmlns:a16="http://schemas.microsoft.com/office/drawing/2014/main" id="{0894194A-0C37-434E-9DB9-88BFDF72D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08552" name="Group 8">
            <a:extLst>
              <a:ext uri="{FF2B5EF4-FFF2-40B4-BE49-F238E27FC236}">
                <a16:creationId xmlns:a16="http://schemas.microsoft.com/office/drawing/2014/main" id="{15E3056C-26E6-4B4B-AF99-B415C440880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08549" name="Text Box 5">
              <a:extLst>
                <a:ext uri="{FF2B5EF4-FFF2-40B4-BE49-F238E27FC236}">
                  <a16:creationId xmlns:a16="http://schemas.microsoft.com/office/drawing/2014/main" id="{C20DBDE3-6536-48AB-B261-A678BB93BC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08550" name="Object 6">
              <a:extLst>
                <a:ext uri="{FF2B5EF4-FFF2-40B4-BE49-F238E27FC236}">
                  <a16:creationId xmlns:a16="http://schemas.microsoft.com/office/drawing/2014/main" id="{F2CF0E05-BD3B-4CFB-945F-A8BAD1899B9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8551" name="Picture 7">
            <a:extLst>
              <a:ext uri="{FF2B5EF4-FFF2-40B4-BE49-F238E27FC236}">
                <a16:creationId xmlns:a16="http://schemas.microsoft.com/office/drawing/2014/main" id="{5C4CF55B-36D1-4B6B-B8F3-384DD0A39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B6F9A2F-A767-4539-A5B3-9446CD35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798B7E82-8801-4B77-A769-7A48EB1E9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3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10600" name="Group 8">
            <a:extLst>
              <a:ext uri="{FF2B5EF4-FFF2-40B4-BE49-F238E27FC236}">
                <a16:creationId xmlns:a16="http://schemas.microsoft.com/office/drawing/2014/main" id="{C82CC078-22A8-4546-A11E-7F021BF9B88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10597" name="Text Box 5">
              <a:extLst>
                <a:ext uri="{FF2B5EF4-FFF2-40B4-BE49-F238E27FC236}">
                  <a16:creationId xmlns:a16="http://schemas.microsoft.com/office/drawing/2014/main" id="{2F9E1BA1-2F03-43B1-AD46-6238042C0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10598" name="Object 6">
              <a:extLst>
                <a:ext uri="{FF2B5EF4-FFF2-40B4-BE49-F238E27FC236}">
                  <a16:creationId xmlns:a16="http://schemas.microsoft.com/office/drawing/2014/main" id="{12016657-8F68-4C7E-A2E3-AB1644C14B2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0599" name="Picture 7">
            <a:extLst>
              <a:ext uri="{FF2B5EF4-FFF2-40B4-BE49-F238E27FC236}">
                <a16:creationId xmlns:a16="http://schemas.microsoft.com/office/drawing/2014/main" id="{50073A19-8C5D-4B44-AE0F-684223A3E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1049C4B1-0D40-4AAA-B92D-5E42BDA8D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>
            <a:extLst>
              <a:ext uri="{FF2B5EF4-FFF2-40B4-BE49-F238E27FC236}">
                <a16:creationId xmlns:a16="http://schemas.microsoft.com/office/drawing/2014/main" id="{DB37316B-5ADD-468B-AABE-D78C2CC3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3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12648" name="Group 8">
            <a:extLst>
              <a:ext uri="{FF2B5EF4-FFF2-40B4-BE49-F238E27FC236}">
                <a16:creationId xmlns:a16="http://schemas.microsoft.com/office/drawing/2014/main" id="{2D55AC26-7922-447A-96DC-B4A223EE3F8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12645" name="Text Box 5">
              <a:extLst>
                <a:ext uri="{FF2B5EF4-FFF2-40B4-BE49-F238E27FC236}">
                  <a16:creationId xmlns:a16="http://schemas.microsoft.com/office/drawing/2014/main" id="{28C12D09-925A-491F-8614-AB2939630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12646" name="Object 6">
              <a:extLst>
                <a:ext uri="{FF2B5EF4-FFF2-40B4-BE49-F238E27FC236}">
                  <a16:creationId xmlns:a16="http://schemas.microsoft.com/office/drawing/2014/main" id="{C2A7FC65-DD2B-45F3-9598-DDD4DDB806A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2647" name="Picture 7">
            <a:extLst>
              <a:ext uri="{FF2B5EF4-FFF2-40B4-BE49-F238E27FC236}">
                <a16:creationId xmlns:a16="http://schemas.microsoft.com/office/drawing/2014/main" id="{4B1EAA31-9735-4A59-BF20-2C8BC1BCC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A2045A4-405B-4BA5-AADB-4CE7B810A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>
            <a:extLst>
              <a:ext uri="{FF2B5EF4-FFF2-40B4-BE49-F238E27FC236}">
                <a16:creationId xmlns:a16="http://schemas.microsoft.com/office/drawing/2014/main" id="{B26CA102-B51F-4AB2-B712-F7D5DA401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14696" name="Group 8">
            <a:extLst>
              <a:ext uri="{FF2B5EF4-FFF2-40B4-BE49-F238E27FC236}">
                <a16:creationId xmlns:a16="http://schemas.microsoft.com/office/drawing/2014/main" id="{13A2B34D-2D1F-48AA-B30F-73110F4C55C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14693" name="Text Box 5">
              <a:extLst>
                <a:ext uri="{FF2B5EF4-FFF2-40B4-BE49-F238E27FC236}">
                  <a16:creationId xmlns:a16="http://schemas.microsoft.com/office/drawing/2014/main" id="{16BDF8D7-9198-4E02-97E1-49FA24FE0B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14694" name="Object 6">
              <a:extLst>
                <a:ext uri="{FF2B5EF4-FFF2-40B4-BE49-F238E27FC236}">
                  <a16:creationId xmlns:a16="http://schemas.microsoft.com/office/drawing/2014/main" id="{9CFE4F38-A871-4CD1-9B76-B31005ECC21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75" y="3118"/>
            <a:ext cx="342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30120" imgH="253800" progId="Equation.DSMT4">
                    <p:embed/>
                  </p:oleObj>
                </mc:Choice>
                <mc:Fallback>
                  <p:oleObj name="Equation" r:id="rId3" imgW="3301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3118"/>
                          <a:ext cx="342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4695" name="Picture 7">
            <a:extLst>
              <a:ext uri="{FF2B5EF4-FFF2-40B4-BE49-F238E27FC236}">
                <a16:creationId xmlns:a16="http://schemas.microsoft.com/office/drawing/2014/main" id="{6AEFF1B4-21F5-4AAA-9CC5-28F1C86AC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1A549A0-8C0E-4EF1-9D61-FB93C25EC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>
            <a:extLst>
              <a:ext uri="{FF2B5EF4-FFF2-40B4-BE49-F238E27FC236}">
                <a16:creationId xmlns:a16="http://schemas.microsoft.com/office/drawing/2014/main" id="{143069F4-01D0-45A0-BDF7-391831EC7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3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16740" name="Group 4">
            <a:extLst>
              <a:ext uri="{FF2B5EF4-FFF2-40B4-BE49-F238E27FC236}">
                <a16:creationId xmlns:a16="http://schemas.microsoft.com/office/drawing/2014/main" id="{99AB7777-B906-4E0D-BBE6-35373A5D0B2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16741" name="Text Box 5">
              <a:extLst>
                <a:ext uri="{FF2B5EF4-FFF2-40B4-BE49-F238E27FC236}">
                  <a16:creationId xmlns:a16="http://schemas.microsoft.com/office/drawing/2014/main" id="{EAE54126-7B50-4D26-9CE6-1516145EAB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16742" name="Object 6">
              <a:extLst>
                <a:ext uri="{FF2B5EF4-FFF2-40B4-BE49-F238E27FC236}">
                  <a16:creationId xmlns:a16="http://schemas.microsoft.com/office/drawing/2014/main" id="{A3EB9603-867F-4510-A509-A08AF0E7E26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75" y="3118"/>
            <a:ext cx="342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30120" imgH="253800" progId="Equation.DSMT4">
                    <p:embed/>
                  </p:oleObj>
                </mc:Choice>
                <mc:Fallback>
                  <p:oleObj name="Equation" r:id="rId3" imgW="3301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3118"/>
                          <a:ext cx="342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6743" name="Picture 7">
            <a:extLst>
              <a:ext uri="{FF2B5EF4-FFF2-40B4-BE49-F238E27FC236}">
                <a16:creationId xmlns:a16="http://schemas.microsoft.com/office/drawing/2014/main" id="{1563FDDF-94B7-4CF5-B9C7-7A12A6099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3C832E41-A348-4E05-874E-862060972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>
            <a:extLst>
              <a:ext uri="{FF2B5EF4-FFF2-40B4-BE49-F238E27FC236}">
                <a16:creationId xmlns:a16="http://schemas.microsoft.com/office/drawing/2014/main" id="{B1B2A7AB-7378-44D7-82EC-1DE5421E9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3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18792" name="Group 8">
            <a:extLst>
              <a:ext uri="{FF2B5EF4-FFF2-40B4-BE49-F238E27FC236}">
                <a16:creationId xmlns:a16="http://schemas.microsoft.com/office/drawing/2014/main" id="{71519F08-44E0-42FD-8727-BA3F77C4F03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18789" name="Text Box 5">
              <a:extLst>
                <a:ext uri="{FF2B5EF4-FFF2-40B4-BE49-F238E27FC236}">
                  <a16:creationId xmlns:a16="http://schemas.microsoft.com/office/drawing/2014/main" id="{F7DD6F72-444A-4D7D-B32E-45AEBBBDFB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18790" name="Object 6">
              <a:extLst>
                <a:ext uri="{FF2B5EF4-FFF2-40B4-BE49-F238E27FC236}">
                  <a16:creationId xmlns:a16="http://schemas.microsoft.com/office/drawing/2014/main" id="{733E6479-6E7F-4239-9D80-C242B37E51D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8791" name="Picture 7">
            <a:extLst>
              <a:ext uri="{FF2B5EF4-FFF2-40B4-BE49-F238E27FC236}">
                <a16:creationId xmlns:a16="http://schemas.microsoft.com/office/drawing/2014/main" id="{151747F2-A1C1-4208-B412-4FA98B0EC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912938"/>
            <a:ext cx="3965575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5A847082-B77E-4142-A769-2A83022AE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3">
            <a:extLst>
              <a:ext uri="{FF2B5EF4-FFF2-40B4-BE49-F238E27FC236}">
                <a16:creationId xmlns:a16="http://schemas.microsoft.com/office/drawing/2014/main" id="{B024113E-E9E6-46EC-B9A1-80C57351E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F </a:t>
            </a:r>
            <a:r>
              <a:rPr lang="ru-RU" altLang="ru-RU" dirty="0"/>
              <a:t>и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20841" name="Group 9">
            <a:extLst>
              <a:ext uri="{FF2B5EF4-FFF2-40B4-BE49-F238E27FC236}">
                <a16:creationId xmlns:a16="http://schemas.microsoft.com/office/drawing/2014/main" id="{B7546A80-934E-487A-A6F6-2E7B193CA15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20837" name="Text Box 5">
              <a:extLst>
                <a:ext uri="{FF2B5EF4-FFF2-40B4-BE49-F238E27FC236}">
                  <a16:creationId xmlns:a16="http://schemas.microsoft.com/office/drawing/2014/main" id="{982B862F-4508-4FFD-9E96-2CB676CC0C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20838" name="Object 6">
              <a:extLst>
                <a:ext uri="{FF2B5EF4-FFF2-40B4-BE49-F238E27FC236}">
                  <a16:creationId xmlns:a16="http://schemas.microsoft.com/office/drawing/2014/main" id="{D34B3737-DF44-4D6E-A479-5FA0657731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9" y="3118"/>
            <a:ext cx="355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" y="3118"/>
                          <a:ext cx="355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20840" name="Picture 8">
            <a:extLst>
              <a:ext uri="{FF2B5EF4-FFF2-40B4-BE49-F238E27FC236}">
                <a16:creationId xmlns:a16="http://schemas.microsoft.com/office/drawing/2014/main" id="{DCC5AA7D-1209-47D0-B7E1-66D5F72E6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811338"/>
            <a:ext cx="3313113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72E352E-1409-4A31-94D3-0DFB5A70E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7B8899B-9FC1-4918-A01D-21C0C4649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767CCAE7-1BED-47AE-914F-0348FE7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геометрическое место точек пространства, равноудалённых от трёх данных точек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не принадлежащих одной прямой.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00B14EA-FE73-7144-C8E8-0119F7EC8C70}"/>
              </a:ext>
            </a:extLst>
          </p:cNvPr>
          <p:cNvGrpSpPr/>
          <p:nvPr/>
        </p:nvGrpSpPr>
        <p:grpSpPr>
          <a:xfrm>
            <a:off x="533400" y="2295367"/>
            <a:ext cx="8458200" cy="3857962"/>
            <a:chOff x="533400" y="2295367"/>
            <a:chExt cx="8458200" cy="3857962"/>
          </a:xfrm>
        </p:grpSpPr>
        <p:sp>
          <p:nvSpPr>
            <p:cNvPr id="67591" name="Text Box 7">
              <a:extLst>
                <a:ext uri="{FF2B5EF4-FFF2-40B4-BE49-F238E27FC236}">
                  <a16:creationId xmlns:a16="http://schemas.microsoft.com/office/drawing/2014/main" id="{4296A594-63A9-4670-8A94-1F040BD2A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4953000"/>
              <a:ext cx="84582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Прямая, проходящая через центр </a:t>
              </a:r>
              <a:r>
                <a:rPr lang="en-US" altLang="ru-RU" i="1" dirty="0"/>
                <a:t>O </a:t>
              </a:r>
              <a:r>
                <a:rPr lang="ru-RU" altLang="ru-RU" dirty="0"/>
                <a:t>окружности, описанной около треугольника </a:t>
              </a:r>
              <a:r>
                <a:rPr lang="en-US" altLang="ru-RU" i="1" dirty="0"/>
                <a:t>ABC</a:t>
              </a:r>
              <a:r>
                <a:rPr lang="en-US" altLang="ru-RU" dirty="0"/>
                <a:t>, </a:t>
              </a:r>
              <a:r>
                <a:rPr lang="ru-RU" altLang="ru-RU" dirty="0"/>
                <a:t>и перпендикулярная</a:t>
              </a:r>
              <a:r>
                <a:rPr lang="en-US" altLang="ru-RU" dirty="0"/>
                <a:t> </a:t>
              </a:r>
              <a:r>
                <a:rPr lang="ru-RU" altLang="ru-RU" dirty="0"/>
                <a:t>плоскости этого треугольника.</a:t>
              </a:r>
              <a:r>
                <a: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3D136083-8EAE-E11F-35A3-BE8C142769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85654" y="2295367"/>
              <a:ext cx="4772691" cy="2267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36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>
            <a:extLst>
              <a:ext uri="{FF2B5EF4-FFF2-40B4-BE49-F238E27FC236}">
                <a16:creationId xmlns:a16="http://schemas.microsoft.com/office/drawing/2014/main" id="{9C276762-573C-44A0-A8B0-937032739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F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22888" name="Group 8">
            <a:extLst>
              <a:ext uri="{FF2B5EF4-FFF2-40B4-BE49-F238E27FC236}">
                <a16:creationId xmlns:a16="http://schemas.microsoft.com/office/drawing/2014/main" id="{A222EF1E-CDE2-4F6B-88A5-DFB2CCF8693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22885" name="Text Box 5">
              <a:extLst>
                <a:ext uri="{FF2B5EF4-FFF2-40B4-BE49-F238E27FC236}">
                  <a16:creationId xmlns:a16="http://schemas.microsoft.com/office/drawing/2014/main" id="{177A312C-16D0-445D-B9B9-0B1EFA70B1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22886" name="Object 6">
              <a:extLst>
                <a:ext uri="{FF2B5EF4-FFF2-40B4-BE49-F238E27FC236}">
                  <a16:creationId xmlns:a16="http://schemas.microsoft.com/office/drawing/2014/main" id="{C772DA16-0BEB-428F-8D79-F150FFC7198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3" y="3118"/>
            <a:ext cx="368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55320" imgH="253800" progId="Equation.DSMT4">
                    <p:embed/>
                  </p:oleObj>
                </mc:Choice>
                <mc:Fallback>
                  <p:oleObj name="Equation" r:id="rId3" imgW="3553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3" y="3118"/>
                          <a:ext cx="368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22887" name="Picture 7">
            <a:extLst>
              <a:ext uri="{FF2B5EF4-FFF2-40B4-BE49-F238E27FC236}">
                <a16:creationId xmlns:a16="http://schemas.microsoft.com/office/drawing/2014/main" id="{1C0CA655-D17C-421A-A34E-616F76E69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811338"/>
            <a:ext cx="3313113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5BACF6F6-0A84-459D-9334-27CF64F23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>
            <a:extLst>
              <a:ext uri="{FF2B5EF4-FFF2-40B4-BE49-F238E27FC236}">
                <a16:creationId xmlns:a16="http://schemas.microsoft.com/office/drawing/2014/main" id="{D5506A59-2D97-45A7-8E60-485434FCD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между вершинами </a:t>
            </a:r>
            <a:r>
              <a:rPr lang="en-US" altLang="ru-RU" i="1" dirty="0"/>
              <a:t>F </a:t>
            </a:r>
            <a:r>
              <a:rPr lang="ru-RU" altLang="ru-RU" dirty="0"/>
              <a:t>и </a:t>
            </a:r>
            <a:r>
              <a:rPr lang="en-US" altLang="ru-RU" i="1" dirty="0"/>
              <a:t>H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многогранника, изображенного на рисунке, все плоские углы которого прямые.</a:t>
            </a:r>
          </a:p>
        </p:txBody>
      </p:sp>
      <p:grpSp>
        <p:nvGrpSpPr>
          <p:cNvPr id="124936" name="Group 8">
            <a:extLst>
              <a:ext uri="{FF2B5EF4-FFF2-40B4-BE49-F238E27FC236}">
                <a16:creationId xmlns:a16="http://schemas.microsoft.com/office/drawing/2014/main" id="{16262283-AB56-48F2-A8C7-366D5EAE887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49825"/>
            <a:ext cx="1981200" cy="460375"/>
            <a:chOff x="336" y="3118"/>
            <a:chExt cx="1248" cy="290"/>
          </a:xfrm>
        </p:grpSpPr>
        <p:sp>
          <p:nvSpPr>
            <p:cNvPr id="124933" name="Text Box 5">
              <a:extLst>
                <a:ext uri="{FF2B5EF4-FFF2-40B4-BE49-F238E27FC236}">
                  <a16:creationId xmlns:a16="http://schemas.microsoft.com/office/drawing/2014/main" id="{ACC1B7C2-6F83-488C-B8CF-76F76B94A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 </a:t>
              </a:r>
              <a:r>
                <a:rPr lang="ru-RU" altLang="ru-RU"/>
                <a:t>.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124934" name="Object 6">
              <a:extLst>
                <a:ext uri="{FF2B5EF4-FFF2-40B4-BE49-F238E27FC236}">
                  <a16:creationId xmlns:a16="http://schemas.microsoft.com/office/drawing/2014/main" id="{5EB3B7F1-ACCF-4CCD-9F1A-0ABCF4C36E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70" y="3118"/>
            <a:ext cx="354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42720" imgH="253800" progId="Equation.DSMT4">
                    <p:embed/>
                  </p:oleObj>
                </mc:Choice>
                <mc:Fallback>
                  <p:oleObj name="Equation" r:id="rId3" imgW="342720" imgH="253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0" y="3118"/>
                          <a:ext cx="354" cy="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24935" name="Picture 7">
            <a:extLst>
              <a:ext uri="{FF2B5EF4-FFF2-40B4-BE49-F238E27FC236}">
                <a16:creationId xmlns:a16="http://schemas.microsoft.com/office/drawing/2014/main" id="{93562F37-F201-4E20-8878-2C1BA3184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811338"/>
            <a:ext cx="3313113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8F67AFA-585A-47A7-A376-8FDA64D3B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7B8899B-9FC1-4918-A01D-21C0C4649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767CCAE7-1BED-47AE-914F-0348FE7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диагональ единичного куба.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591" name="Text Box 7">
                <a:extLst>
                  <a:ext uri="{FF2B5EF4-FFF2-40B4-BE49-F238E27FC236}">
                    <a16:creationId xmlns:a16="http://schemas.microsoft.com/office/drawing/2014/main" id="{4296A594-63A9-4670-8A94-1F040BD2AB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953000"/>
                <a:ext cx="1981200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/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7591" name="Text Box 7">
                <a:extLst>
                  <a:ext uri="{FF2B5EF4-FFF2-40B4-BE49-F238E27FC236}">
                    <a16:creationId xmlns:a16="http://schemas.microsoft.com/office/drawing/2014/main" id="{4296A594-63A9-4670-8A94-1F040BD2A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953000"/>
                <a:ext cx="1981200" cy="513602"/>
              </a:xfrm>
              <a:prstGeom prst="rect">
                <a:avLst/>
              </a:prstGeom>
              <a:blipFill>
                <a:blip r:embed="rId3"/>
                <a:stretch>
                  <a:fillRect l="-4923" t="-2381" b="-226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513A4E-9D7E-4316-BD0D-9182F3CF8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1411" y="1680865"/>
            <a:ext cx="2727485" cy="25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6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Text Box 5">
            <a:extLst>
              <a:ext uri="{FF2B5EF4-FFF2-40B4-BE49-F238E27FC236}">
                <a16:creationId xmlns:a16="http://schemas.microsoft.com/office/drawing/2014/main" id="{767CCAE7-1BED-47AE-914F-0348FE7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единичном кубе </a:t>
            </a:r>
            <a:r>
              <a:rPr lang="en-US" altLang="ru-RU" i="1" dirty="0">
                <a:cs typeface="Times New Roman" panose="02020603050405020304" pitchFamily="18" charset="0"/>
              </a:rPr>
              <a:t>ABCDA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точка </a:t>
            </a:r>
            <a:r>
              <a:rPr lang="en-US" altLang="ru-RU" i="1" dirty="0">
                <a:cs typeface="Times New Roman" panose="02020603050405020304" pitchFamily="18" charset="0"/>
              </a:rPr>
              <a:t>E </a:t>
            </a:r>
            <a:r>
              <a:rPr lang="ru-RU" altLang="ru-RU" dirty="0">
                <a:cs typeface="Times New Roman" panose="02020603050405020304" pitchFamily="18" charset="0"/>
              </a:rPr>
              <a:t>– середина ребра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Найдите расстояние между точками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4296A594-63A9-4670-8A94-1F040BD2A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en-US" altLang="ru-RU" dirty="0"/>
              <a:t>1,5</a:t>
            </a:r>
            <a:r>
              <a:rPr lang="ru-RU" altLang="ru-RU" dirty="0"/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0E02E02-877A-455F-ACD7-D385E2DA1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142223"/>
            <a:ext cx="2739104" cy="2573553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ECE80EE4-28BF-4FB3-B7BC-4367E5DCE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9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Text Box 5">
            <a:extLst>
              <a:ext uri="{FF2B5EF4-FFF2-40B4-BE49-F238E27FC236}">
                <a16:creationId xmlns:a16="http://schemas.microsoft.com/office/drawing/2014/main" id="{767CCAE7-1BED-47AE-914F-0348FE7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диагональ прямоугольного параллелепипеда, рёбра которого, выходящие из одной вершины, равны 2, 3, 6. 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4296A594-63A9-4670-8A94-1F040BD2A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7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7595" name="Picture 11">
            <a:extLst>
              <a:ext uri="{FF2B5EF4-FFF2-40B4-BE49-F238E27FC236}">
                <a16:creationId xmlns:a16="http://schemas.microsoft.com/office/drawing/2014/main" id="{53C04E29-6EC4-4411-8A3C-A79D84563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4038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93453133-335B-4508-B24A-3ED5FD3A1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1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>
            <a:extLst>
              <a:ext uri="{FF2B5EF4-FFF2-40B4-BE49-F238E27FC236}">
                <a16:creationId xmlns:a16="http://schemas.microsoft.com/office/drawing/2014/main" id="{C6AA409C-3E77-48FE-84F2-4B552B22B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Два ребра прямоугольного параллелепипеда, выходящие из одной вершины, равны 4 и 6, а его диагональ равна 14. Найдите третье ребро, выходящее из той же вершины. </a:t>
            </a: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79073E5D-765D-4006-B6A2-9FB4B7D7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12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9029" name="Picture 5">
            <a:extLst>
              <a:ext uri="{FF2B5EF4-FFF2-40B4-BE49-F238E27FC236}">
                <a16:creationId xmlns:a16="http://schemas.microsoft.com/office/drawing/2014/main" id="{3689C9A5-80D9-466A-8858-AA6262AD1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09800"/>
            <a:ext cx="4038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4BAFDFD-7887-40F9-B518-0B943D53C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>
            <a:extLst>
              <a:ext uri="{FF2B5EF4-FFF2-40B4-BE49-F238E27FC236}">
                <a16:creationId xmlns:a16="http://schemas.microsoft.com/office/drawing/2014/main" id="{0B7957E2-9292-4178-B5C9-629C5FE0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Диагональ грани прямоугольного параллелепипеда равна 3. Ребро, перпендикулярное этой грани, равно 4. Найдите диагональ параллелепипеда. </a:t>
            </a: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A3B9C34A-7A73-46C4-9718-BDFC9308A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5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1078" name="Picture 6">
            <a:extLst>
              <a:ext uri="{FF2B5EF4-FFF2-40B4-BE49-F238E27FC236}">
                <a16:creationId xmlns:a16="http://schemas.microsoft.com/office/drawing/2014/main" id="{0C5166AE-BF9D-439E-A632-74567964D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810000" cy="265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33E7800-2581-45DB-9863-42B824FD0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>
            <a:extLst>
              <a:ext uri="{FF2B5EF4-FFF2-40B4-BE49-F238E27FC236}">
                <a16:creationId xmlns:a16="http://schemas.microsoft.com/office/drawing/2014/main" id="{0B7957E2-9292-4178-B5C9-629C5FE0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Основанием прямой четырёхугольной призмы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ромб со стороной 3 и острым углом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Боковое ребро равно 4. Найдите меньшую диагональ призмы.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A3B9C34A-7A73-46C4-9718-BDFC9308A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5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1314" name="Picture 2">
            <a:extLst>
              <a:ext uri="{FF2B5EF4-FFF2-40B4-BE49-F238E27FC236}">
                <a16:creationId xmlns:a16="http://schemas.microsoft.com/office/drawing/2014/main" id="{C1EB7935-A539-47D0-8F13-9033F9350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91552"/>
            <a:ext cx="302479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B572CDB-87D7-46EE-B635-733FBBD39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7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1181</Words>
  <Application>Microsoft Office PowerPoint</Application>
  <PresentationFormat>Экран (4:3)</PresentationFormat>
  <Paragraphs>153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Times New Roman</vt:lpstr>
      <vt:lpstr>Оформление по умолчанию</vt:lpstr>
      <vt:lpstr>Equation</vt:lpstr>
      <vt:lpstr>20а. Расстояния между точками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Смирнов Владимир Алексеевич</cp:lastModifiedBy>
  <cp:revision>37</cp:revision>
  <dcterms:created xsi:type="dcterms:W3CDTF">2007-10-22T16:06:58Z</dcterms:created>
  <dcterms:modified xsi:type="dcterms:W3CDTF">2024-08-15T06:02:55Z</dcterms:modified>
</cp:coreProperties>
</file>