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26" r:id="rId3"/>
    <p:sldId id="319" r:id="rId4"/>
    <p:sldId id="320" r:id="rId5"/>
    <p:sldId id="322" r:id="rId6"/>
    <p:sldId id="321" r:id="rId7"/>
    <p:sldId id="257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323" r:id="rId24"/>
    <p:sldId id="324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28" autoAdjust="0"/>
    <p:restoredTop sz="90929" autoAdjust="0"/>
  </p:normalViewPr>
  <p:slideViewPr>
    <p:cSldViewPr>
      <p:cViewPr varScale="1">
        <p:scale>
          <a:sx n="104" d="100"/>
          <a:sy n="104" d="100"/>
        </p:scale>
        <p:origin x="10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D7933A7-1D42-4C86-A0CD-11A2BEA6A0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778E90B-7AB4-4A0C-B2B8-41D1F25757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0E9098A9-019F-4BF2-8A99-93980139A54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E32EE778-DA17-4F19-94C1-B9BA7CEE273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B19F9695-76B9-4F4F-B466-98DC1D38ED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4619362F-1A72-4E1A-8CAA-29C7BBF0E0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FDDE8C-B281-4DEC-B9C4-4C00C9023E2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D81C57-AB8C-4F2A-A6D8-A3CF08C4D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82159C-A5CB-4E1F-9DAE-1A1980EA7A31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7650" name="Rectangle 2050">
            <a:extLst>
              <a:ext uri="{FF2B5EF4-FFF2-40B4-BE49-F238E27FC236}">
                <a16:creationId xmlns:a16="http://schemas.microsoft.com/office/drawing/2014/main" id="{6CA31F8E-6E24-4715-BF4F-2FEA81FD57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2051">
            <a:extLst>
              <a:ext uri="{FF2B5EF4-FFF2-40B4-BE49-F238E27FC236}">
                <a16:creationId xmlns:a16="http://schemas.microsoft.com/office/drawing/2014/main" id="{55D8411D-578B-4D0F-8E1E-6193079F3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59B9F-16F7-4DAA-85E4-B1A909C64D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3F37B5-689B-4C14-83F4-7A050B7A740C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FC1E070D-67A2-4CBE-9710-4A9C45F808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400E834C-45AC-481F-AF8E-7149BF14F8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36E759-AD6D-4B5A-93E3-10399E9615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87305-0045-4B9F-A7D0-ED67C4E2A09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0E3CF64A-696D-484E-B971-0F1CC9A268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6AC3B744-B551-4A2D-AE78-A10BCD8306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102E89-A617-4EE5-B41C-FC05AC4A3D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D99EF5-5CE6-45A9-8F8C-2DC4DD0B1EC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8CA248B0-B2C7-460D-9AA2-A837FD9E74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32B6BF6D-9189-4D0C-A673-AA8737AF5E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A1CA148-1C1E-4914-87F4-95195FBC8F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42FB43-FC3B-48DB-96AF-32BE9E6D3ABE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9B6C5925-4E4D-4CB4-8025-E0B7C755D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6C0D85D7-1BC8-4F22-9A72-4FC7BB1E1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3F2F47-9D11-4CAC-BEEE-1F402C99B5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28B16E-E342-458B-A286-F32F2EE3076E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4351DE46-5BC3-4CC8-8AE0-B015D86685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9E71AEEE-F828-4932-81E5-2DBE09EE64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CE642D-478C-4B2E-8D52-79DA863EA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F8E692-C293-4231-80B7-139899D649F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C6287F03-A248-4A7D-BF3A-C3B9420583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F84F709C-84C6-4FF8-B752-34BB0F515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B0279A-42B2-4D1A-99FB-88EDCEC3CC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E87BD8-3127-4F52-B3D7-44787D9B44EE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BB6B4733-6C5B-48B2-A9C9-6DC869B387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ED4E47C3-50AD-4F98-AFA8-A24BA9BDF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53C4FD-12B4-4F71-91BF-0606587677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43FEB-9ECA-46C7-B4D3-A0AA0C996230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AF6A920D-6579-4020-9DA2-2C961884CA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1E84AF15-424E-4077-9D62-E58A3B698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F4630E-4B81-49A5-865A-03CB3D1987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E1ED5-8CCF-4B5F-890A-5599FDDFD52B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FA595A5E-2FDE-45AA-9E3E-0F3EEC6F2C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8EAAA373-3F8E-4CB7-8B53-3803DB302C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96E654-BD49-4D64-8616-066E6A4E24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DF970F-7460-4250-A818-58BC7C593DC6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0CD3CBD1-F4F4-4CF7-8BFE-7009C7345E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B8CAB8E4-BEEE-4712-A935-FE7B57A20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D81C57-AB8C-4F2A-A6D8-A3CF08C4D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82159C-A5CB-4E1F-9DAE-1A1980EA7A31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7650" name="Rectangle 2050">
            <a:extLst>
              <a:ext uri="{FF2B5EF4-FFF2-40B4-BE49-F238E27FC236}">
                <a16:creationId xmlns:a16="http://schemas.microsoft.com/office/drawing/2014/main" id="{6CA31F8E-6E24-4715-BF4F-2FEA81FD57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2051">
            <a:extLst>
              <a:ext uri="{FF2B5EF4-FFF2-40B4-BE49-F238E27FC236}">
                <a16:creationId xmlns:a16="http://schemas.microsoft.com/office/drawing/2014/main" id="{55D8411D-578B-4D0F-8E1E-6193079F3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59550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C33D46-0F90-4C36-BBCF-A4C187731B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75F6A6-F0C5-4C09-8903-BD633AF2BAB6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F3A46361-4FE1-413E-9050-8617A66AB9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43045666-48D7-4973-9B40-0F536829B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0DA2C5-E995-4C5B-881E-A976532193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AA4847-9D31-43DD-BF64-E6A85064D53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65F6E5EF-1673-4A67-A331-923DD0584B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06867FDB-026C-4A6A-9774-FF1E8CBE4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CCDF57-A395-499F-858E-55F56791DB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4002CD-B9BD-4ACA-855E-8F84F63E8C89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2D21BBCD-560A-442A-9FFE-DAF47C860B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8EFCE3F9-0D37-458F-BFA0-6E5EF779A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3D2A75-246E-40F8-9CDE-7408883368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4150C-40FF-420A-AC7F-9DCE93EB1662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99682" name="Rectangle 2">
            <a:extLst>
              <a:ext uri="{FF2B5EF4-FFF2-40B4-BE49-F238E27FC236}">
                <a16:creationId xmlns:a16="http://schemas.microsoft.com/office/drawing/2014/main" id="{DE85B57F-9044-4CFB-8641-3F5BA54474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FEF46103-E503-4B10-A7F3-15313E785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270786-2DD7-48C1-9AAF-1BCA8B786D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627207-49CB-468F-8087-581482340FB2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201730" name="Rectangle 2">
            <a:extLst>
              <a:ext uri="{FF2B5EF4-FFF2-40B4-BE49-F238E27FC236}">
                <a16:creationId xmlns:a16="http://schemas.microsoft.com/office/drawing/2014/main" id="{32983D5D-DCE7-4DEC-AC25-1DE5C07572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DC59CD68-454B-4F61-9D5C-6F4F1C31A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A66A60-6A85-43FB-A938-1F228D92B6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5BFA0B-E490-46E3-ADF8-77BAA717C420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386C51D7-003F-4C21-8108-4EB43018E2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68AE5A53-53D6-4BE2-915B-CD09507704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3D5CC5-5A97-4060-B28E-47B5622187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22D4F9-02D4-47C9-B545-A6E37D739E40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0BA2CD48-3E4A-4615-B7E3-568A3F541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E3761933-9C30-40AA-81C2-75F368EEC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384677-9032-4025-AACB-83CF80DC02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7B95D4-E187-4588-A1EF-A1AE97315BC7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7302909B-DD32-441D-AB7D-50E164ECC8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E280AA86-99BE-473C-B99B-56DB8E43AE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59E50E-89D9-4B80-96D3-212D0C01AA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B9689D-CC6C-433E-B481-6C2A5A9BEBFD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38242" name="Rectangle 2">
            <a:extLst>
              <a:ext uri="{FF2B5EF4-FFF2-40B4-BE49-F238E27FC236}">
                <a16:creationId xmlns:a16="http://schemas.microsoft.com/office/drawing/2014/main" id="{986FFAC0-F40B-4B1B-AF58-EF56495E72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7C08C4E0-FFD4-4953-BE57-F3ADF4A89C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25FFF8-C8D3-477A-B873-D852F76A03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CF62A-8CA6-4B62-AB9F-215716030108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7A65DBE3-E7B7-47CB-B954-571A706ED5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33CF40FF-AEFE-4E81-BBC4-28C60D8B6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DFFB02-F5F4-45E9-854F-6906AD6B8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83BE7-5D3F-4BF9-8E8F-3308C8D9CB6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4E8CD313-8DE8-44A9-87E4-8B73F5050B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90B32F26-DDF5-45C2-984C-60CDD761F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DCC68B-5CCA-427B-BA27-0D03C2EBDD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21A556-4F54-4667-94AE-412CD7FF79AD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C4A58DFC-1620-4980-8492-76A7F35509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9FE6F6E0-D220-4589-99DE-75DB1AF08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F565E9-43CB-44C8-903B-9526B16F2B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1F270B-359B-4A5D-9FD7-3A38E975332D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2AA72AA5-DA43-4FE3-A4C7-8EDB480CD0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960154EE-E4E2-4DBA-A152-EF55E69239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BFEA47-8BF3-44CA-A908-72A4F96DF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2F9BF7-56DF-4ECE-958B-65595B113C22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32C1E295-3346-4653-B239-D5932DEF32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726EAED6-988D-4535-9A87-DC05B0DE3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0FC7BD-45EE-4DFF-8E97-41D45DEC8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D70A3-04ED-4A11-A79A-DD9AF77936B5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1EED5D8A-2E9D-4414-A79F-888AEA6EFC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3D6A0DEB-4338-4368-9A75-8B89A699CF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CBC658-CD27-47A7-AF48-A2893E21D6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504AE9-BCBE-4FF1-B160-FBBD3772C12C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03F86B21-94C5-43EF-909E-2A22698176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C66B70C1-4C6C-4453-9229-67B3A01DA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9CB896-6024-461B-A0E7-423FA50060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320BCB-237C-44F7-9604-866983E5EA4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A46BCB8C-5CBC-4F86-B90A-90A1ED7065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53F7C286-49D4-482E-8445-F37AB2450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C6065E-F1B9-4757-B593-AD02204833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D83435-912F-46EC-B80B-D00203D41B9E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97634" name="Rectangle 1026">
            <a:extLst>
              <a:ext uri="{FF2B5EF4-FFF2-40B4-BE49-F238E27FC236}">
                <a16:creationId xmlns:a16="http://schemas.microsoft.com/office/drawing/2014/main" id="{D0258696-0E6A-4524-9ED2-B277B61420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1027">
            <a:extLst>
              <a:ext uri="{FF2B5EF4-FFF2-40B4-BE49-F238E27FC236}">
                <a16:creationId xmlns:a16="http://schemas.microsoft.com/office/drawing/2014/main" id="{82E0C2C2-46D0-4E4F-80E3-7B57E329D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22F2A8-0ABF-457A-96E6-A7A356CC05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0CA54-856D-45CE-81A5-03ADA56155F4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28B6D202-4DB3-4873-BB0F-525A5FF32D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DBBAAFD0-7F1F-4E5A-919D-459ADCB8C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04829F-19C8-41A9-8734-CD59AFD8EA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46138E-161D-4AE6-BB7A-3C7122F660E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AB44FA0C-9B86-4D7D-8EAE-181F6C9A8C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1BDE50C8-B599-45E3-AD3E-46A4553AAF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091128-03EC-4C69-9865-09B67D3882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48805A-0DBD-4942-BB5F-095A2579516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CAC4BECF-4300-4680-B641-761C29ADB1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102320B7-7954-4AFE-8693-B520AC478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85DDCE-9606-4580-B795-002FF291AA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AC1860-E06D-4C29-9D73-BB1EA1FFF9DC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66E544F9-FD9B-45E0-B1C2-3E793CECD5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CD2EDA1-B634-4C3D-8914-B80E61F836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43A7B2-1EAE-4926-B484-081AC55B8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F48E6D-1BDF-4DF6-BA19-714CF6BA2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A86D73-5214-416E-9B07-2B7F2F649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021278-C761-4976-B3D6-5727CECB2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740B95-76E5-4AD0-8F7F-B997129D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F424E-396A-4A9F-BDAC-D854EE9B96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771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E0FBF-FDDB-4F9A-A204-4187606BD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CC1306-B49B-484A-B210-82D0EFE12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AA20E2-325D-4327-800E-D77995E7E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0EFB03-60E3-4428-8433-2B002E6F1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C6BB03-2BE0-451E-A458-2DBBBA10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6C04D-448E-46B6-9C94-96E21EBCE3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983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95B11D5-C88C-4266-874C-A0E3B50A69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9F1C60F-28E9-410A-B6BD-7A9F07493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FF68A8-81A9-4FA0-9B8D-9F334F3A2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E31634-1630-449D-9A8D-06D5DB08F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A5A62-FE0A-4A65-9B6E-A01822602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FAA8D-4494-481E-B8DD-C93C984811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187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B43E88-4F07-4255-8318-3C6293346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3D846B-BD28-4CBC-B326-C30315298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E5B0D4-D794-40B0-BB9E-DE1C0EE80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10B44E-4143-41F4-B885-E9A937854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FBF51B-1741-44E4-B729-7FA98A7E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AD43E-92DD-4868-A3CB-3FD67F3774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749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EB0F3A-CD0E-4AC9-8C2C-1BE29B5AB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7D3F00A-C35B-4CB1-8E9B-C1912A164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5E54A4-D2BD-44DB-A652-E2C669EEE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F4DCD2-2ED5-4D9A-BE19-015B4353E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0E9B9A-65EF-4B6D-BCEA-E2F25D7E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0B597-4202-4801-9602-AAB88BC3C7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095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C7EE7D-CF79-43EC-919A-689304F83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F8637D-F0D4-4073-9547-773183D0F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D3CDA47-D6FF-4E1E-B094-2E1417E57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2EA987-0243-4001-91B6-3802A94FD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2A0D33-46C1-471C-A07B-94AABBF9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69A867-D6B0-482B-9F03-839CAE450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B4C94-5C0D-4AB4-B570-E73BA9C70F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074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75F926-922F-42B9-A6C1-10F9329AC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D11C04-4B96-4895-8114-FD2073488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0D4AEF-5516-47CC-8755-0C6EB541E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D15F0FD-437C-418A-ACA3-653AD3439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BEBACC-BB21-4A7B-80DC-764177024D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BBD728F-603E-48F4-A638-EE0E9C23F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E552848-827F-46A2-8D1C-4E95EBD76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C2DC446-64FC-47DC-9B1C-3B957115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E867F-3110-4372-9638-92FB1952D9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10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D06F27-C525-4089-B2EE-FC7A7A3C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8CC7D3D-5298-4A74-BA86-FF28B83DA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A0CA843-F077-4666-8B32-D78D3F1DE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11A70B-5A35-457E-B0D5-42B5C00E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E61E3-D157-4663-BD25-CC05AB079B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389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6B5DF27-5B5B-48F1-9092-AAF3B3D4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831EE82-1ADE-42B2-B0E5-308E392D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9BFD9D-A01C-47E4-89CC-6802C2823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E1730-9449-413B-8EE2-E150CF5A26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72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6059E-167B-4321-8061-3E7363EA6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B61CB4-207A-4148-A822-221A893F3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96C093-EB4F-401F-A451-E294A3581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63EB9F-D595-4B9F-B4E6-16772EEF1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66C63E-B8CE-47A4-881B-224E4345C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2B5348-2D06-4D77-AEA4-8DAE0DBE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04AE9-81CB-473D-A8A5-62E4215430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613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B95B8-4B49-40FB-AF46-7DBD97F13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226F12C-9D61-4117-9454-4DBC86670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DD3B19-BF9A-4EA6-A444-61A6D6F0E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D110FE-C013-43AB-A4BE-3EB5354F0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15C54-9CF6-4CB9-B1E0-2FD10EB4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90F467B-C972-465A-8C6D-7FC607F29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815B9-D205-4863-951A-EFA19F8BC7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763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E38B0A7-1BA0-4382-AD08-698EAE613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52C4ABC-EF4C-4244-BA26-2371789FE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CF9115-6452-4976-A644-52C8EFDA6C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041908B-A881-4C38-8372-DE18BDC05D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873D1AE-25ED-4A1A-9359-E2CEDFC830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055501-46C3-44E3-B801-6CFCE3E0FC5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2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5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9.png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8FE9430-EA3D-47F5-AA9E-ADE0BC35A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556792"/>
            <a:ext cx="9144000" cy="1620416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20б. </a:t>
            </a:r>
            <a:r>
              <a:rPr lang="ru-RU" altLang="ru-RU" sz="3600" dirty="0">
                <a:solidFill>
                  <a:srgbClr val="FF3300"/>
                </a:solidFill>
              </a:rPr>
              <a:t>РАССТОЯНИЕ ОТ ТОЧКИ ДО ПРЯМОЙ </a:t>
            </a:r>
            <a:br>
              <a:rPr lang="en-US" altLang="ru-RU" sz="3600" dirty="0">
                <a:solidFill>
                  <a:srgbClr val="FF3300"/>
                </a:solidFill>
              </a:rPr>
            </a:br>
            <a:r>
              <a:rPr lang="en-US" altLang="ru-RU" sz="3600" dirty="0">
                <a:solidFill>
                  <a:srgbClr val="FF3300"/>
                </a:solidFill>
              </a:rPr>
              <a:t>(</a:t>
            </a:r>
            <a:r>
              <a:rPr lang="ru-RU" altLang="ru-RU" sz="3600" dirty="0">
                <a:solidFill>
                  <a:srgbClr val="FF3300"/>
                </a:solidFill>
              </a:rPr>
              <a:t>Куб, пирамида)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>
            <a:extLst>
              <a:ext uri="{FF2B5EF4-FFF2-40B4-BE49-F238E27FC236}">
                <a16:creationId xmlns:a16="http://schemas.microsoft.com/office/drawing/2014/main" id="{AE3CB149-7B52-47D7-818B-CBD1EF3A6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3C4EC524-8BAA-4794-A4FC-DBD2EAFD9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1.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4452" name="Picture 4">
            <a:extLst>
              <a:ext uri="{FF2B5EF4-FFF2-40B4-BE49-F238E27FC236}">
                <a16:creationId xmlns:a16="http://schemas.microsoft.com/office/drawing/2014/main" id="{FD76401A-7588-4703-9BC3-3E505E307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D1332392-0D3C-40E3-8C3A-B1B97DBB93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>
            <a:extLst>
              <a:ext uri="{FF2B5EF4-FFF2-40B4-BE49-F238E27FC236}">
                <a16:creationId xmlns:a16="http://schemas.microsoft.com/office/drawing/2014/main" id="{95E63ACB-8F0D-455A-A46C-33D4D2DEA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DC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00998E77-D6B2-4249-B50A-5F9E57892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1.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6500" name="Picture 4">
            <a:extLst>
              <a:ext uri="{FF2B5EF4-FFF2-40B4-BE49-F238E27FC236}">
                <a16:creationId xmlns:a16="http://schemas.microsoft.com/office/drawing/2014/main" id="{DCFE9363-4F2F-4043-9B3F-F352B9A04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240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89085EF6-2027-489A-BB94-E5340938E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>
            <a:extLst>
              <a:ext uri="{FF2B5EF4-FFF2-40B4-BE49-F238E27FC236}">
                <a16:creationId xmlns:a16="http://schemas.microsoft.com/office/drawing/2014/main" id="{64AF2BCB-9B04-48B7-9F3B-C054CACE3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572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grpSp>
        <p:nvGrpSpPr>
          <p:cNvPr id="108547" name="Group 3">
            <a:extLst>
              <a:ext uri="{FF2B5EF4-FFF2-40B4-BE49-F238E27FC236}">
                <a16:creationId xmlns:a16="http://schemas.microsoft.com/office/drawing/2014/main" id="{93C27AD0-3253-47E3-BF66-0EAC7A55145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81600"/>
            <a:ext cx="5943600" cy="519113"/>
            <a:chOff x="432" y="3264"/>
            <a:chExt cx="3744" cy="327"/>
          </a:xfrm>
        </p:grpSpPr>
        <p:sp>
          <p:nvSpPr>
            <p:cNvPr id="108548" name="Text Box 4">
              <a:extLst>
                <a:ext uri="{FF2B5EF4-FFF2-40B4-BE49-F238E27FC236}">
                  <a16:creationId xmlns:a16="http://schemas.microsoft.com/office/drawing/2014/main" id="{EC5DB686-813B-43C0-AC62-5430439C77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264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 </a:t>
              </a:r>
              <a:r>
                <a:rPr lang="ru-RU" altLang="ru-RU" sz="2800">
                  <a:solidFill>
                    <a:srgbClr val="FF3300"/>
                  </a:solidFill>
                </a:rPr>
                <a:t> </a:t>
              </a:r>
              <a:r>
                <a:rPr lang="en-US" altLang="ru-RU" sz="2800">
                  <a:solidFill>
                    <a:srgbClr val="FF3300"/>
                  </a:solidFill>
                </a:rPr>
                <a:t>             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549" name="Object 5">
                  <a:extLst>
                    <a:ext uri="{FF2B5EF4-FFF2-40B4-BE49-F238E27FC236}">
                      <a16:creationId xmlns:a16="http://schemas.microsoft.com/office/drawing/2014/main" id="{FD0627F4-4899-43FC-A8FC-42C20DB07A5F}"/>
                    </a:ext>
                  </a:extLst>
                </p:cNvPr>
                <p:cNvSpPr txBox="1"/>
                <p:nvPr/>
              </p:nvSpPr>
              <p:spPr bwMode="auto">
                <a:xfrm>
                  <a:off x="1228" y="3268"/>
                  <a:ext cx="336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08549" name="Object 5">
                  <a:extLst>
                    <a:ext uri="{FF2B5EF4-FFF2-40B4-BE49-F238E27FC236}">
                      <a16:creationId xmlns:a16="http://schemas.microsoft.com/office/drawing/2014/main" id="{FD0627F4-4899-43FC-A8FC-42C20DB07A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28" y="3268"/>
                  <a:ext cx="336" cy="28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08550" name="Picture 6">
            <a:extLst>
              <a:ext uri="{FF2B5EF4-FFF2-40B4-BE49-F238E27FC236}">
                <a16:creationId xmlns:a16="http://schemas.microsoft.com/office/drawing/2014/main" id="{F989BE9F-309B-4C11-85CA-7CEE31583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BDFB1A88-F961-4316-A2C6-BCDF1E15FF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>
            <a:extLst>
              <a:ext uri="{FF2B5EF4-FFF2-40B4-BE49-F238E27FC236}">
                <a16:creationId xmlns:a16="http://schemas.microsoft.com/office/drawing/2014/main" id="{2B0BB596-1970-41A6-A8F7-A4DD0426E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grpSp>
        <p:nvGrpSpPr>
          <p:cNvPr id="110595" name="Group 3">
            <a:extLst>
              <a:ext uri="{FF2B5EF4-FFF2-40B4-BE49-F238E27FC236}">
                <a16:creationId xmlns:a16="http://schemas.microsoft.com/office/drawing/2014/main" id="{E6034D4E-0B45-4356-A737-4E0EE7017C9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81600"/>
            <a:ext cx="5943600" cy="519113"/>
            <a:chOff x="432" y="3264"/>
            <a:chExt cx="3744" cy="327"/>
          </a:xfrm>
        </p:grpSpPr>
        <p:sp>
          <p:nvSpPr>
            <p:cNvPr id="110596" name="Text Box 4">
              <a:extLst>
                <a:ext uri="{FF2B5EF4-FFF2-40B4-BE49-F238E27FC236}">
                  <a16:creationId xmlns:a16="http://schemas.microsoft.com/office/drawing/2014/main" id="{07B6CB60-7839-4BD8-A492-7A5ACAD29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264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 </a:t>
              </a:r>
              <a:r>
                <a:rPr lang="ru-RU" altLang="ru-RU" sz="2800">
                  <a:solidFill>
                    <a:srgbClr val="FF3300"/>
                  </a:solidFill>
                </a:rPr>
                <a:t> </a:t>
              </a:r>
              <a:r>
                <a:rPr lang="en-US" altLang="ru-RU" sz="2800">
                  <a:solidFill>
                    <a:srgbClr val="FF3300"/>
                  </a:solidFill>
                </a:rPr>
                <a:t>             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597" name="Object 5">
                  <a:extLst>
                    <a:ext uri="{FF2B5EF4-FFF2-40B4-BE49-F238E27FC236}">
                      <a16:creationId xmlns:a16="http://schemas.microsoft.com/office/drawing/2014/main" id="{97183DA5-2E0E-4EC0-9954-914F14C751B7}"/>
                    </a:ext>
                  </a:extLst>
                </p:cNvPr>
                <p:cNvSpPr txBox="1"/>
                <p:nvPr/>
              </p:nvSpPr>
              <p:spPr bwMode="auto">
                <a:xfrm>
                  <a:off x="1228" y="3268"/>
                  <a:ext cx="336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10597" name="Object 5">
                  <a:extLst>
                    <a:ext uri="{FF2B5EF4-FFF2-40B4-BE49-F238E27FC236}">
                      <a16:creationId xmlns:a16="http://schemas.microsoft.com/office/drawing/2014/main" id="{97183DA5-2E0E-4EC0-9954-914F14C751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28" y="3268"/>
                  <a:ext cx="336" cy="28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10598" name="Picture 6">
            <a:extLst>
              <a:ext uri="{FF2B5EF4-FFF2-40B4-BE49-F238E27FC236}">
                <a16:creationId xmlns:a16="http://schemas.microsoft.com/office/drawing/2014/main" id="{ECBC772E-ED83-4C01-9490-21AEA0DAE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240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BCF33CD9-CD01-42B8-A0E1-155D4CCCD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>
            <a:extLst>
              <a:ext uri="{FF2B5EF4-FFF2-40B4-BE49-F238E27FC236}">
                <a16:creationId xmlns:a16="http://schemas.microsoft.com/office/drawing/2014/main" id="{0492C77F-F0A8-4DD4-B929-B856F81E7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grpSp>
        <p:nvGrpSpPr>
          <p:cNvPr id="112643" name="Group 3">
            <a:extLst>
              <a:ext uri="{FF2B5EF4-FFF2-40B4-BE49-F238E27FC236}">
                <a16:creationId xmlns:a16="http://schemas.microsoft.com/office/drawing/2014/main" id="{405FA9EE-EDDE-449E-A0DC-02275A7F9EC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81600"/>
            <a:ext cx="5943600" cy="519113"/>
            <a:chOff x="432" y="3264"/>
            <a:chExt cx="3744" cy="327"/>
          </a:xfrm>
        </p:grpSpPr>
        <p:sp>
          <p:nvSpPr>
            <p:cNvPr id="112644" name="Text Box 4">
              <a:extLst>
                <a:ext uri="{FF2B5EF4-FFF2-40B4-BE49-F238E27FC236}">
                  <a16:creationId xmlns:a16="http://schemas.microsoft.com/office/drawing/2014/main" id="{06742F9D-51DD-4C62-8601-69241FD7AB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264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 </a:t>
              </a:r>
              <a:r>
                <a:rPr lang="ru-RU" altLang="ru-RU" sz="2800">
                  <a:solidFill>
                    <a:srgbClr val="FF3300"/>
                  </a:solidFill>
                </a:rPr>
                <a:t> </a:t>
              </a:r>
              <a:r>
                <a:rPr lang="en-US" altLang="ru-RU" sz="2800">
                  <a:solidFill>
                    <a:srgbClr val="FF3300"/>
                  </a:solidFill>
                </a:rPr>
                <a:t>             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645" name="Object 5">
                  <a:extLst>
                    <a:ext uri="{FF2B5EF4-FFF2-40B4-BE49-F238E27FC236}">
                      <a16:creationId xmlns:a16="http://schemas.microsoft.com/office/drawing/2014/main" id="{0E8F723A-7CB2-4C90-A65A-C4BA36ABAF72}"/>
                    </a:ext>
                  </a:extLst>
                </p:cNvPr>
                <p:cNvSpPr txBox="1"/>
                <p:nvPr/>
              </p:nvSpPr>
              <p:spPr bwMode="auto">
                <a:xfrm>
                  <a:off x="1228" y="3268"/>
                  <a:ext cx="336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12645" name="Object 5">
                  <a:extLst>
                    <a:ext uri="{FF2B5EF4-FFF2-40B4-BE49-F238E27FC236}">
                      <a16:creationId xmlns:a16="http://schemas.microsoft.com/office/drawing/2014/main" id="{0E8F723A-7CB2-4C90-A65A-C4BA36ABAF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28" y="3268"/>
                  <a:ext cx="336" cy="28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12646" name="Picture 6">
            <a:extLst>
              <a:ext uri="{FF2B5EF4-FFF2-40B4-BE49-F238E27FC236}">
                <a16:creationId xmlns:a16="http://schemas.microsoft.com/office/drawing/2014/main" id="{4E9CB2A2-4EAD-4EB6-BF9D-EDE8950706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7653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75F54DF4-C9A6-418B-BEDE-610FA0B38E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>
            <a:extLst>
              <a:ext uri="{FF2B5EF4-FFF2-40B4-BE49-F238E27FC236}">
                <a16:creationId xmlns:a16="http://schemas.microsoft.com/office/drawing/2014/main" id="{D4BBDF4A-2ACA-4B02-80F9-DBC44D58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 </a:t>
            </a:r>
            <a:r>
              <a:rPr lang="en-US" altLang="ru-RU" sz="2800" i="1" dirty="0"/>
              <a:t>BD</a:t>
            </a:r>
            <a:r>
              <a:rPr lang="ru-RU" altLang="ru-RU" sz="2800" i="1" dirty="0"/>
              <a:t>.</a:t>
            </a:r>
          </a:p>
        </p:txBody>
      </p:sp>
      <p:grpSp>
        <p:nvGrpSpPr>
          <p:cNvPr id="114691" name="Group 3">
            <a:extLst>
              <a:ext uri="{FF2B5EF4-FFF2-40B4-BE49-F238E27FC236}">
                <a16:creationId xmlns:a16="http://schemas.microsoft.com/office/drawing/2014/main" id="{359067F3-C56A-44C5-9892-C0AD73648AB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4883150"/>
            <a:ext cx="5943600" cy="914400"/>
            <a:chOff x="432" y="3076"/>
            <a:chExt cx="3744" cy="576"/>
          </a:xfrm>
        </p:grpSpPr>
        <p:sp>
          <p:nvSpPr>
            <p:cNvPr id="114692" name="Text Box 4">
              <a:extLst>
                <a:ext uri="{FF2B5EF4-FFF2-40B4-BE49-F238E27FC236}">
                  <a16:creationId xmlns:a16="http://schemas.microsoft.com/office/drawing/2014/main" id="{C5EC3577-3608-4A1E-8F18-994E8FABDD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168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693" name="Object 5">
                  <a:extLst>
                    <a:ext uri="{FF2B5EF4-FFF2-40B4-BE49-F238E27FC236}">
                      <a16:creationId xmlns:a16="http://schemas.microsoft.com/office/drawing/2014/main" id="{87EFC68D-7DDF-4518-AA00-7960E631182B}"/>
                    </a:ext>
                  </a:extLst>
                </p:cNvPr>
                <p:cNvSpPr txBox="1"/>
                <p:nvPr/>
              </p:nvSpPr>
              <p:spPr bwMode="auto">
                <a:xfrm>
                  <a:off x="1192" y="3076"/>
                  <a:ext cx="39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14693" name="Object 5">
                  <a:extLst>
                    <a:ext uri="{FF2B5EF4-FFF2-40B4-BE49-F238E27FC236}">
                      <a16:creationId xmlns:a16="http://schemas.microsoft.com/office/drawing/2014/main" id="{87EFC68D-7DDF-4518-AA00-7960E631182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92" y="3076"/>
                  <a:ext cx="392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14694" name="Picture 6">
            <a:extLst>
              <a:ext uri="{FF2B5EF4-FFF2-40B4-BE49-F238E27FC236}">
                <a16:creationId xmlns:a16="http://schemas.microsoft.com/office/drawing/2014/main" id="{E948B816-533E-44B5-94DD-0321A31E1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5631C511-C26A-434B-85A9-0ABACF03A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9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>
            <a:extLst>
              <a:ext uri="{FF2B5EF4-FFF2-40B4-BE49-F238E27FC236}">
                <a16:creationId xmlns:a16="http://schemas.microsoft.com/office/drawing/2014/main" id="{B7D0299C-3E59-4E03-8EBD-9282A8F08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 </a:t>
            </a:r>
            <a:r>
              <a:rPr lang="en-US" altLang="ru-RU" sz="2800" i="1" dirty="0"/>
              <a:t>BA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grpSp>
        <p:nvGrpSpPr>
          <p:cNvPr id="116739" name="Group 3">
            <a:extLst>
              <a:ext uri="{FF2B5EF4-FFF2-40B4-BE49-F238E27FC236}">
                <a16:creationId xmlns:a16="http://schemas.microsoft.com/office/drawing/2014/main" id="{5BA58C58-BF3B-4514-A881-FFCFAF20F72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4883150"/>
            <a:ext cx="5943600" cy="914400"/>
            <a:chOff x="432" y="3076"/>
            <a:chExt cx="3744" cy="576"/>
          </a:xfrm>
        </p:grpSpPr>
        <p:sp>
          <p:nvSpPr>
            <p:cNvPr id="116740" name="Text Box 4">
              <a:extLst>
                <a:ext uri="{FF2B5EF4-FFF2-40B4-BE49-F238E27FC236}">
                  <a16:creationId xmlns:a16="http://schemas.microsoft.com/office/drawing/2014/main" id="{DAF4AA91-B434-4B02-9BB0-56A161467C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168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741" name="Object 5">
                  <a:extLst>
                    <a:ext uri="{FF2B5EF4-FFF2-40B4-BE49-F238E27FC236}">
                      <a16:creationId xmlns:a16="http://schemas.microsoft.com/office/drawing/2014/main" id="{81FE78F3-2BBF-48F5-BA7C-E42E2AA47697}"/>
                    </a:ext>
                  </a:extLst>
                </p:cNvPr>
                <p:cNvSpPr txBox="1"/>
                <p:nvPr/>
              </p:nvSpPr>
              <p:spPr bwMode="auto">
                <a:xfrm>
                  <a:off x="1192" y="3076"/>
                  <a:ext cx="39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16741" name="Object 5">
                  <a:extLst>
                    <a:ext uri="{FF2B5EF4-FFF2-40B4-BE49-F238E27FC236}">
                      <a16:creationId xmlns:a16="http://schemas.microsoft.com/office/drawing/2014/main" id="{81FE78F3-2BBF-48F5-BA7C-E42E2AA476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92" y="3076"/>
                  <a:ext cx="392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16742" name="Picture 6">
            <a:extLst>
              <a:ext uri="{FF2B5EF4-FFF2-40B4-BE49-F238E27FC236}">
                <a16:creationId xmlns:a16="http://schemas.microsoft.com/office/drawing/2014/main" id="{3BD5B001-FC41-4F0A-A69F-A5A6A3286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0F3F3F86-BA76-4DEA-AA69-90A2218CD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10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>
            <a:extLst>
              <a:ext uri="{FF2B5EF4-FFF2-40B4-BE49-F238E27FC236}">
                <a16:creationId xmlns:a16="http://schemas.microsoft.com/office/drawing/2014/main" id="{F3460BB5-3F04-4DC8-9C12-00E8526B5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96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 </a:t>
            </a:r>
            <a:r>
              <a:rPr lang="en-US" altLang="ru-RU" sz="2800" i="1" dirty="0"/>
              <a:t>DA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grpSp>
        <p:nvGrpSpPr>
          <p:cNvPr id="118787" name="Group 3">
            <a:extLst>
              <a:ext uri="{FF2B5EF4-FFF2-40B4-BE49-F238E27FC236}">
                <a16:creationId xmlns:a16="http://schemas.microsoft.com/office/drawing/2014/main" id="{FE9A1704-A185-4AEB-BB66-E68CEEC1496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4883150"/>
            <a:ext cx="5943600" cy="914400"/>
            <a:chOff x="432" y="3076"/>
            <a:chExt cx="3744" cy="576"/>
          </a:xfrm>
        </p:grpSpPr>
        <p:sp>
          <p:nvSpPr>
            <p:cNvPr id="118788" name="Text Box 4">
              <a:extLst>
                <a:ext uri="{FF2B5EF4-FFF2-40B4-BE49-F238E27FC236}">
                  <a16:creationId xmlns:a16="http://schemas.microsoft.com/office/drawing/2014/main" id="{025B4F81-83ED-40CC-A402-8DE25EA343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168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789" name="Object 5">
                  <a:extLst>
                    <a:ext uri="{FF2B5EF4-FFF2-40B4-BE49-F238E27FC236}">
                      <a16:creationId xmlns:a16="http://schemas.microsoft.com/office/drawing/2014/main" id="{1EE2D26C-E7BB-4770-952F-A07B714C3CBD}"/>
                    </a:ext>
                  </a:extLst>
                </p:cNvPr>
                <p:cNvSpPr txBox="1"/>
                <p:nvPr/>
              </p:nvSpPr>
              <p:spPr bwMode="auto">
                <a:xfrm>
                  <a:off x="1192" y="3076"/>
                  <a:ext cx="39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18789" name="Object 5">
                  <a:extLst>
                    <a:ext uri="{FF2B5EF4-FFF2-40B4-BE49-F238E27FC236}">
                      <a16:creationId xmlns:a16="http://schemas.microsoft.com/office/drawing/2014/main" id="{1EE2D26C-E7BB-4770-952F-A07B714C3C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92" y="3076"/>
                  <a:ext cx="392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18790" name="Picture 6">
            <a:extLst>
              <a:ext uri="{FF2B5EF4-FFF2-40B4-BE49-F238E27FC236}">
                <a16:creationId xmlns:a16="http://schemas.microsoft.com/office/drawing/2014/main" id="{B435D827-3566-45E3-B734-D157FF856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CDC6A4A3-A83B-48C7-A69F-90EB7DB133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11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>
            <a:extLst>
              <a:ext uri="{FF2B5EF4-FFF2-40B4-BE49-F238E27FC236}">
                <a16:creationId xmlns:a16="http://schemas.microsoft.com/office/drawing/2014/main" id="{83188407-4775-4DA9-B48E-7425D78FC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7044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 точки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20835" name="Picture 3">
            <a:extLst>
              <a:ext uri="{FF2B5EF4-FFF2-40B4-BE49-F238E27FC236}">
                <a16:creationId xmlns:a16="http://schemas.microsoft.com/office/drawing/2014/main" id="{4B919546-8560-4195-BE81-164695C92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295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0845" name="Group 13">
            <a:extLst>
              <a:ext uri="{FF2B5EF4-FFF2-40B4-BE49-F238E27FC236}">
                <a16:creationId xmlns:a16="http://schemas.microsoft.com/office/drawing/2014/main" id="{5A9B3011-FF2C-419E-85E7-78FACFED76B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295400"/>
            <a:ext cx="8839200" cy="5334000"/>
            <a:chOff x="96" y="816"/>
            <a:chExt cx="5568" cy="3360"/>
          </a:xfrm>
        </p:grpSpPr>
        <p:pic>
          <p:nvPicPr>
            <p:cNvPr id="120837" name="Picture 5">
              <a:extLst>
                <a:ext uri="{FF2B5EF4-FFF2-40B4-BE49-F238E27FC236}">
                  <a16:creationId xmlns:a16="http://schemas.microsoft.com/office/drawing/2014/main" id="{AD8B9FFA-CAB0-45B4-9792-365FBB3B12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816"/>
              <a:ext cx="2342" cy="1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0839" name="Text Box 7">
              <a:extLst>
                <a:ext uri="{FF2B5EF4-FFF2-40B4-BE49-F238E27FC236}">
                  <a16:creationId xmlns:a16="http://schemas.microsoft.com/office/drawing/2014/main" id="{1C8BD74D-56BD-4861-BA4B-CF23985DFB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92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840" name="Object 8">
                  <a:extLst>
                    <a:ext uri="{FF2B5EF4-FFF2-40B4-BE49-F238E27FC236}">
                      <a16:creationId xmlns:a16="http://schemas.microsoft.com/office/drawing/2014/main" id="{27F5D3A3-7895-4582-922E-FAE26EB9D08B}"/>
                    </a:ext>
                  </a:extLst>
                </p:cNvPr>
                <p:cNvSpPr txBox="1"/>
                <p:nvPr/>
              </p:nvSpPr>
              <p:spPr bwMode="auto">
                <a:xfrm>
                  <a:off x="1096" y="3600"/>
                  <a:ext cx="39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0840" name="Object 8">
                  <a:extLst>
                    <a:ext uri="{FF2B5EF4-FFF2-40B4-BE49-F238E27FC236}">
                      <a16:creationId xmlns:a16="http://schemas.microsoft.com/office/drawing/2014/main" id="{27F5D3A3-7895-4582-922E-FAE26EB9D0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96" y="3600"/>
                  <a:ext cx="392" cy="57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0841" name="Text Box 9">
              <a:extLst>
                <a:ext uri="{FF2B5EF4-FFF2-40B4-BE49-F238E27FC236}">
                  <a16:creationId xmlns:a16="http://schemas.microsoft.com/office/drawing/2014/main" id="{EA61ADFC-8352-4845-AD37-A94DF13AF9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640"/>
              <a:ext cx="5568" cy="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 </a:t>
              </a:r>
              <a:r>
                <a:rPr lang="ru-RU" altLang="ru-RU" dirty="0"/>
                <a:t>Искомое расстояние равно высоте </a:t>
              </a:r>
              <a:r>
                <a:rPr lang="en-US" altLang="ru-RU" i="1" dirty="0"/>
                <a:t>AE </a:t>
              </a:r>
              <a:r>
                <a:rPr lang="ru-RU" altLang="ru-RU" dirty="0"/>
                <a:t>равностороннего треугольника </a:t>
              </a:r>
              <a:r>
                <a:rPr lang="en-US" altLang="ru-RU" i="1" dirty="0"/>
                <a:t>AB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. </a:t>
              </a:r>
              <a:r>
                <a:rPr lang="ru-RU" altLang="ru-RU" dirty="0"/>
                <a:t>Имеем, </a:t>
              </a:r>
              <a:r>
                <a:rPr lang="en-US" altLang="ru-RU" i="1" dirty="0"/>
                <a:t>AB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 </a:t>
              </a:r>
              <a:r>
                <a:rPr lang="en-US" altLang="ru-RU" dirty="0"/>
                <a:t>= </a:t>
              </a:r>
              <a:r>
                <a:rPr lang="en-US" altLang="ru-RU" i="1" dirty="0"/>
                <a:t>AD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=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=</a:t>
              </a:r>
              <a:r>
                <a:rPr lang="en-US" altLang="ru-RU" dirty="0"/>
                <a:t> </a:t>
              </a:r>
              <a:r>
                <a:rPr lang="ru-RU" altLang="ru-RU" dirty="0"/>
                <a:t>     </a:t>
              </a:r>
              <a:r>
                <a:rPr lang="en-US" altLang="ru-RU" dirty="0"/>
                <a:t>.</a:t>
              </a:r>
              <a:endParaRPr lang="ru-RU" altLang="ru-RU" dirty="0"/>
            </a:p>
            <a:p>
              <a:pPr>
                <a:spcBef>
                  <a:spcPct val="50000"/>
                </a:spcBef>
              </a:pPr>
              <a:r>
                <a:rPr lang="en-US" altLang="ru-RU" dirty="0"/>
                <a:t> </a:t>
              </a:r>
              <a:r>
                <a:rPr lang="ru-RU" altLang="ru-RU" dirty="0"/>
                <a:t>Следовательно, </a:t>
              </a:r>
              <a:r>
                <a:rPr lang="en-US" altLang="ru-RU" i="1" dirty="0"/>
                <a:t>AE = </a:t>
              </a:r>
              <a:r>
                <a:rPr lang="en-US" altLang="ru-RU" dirty="0"/>
                <a:t>      </a:t>
              </a:r>
              <a:endParaRPr lang="ru-RU" altLang="ru-RU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842" name="Object 10">
                  <a:extLst>
                    <a:ext uri="{FF2B5EF4-FFF2-40B4-BE49-F238E27FC236}">
                      <a16:creationId xmlns:a16="http://schemas.microsoft.com/office/drawing/2014/main" id="{5535A991-BFDC-4CCE-B523-B0299C70073F}"/>
                    </a:ext>
                  </a:extLst>
                </p:cNvPr>
                <p:cNvSpPr txBox="1"/>
                <p:nvPr/>
              </p:nvSpPr>
              <p:spPr bwMode="auto">
                <a:xfrm>
                  <a:off x="4128" y="2880"/>
                  <a:ext cx="266" cy="241"/>
                </a:xfrm>
                <a:prstGeom prst="rect">
                  <a:avLst/>
                </a:prstGeom>
                <a:noFill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0842" name="Object 10">
                  <a:extLst>
                    <a:ext uri="{FF2B5EF4-FFF2-40B4-BE49-F238E27FC236}">
                      <a16:creationId xmlns:a16="http://schemas.microsoft.com/office/drawing/2014/main" id="{5535A991-BFDC-4CCE-B523-B0299C70073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128" y="2880"/>
                  <a:ext cx="266" cy="24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843" name="Object 11">
                  <a:extLst>
                    <a:ext uri="{FF2B5EF4-FFF2-40B4-BE49-F238E27FC236}">
                      <a16:creationId xmlns:a16="http://schemas.microsoft.com/office/drawing/2014/main" id="{C927C383-E2C7-4F16-9915-35F912D9EA25}"/>
                    </a:ext>
                  </a:extLst>
                </p:cNvPr>
                <p:cNvSpPr txBox="1"/>
                <p:nvPr/>
              </p:nvSpPr>
              <p:spPr bwMode="auto">
                <a:xfrm>
                  <a:off x="1968" y="3120"/>
                  <a:ext cx="346" cy="498"/>
                </a:xfrm>
                <a:prstGeom prst="rect">
                  <a:avLst/>
                </a:prstGeom>
                <a:noFill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0843" name="Object 11">
                  <a:extLst>
                    <a:ext uri="{FF2B5EF4-FFF2-40B4-BE49-F238E27FC236}">
                      <a16:creationId xmlns:a16="http://schemas.microsoft.com/office/drawing/2014/main" id="{C927C383-E2C7-4F16-9915-35F912D9EA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68" y="3120"/>
                  <a:ext cx="346" cy="49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Rectangle 5">
            <a:extLst>
              <a:ext uri="{FF2B5EF4-FFF2-40B4-BE49-F238E27FC236}">
                <a16:creationId xmlns:a16="http://schemas.microsoft.com/office/drawing/2014/main" id="{5AF51BDB-ECAD-4BB3-BB43-C05F3DB6A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12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>
            <a:extLst>
              <a:ext uri="{FF2B5EF4-FFF2-40B4-BE49-F238E27FC236}">
                <a16:creationId xmlns:a16="http://schemas.microsoft.com/office/drawing/2014/main" id="{AA93FEDA-1FAD-45C2-A8EC-1BF11D3EE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 точки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CB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22883" name="Picture 3">
            <a:extLst>
              <a:ext uri="{FF2B5EF4-FFF2-40B4-BE49-F238E27FC236}">
                <a16:creationId xmlns:a16="http://schemas.microsoft.com/office/drawing/2014/main" id="{F452F26E-82ED-42CB-A8D7-0B09F5817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28905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2894" name="Group 14">
            <a:extLst>
              <a:ext uri="{FF2B5EF4-FFF2-40B4-BE49-F238E27FC236}">
                <a16:creationId xmlns:a16="http://schemas.microsoft.com/office/drawing/2014/main" id="{6DA516CA-400E-4502-9126-3E41082492CC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295400"/>
            <a:ext cx="8839200" cy="5562600"/>
            <a:chOff x="96" y="672"/>
            <a:chExt cx="5568" cy="3504"/>
          </a:xfrm>
        </p:grpSpPr>
        <p:sp>
          <p:nvSpPr>
            <p:cNvPr id="122886" name="Text Box 6">
              <a:extLst>
                <a:ext uri="{FF2B5EF4-FFF2-40B4-BE49-F238E27FC236}">
                  <a16:creationId xmlns:a16="http://schemas.microsoft.com/office/drawing/2014/main" id="{9CA9D83C-8B9C-4C06-8A83-4E5133379B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92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887" name="Object 7">
                  <a:extLst>
                    <a:ext uri="{FF2B5EF4-FFF2-40B4-BE49-F238E27FC236}">
                      <a16:creationId xmlns:a16="http://schemas.microsoft.com/office/drawing/2014/main" id="{10E3EBD5-E294-4974-A590-434667024A45}"/>
                    </a:ext>
                  </a:extLst>
                </p:cNvPr>
                <p:cNvSpPr txBox="1"/>
                <p:nvPr/>
              </p:nvSpPr>
              <p:spPr bwMode="auto">
                <a:xfrm>
                  <a:off x="1096" y="3600"/>
                  <a:ext cx="39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2887" name="Object 7">
                  <a:extLst>
                    <a:ext uri="{FF2B5EF4-FFF2-40B4-BE49-F238E27FC236}">
                      <a16:creationId xmlns:a16="http://schemas.microsoft.com/office/drawing/2014/main" id="{10E3EBD5-E294-4974-A590-434667024A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96" y="3600"/>
                  <a:ext cx="392" cy="57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2888" name="Text Box 8">
              <a:extLst>
                <a:ext uri="{FF2B5EF4-FFF2-40B4-BE49-F238E27FC236}">
                  <a16:creationId xmlns:a16="http://schemas.microsoft.com/office/drawing/2014/main" id="{66B4E1F2-5F42-4CF7-87EC-EA533673A2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688"/>
              <a:ext cx="5568" cy="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AE </a:t>
              </a:r>
              <a:r>
                <a:rPr lang="ru-RU" altLang="ru-RU"/>
                <a:t>равностороннего треугольника </a:t>
              </a:r>
              <a:r>
                <a:rPr lang="en-US" altLang="ru-RU" i="1"/>
                <a:t>ACB</a:t>
              </a:r>
              <a:r>
                <a:rPr lang="en-US" altLang="ru-RU" baseline="-25000"/>
                <a:t>1</a:t>
              </a:r>
              <a:r>
                <a:rPr lang="en-US" altLang="ru-RU"/>
                <a:t>. </a:t>
              </a:r>
              <a:r>
                <a:rPr lang="ru-RU" altLang="ru-RU"/>
                <a:t>Имеем, </a:t>
              </a:r>
              <a:r>
                <a:rPr lang="en-US" altLang="ru-RU" i="1"/>
                <a:t>AC </a:t>
              </a:r>
              <a:r>
                <a:rPr lang="en-US" altLang="ru-RU"/>
                <a:t>= </a:t>
              </a:r>
              <a:r>
                <a:rPr lang="en-US" altLang="ru-RU" i="1"/>
                <a:t>AB</a:t>
              </a:r>
              <a:r>
                <a:rPr lang="en-US" altLang="ru-RU" baseline="-25000"/>
                <a:t>1</a:t>
              </a:r>
              <a:r>
                <a:rPr lang="en-US" altLang="ru-RU"/>
                <a:t> = </a:t>
              </a:r>
              <a:r>
                <a:rPr lang="en-US" altLang="ru-RU" i="1"/>
                <a:t>CB</a:t>
              </a:r>
              <a:r>
                <a:rPr lang="en-US" altLang="ru-RU" baseline="-25000"/>
                <a:t>1</a:t>
              </a:r>
              <a:r>
                <a:rPr lang="en-US" altLang="ru-RU"/>
                <a:t> </a:t>
              </a:r>
              <a:r>
                <a:rPr lang="ru-RU" altLang="ru-RU"/>
                <a:t>=</a:t>
              </a:r>
              <a:r>
                <a:rPr lang="en-US" altLang="ru-RU"/>
                <a:t> </a:t>
              </a:r>
              <a:r>
                <a:rPr lang="ru-RU" altLang="ru-RU"/>
                <a:t>     </a:t>
              </a:r>
              <a:r>
                <a:rPr lang="en-US" altLang="ru-RU"/>
                <a:t>.</a:t>
              </a:r>
              <a:endParaRPr lang="ru-RU" altLang="ru-RU"/>
            </a:p>
            <a:p>
              <a:pPr>
                <a:spcBef>
                  <a:spcPct val="50000"/>
                </a:spcBef>
              </a:pPr>
              <a:r>
                <a:rPr lang="en-US" altLang="ru-RU"/>
                <a:t> </a:t>
              </a:r>
              <a:r>
                <a:rPr lang="ru-RU" altLang="ru-RU"/>
                <a:t>Следовательно, </a:t>
              </a:r>
              <a:r>
                <a:rPr lang="en-US" altLang="ru-RU" i="1"/>
                <a:t>AE = </a:t>
              </a:r>
              <a:r>
                <a:rPr lang="en-US" altLang="ru-RU"/>
                <a:t>      </a:t>
              </a:r>
              <a:endParaRPr lang="ru-RU" alt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889" name="Object 9">
                  <a:extLst>
                    <a:ext uri="{FF2B5EF4-FFF2-40B4-BE49-F238E27FC236}">
                      <a16:creationId xmlns:a16="http://schemas.microsoft.com/office/drawing/2014/main" id="{8F5A245E-732E-477E-88D9-9BFDC583B5B8}"/>
                    </a:ext>
                  </a:extLst>
                </p:cNvPr>
                <p:cNvSpPr txBox="1"/>
                <p:nvPr/>
              </p:nvSpPr>
              <p:spPr bwMode="auto">
                <a:xfrm>
                  <a:off x="3936" y="2928"/>
                  <a:ext cx="266" cy="241"/>
                </a:xfrm>
                <a:prstGeom prst="rect">
                  <a:avLst/>
                </a:prstGeom>
                <a:noFill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2889" name="Object 9">
                  <a:extLst>
                    <a:ext uri="{FF2B5EF4-FFF2-40B4-BE49-F238E27FC236}">
                      <a16:creationId xmlns:a16="http://schemas.microsoft.com/office/drawing/2014/main" id="{8F5A245E-732E-477E-88D9-9BFDC583B5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36" y="2928"/>
                  <a:ext cx="266" cy="24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890" name="Object 10">
                  <a:extLst>
                    <a:ext uri="{FF2B5EF4-FFF2-40B4-BE49-F238E27FC236}">
                      <a16:creationId xmlns:a16="http://schemas.microsoft.com/office/drawing/2014/main" id="{57C6CD26-4356-443B-88E8-9FBF9C6791AE}"/>
                    </a:ext>
                  </a:extLst>
                </p:cNvPr>
                <p:cNvSpPr txBox="1"/>
                <p:nvPr/>
              </p:nvSpPr>
              <p:spPr bwMode="auto">
                <a:xfrm>
                  <a:off x="1968" y="3168"/>
                  <a:ext cx="346" cy="498"/>
                </a:xfrm>
                <a:prstGeom prst="rect">
                  <a:avLst/>
                </a:prstGeom>
                <a:noFill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2890" name="Object 10">
                  <a:extLst>
                    <a:ext uri="{FF2B5EF4-FFF2-40B4-BE49-F238E27FC236}">
                      <a16:creationId xmlns:a16="http://schemas.microsoft.com/office/drawing/2014/main" id="{57C6CD26-4356-443B-88E8-9FBF9C6791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68" y="3168"/>
                  <a:ext cx="346" cy="49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22891" name="Picture 11">
              <a:extLst>
                <a:ext uri="{FF2B5EF4-FFF2-40B4-BE49-F238E27FC236}">
                  <a16:creationId xmlns:a16="http://schemas.microsoft.com/office/drawing/2014/main" id="{ECED34CD-1339-4CEE-9575-95F303431F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672"/>
              <a:ext cx="2544" cy="20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7" name="Rectangle 5">
            <a:extLst>
              <a:ext uri="{FF2B5EF4-FFF2-40B4-BE49-F238E27FC236}">
                <a16:creationId xmlns:a16="http://schemas.microsoft.com/office/drawing/2014/main" id="{3ABA9AF0-1CD5-4898-925B-174E6CF07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13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Text Box 15">
            <a:extLst>
              <a:ext uri="{FF2B5EF4-FFF2-40B4-BE49-F238E27FC236}">
                <a16:creationId xmlns:a16="http://schemas.microsoft.com/office/drawing/2014/main" id="{C8DC9342-6EB5-4D7E-AE54-4AEF788D0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8534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Расстоянием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 точки до прямой в пространстве называется длина перпендикуляра, опущенного из данной точки на данную прямую.</a:t>
            </a:r>
          </a:p>
        </p:txBody>
      </p:sp>
      <p:pic>
        <p:nvPicPr>
          <p:cNvPr id="2069" name="Picture 21">
            <a:extLst>
              <a:ext uri="{FF2B5EF4-FFF2-40B4-BE49-F238E27FC236}">
                <a16:creationId xmlns:a16="http://schemas.microsoft.com/office/drawing/2014/main" id="{D9DAC577-23F2-4DB3-A207-FC424DB3F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19400"/>
            <a:ext cx="2489200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658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>
            <a:extLst>
              <a:ext uri="{FF2B5EF4-FFF2-40B4-BE49-F238E27FC236}">
                <a16:creationId xmlns:a16="http://schemas.microsoft.com/office/drawing/2014/main" id="{6C5EDDEE-BEF2-4EB7-AC3A-908D10C83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409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 точки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24931" name="Picture 3">
            <a:extLst>
              <a:ext uri="{FF2B5EF4-FFF2-40B4-BE49-F238E27FC236}">
                <a16:creationId xmlns:a16="http://schemas.microsoft.com/office/drawing/2014/main" id="{68955059-B0A8-49D0-BAD4-F523C9826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304132"/>
            <a:ext cx="3930493" cy="3232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4941" name="Group 13">
            <a:extLst>
              <a:ext uri="{FF2B5EF4-FFF2-40B4-BE49-F238E27FC236}">
                <a16:creationId xmlns:a16="http://schemas.microsoft.com/office/drawing/2014/main" id="{69ECA078-3613-4264-9625-DEF4F04CA80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340645"/>
            <a:ext cx="8839200" cy="5437188"/>
            <a:chOff x="96" y="915"/>
            <a:chExt cx="5568" cy="3425"/>
          </a:xfrm>
        </p:grpSpPr>
        <p:sp>
          <p:nvSpPr>
            <p:cNvPr id="124934" name="Text Box 6">
              <a:extLst>
                <a:ext uri="{FF2B5EF4-FFF2-40B4-BE49-F238E27FC236}">
                  <a16:creationId xmlns:a16="http://schemas.microsoft.com/office/drawing/2014/main" id="{26BFE680-BEAC-49D8-8563-A95FB50B62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856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935" name="Object 7">
                  <a:extLst>
                    <a:ext uri="{FF2B5EF4-FFF2-40B4-BE49-F238E27FC236}">
                      <a16:creationId xmlns:a16="http://schemas.microsoft.com/office/drawing/2014/main" id="{FB19CD7C-AD2F-42E2-B504-DAD2777AD8ED}"/>
                    </a:ext>
                  </a:extLst>
                </p:cNvPr>
                <p:cNvSpPr txBox="1"/>
                <p:nvPr/>
              </p:nvSpPr>
              <p:spPr bwMode="auto">
                <a:xfrm>
                  <a:off x="1096" y="3764"/>
                  <a:ext cx="39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4935" name="Object 7">
                  <a:extLst>
                    <a:ext uri="{FF2B5EF4-FFF2-40B4-BE49-F238E27FC236}">
                      <a16:creationId xmlns:a16="http://schemas.microsoft.com/office/drawing/2014/main" id="{FB19CD7C-AD2F-42E2-B504-DAD2777AD8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96" y="3764"/>
                  <a:ext cx="392" cy="57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4936" name="Text Box 8">
              <a:extLst>
                <a:ext uri="{FF2B5EF4-FFF2-40B4-BE49-F238E27FC236}">
                  <a16:creationId xmlns:a16="http://schemas.microsoft.com/office/drawing/2014/main" id="{C53AC1A4-0422-40DA-9861-441A3C6FEF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852"/>
              <a:ext cx="5568" cy="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AE </a:t>
              </a:r>
              <a:r>
                <a:rPr lang="ru-RU" altLang="ru-RU"/>
                <a:t>равностороннего треугольника </a:t>
              </a:r>
              <a:r>
                <a:rPr lang="en-US" altLang="ru-RU" i="1"/>
                <a:t>ACD</a:t>
              </a:r>
              <a:r>
                <a:rPr lang="en-US" altLang="ru-RU" baseline="-25000"/>
                <a:t>1</a:t>
              </a:r>
              <a:r>
                <a:rPr lang="en-US" altLang="ru-RU"/>
                <a:t>. </a:t>
              </a:r>
              <a:r>
                <a:rPr lang="ru-RU" altLang="ru-RU"/>
                <a:t>Имеем, </a:t>
              </a:r>
              <a:r>
                <a:rPr lang="en-US" altLang="ru-RU" i="1"/>
                <a:t>AC </a:t>
              </a:r>
              <a:r>
                <a:rPr lang="en-US" altLang="ru-RU"/>
                <a:t>= </a:t>
              </a:r>
              <a:r>
                <a:rPr lang="en-US" altLang="ru-RU" i="1"/>
                <a:t>AD</a:t>
              </a:r>
              <a:r>
                <a:rPr lang="en-US" altLang="ru-RU" baseline="-25000"/>
                <a:t>1</a:t>
              </a:r>
              <a:r>
                <a:rPr lang="en-US" altLang="ru-RU"/>
                <a:t> = </a:t>
              </a:r>
              <a:r>
                <a:rPr lang="en-US" altLang="ru-RU" i="1"/>
                <a:t>CD</a:t>
              </a:r>
              <a:r>
                <a:rPr lang="en-US" altLang="ru-RU" baseline="-25000"/>
                <a:t>1</a:t>
              </a:r>
              <a:r>
                <a:rPr lang="en-US" altLang="ru-RU"/>
                <a:t> </a:t>
              </a:r>
              <a:r>
                <a:rPr lang="ru-RU" altLang="ru-RU"/>
                <a:t>=</a:t>
              </a:r>
              <a:r>
                <a:rPr lang="en-US" altLang="ru-RU"/>
                <a:t> </a:t>
              </a:r>
              <a:r>
                <a:rPr lang="ru-RU" altLang="ru-RU"/>
                <a:t>     </a:t>
              </a:r>
              <a:r>
                <a:rPr lang="en-US" altLang="ru-RU"/>
                <a:t>.</a:t>
              </a:r>
              <a:endParaRPr lang="ru-RU" altLang="ru-RU"/>
            </a:p>
            <a:p>
              <a:pPr>
                <a:spcBef>
                  <a:spcPct val="50000"/>
                </a:spcBef>
              </a:pPr>
              <a:r>
                <a:rPr lang="en-US" altLang="ru-RU"/>
                <a:t> </a:t>
              </a:r>
              <a:r>
                <a:rPr lang="ru-RU" altLang="ru-RU"/>
                <a:t>Следовательно, </a:t>
              </a:r>
              <a:r>
                <a:rPr lang="en-US" altLang="ru-RU" i="1"/>
                <a:t>AE = </a:t>
              </a:r>
              <a:r>
                <a:rPr lang="en-US" altLang="ru-RU"/>
                <a:t>      </a:t>
              </a:r>
              <a:endParaRPr lang="ru-RU" alt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937" name="Object 9">
                  <a:extLst>
                    <a:ext uri="{FF2B5EF4-FFF2-40B4-BE49-F238E27FC236}">
                      <a16:creationId xmlns:a16="http://schemas.microsoft.com/office/drawing/2014/main" id="{4C6B0BF6-5C68-404A-ADEB-5E5312074284}"/>
                    </a:ext>
                  </a:extLst>
                </p:cNvPr>
                <p:cNvSpPr txBox="1"/>
                <p:nvPr/>
              </p:nvSpPr>
              <p:spPr bwMode="auto">
                <a:xfrm>
                  <a:off x="3936" y="2928"/>
                  <a:ext cx="266" cy="241"/>
                </a:xfrm>
                <a:prstGeom prst="rect">
                  <a:avLst/>
                </a:prstGeom>
                <a:noFill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4937" name="Object 9">
                  <a:extLst>
                    <a:ext uri="{FF2B5EF4-FFF2-40B4-BE49-F238E27FC236}">
                      <a16:creationId xmlns:a16="http://schemas.microsoft.com/office/drawing/2014/main" id="{4C6B0BF6-5C68-404A-ADEB-5E53120742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36" y="2928"/>
                  <a:ext cx="266" cy="24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938" name="Object 10">
                  <a:extLst>
                    <a:ext uri="{FF2B5EF4-FFF2-40B4-BE49-F238E27FC236}">
                      <a16:creationId xmlns:a16="http://schemas.microsoft.com/office/drawing/2014/main" id="{EA5C8E27-F561-4D46-AF2F-89C9DE70C5B6}"/>
                    </a:ext>
                  </a:extLst>
                </p:cNvPr>
                <p:cNvSpPr txBox="1"/>
                <p:nvPr/>
              </p:nvSpPr>
              <p:spPr bwMode="auto">
                <a:xfrm>
                  <a:off x="1968" y="3168"/>
                  <a:ext cx="346" cy="498"/>
                </a:xfrm>
                <a:prstGeom prst="rect">
                  <a:avLst/>
                </a:prstGeom>
                <a:noFill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4938" name="Object 10">
                  <a:extLst>
                    <a:ext uri="{FF2B5EF4-FFF2-40B4-BE49-F238E27FC236}">
                      <a16:creationId xmlns:a16="http://schemas.microsoft.com/office/drawing/2014/main" id="{EA5C8E27-F561-4D46-AF2F-89C9DE70C5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68" y="3168"/>
                  <a:ext cx="346" cy="49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24939" name="Picture 11">
              <a:extLst>
                <a:ext uri="{FF2B5EF4-FFF2-40B4-BE49-F238E27FC236}">
                  <a16:creationId xmlns:a16="http://schemas.microsoft.com/office/drawing/2014/main" id="{B8405B0F-C22C-4E6A-BFAD-455BD43E84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915"/>
              <a:ext cx="2448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7" name="Rectangle 5">
            <a:extLst>
              <a:ext uri="{FF2B5EF4-FFF2-40B4-BE49-F238E27FC236}">
                <a16:creationId xmlns:a16="http://schemas.microsoft.com/office/drawing/2014/main" id="{58FEFD0D-D9B4-442C-9AFF-FA0A7FD7B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14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>
            <a:extLst>
              <a:ext uri="{FF2B5EF4-FFF2-40B4-BE49-F238E27FC236}">
                <a16:creationId xmlns:a16="http://schemas.microsoft.com/office/drawing/2014/main" id="{3BB188F6-882B-4F90-8985-5029E5471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0537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 от точки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i="1" dirty="0"/>
              <a:t>.</a:t>
            </a:r>
          </a:p>
        </p:txBody>
      </p:sp>
      <p:pic>
        <p:nvPicPr>
          <p:cNvPr id="126979" name="Picture 3">
            <a:extLst>
              <a:ext uri="{FF2B5EF4-FFF2-40B4-BE49-F238E27FC236}">
                <a16:creationId xmlns:a16="http://schemas.microsoft.com/office/drawing/2014/main" id="{35016B2A-56AB-4319-9158-664A7D92F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95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6990" name="Group 14">
            <a:extLst>
              <a:ext uri="{FF2B5EF4-FFF2-40B4-BE49-F238E27FC236}">
                <a16:creationId xmlns:a16="http://schemas.microsoft.com/office/drawing/2014/main" id="{7F695F66-1625-49FB-8BDD-AD30E5B8BA7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295400"/>
            <a:ext cx="8763000" cy="5346700"/>
            <a:chOff x="144" y="816"/>
            <a:chExt cx="5520" cy="3368"/>
          </a:xfrm>
        </p:grpSpPr>
        <p:sp>
          <p:nvSpPr>
            <p:cNvPr id="126982" name="Text Box 6">
              <a:extLst>
                <a:ext uri="{FF2B5EF4-FFF2-40B4-BE49-F238E27FC236}">
                  <a16:creationId xmlns:a16="http://schemas.microsoft.com/office/drawing/2014/main" id="{2AAE585C-64A4-4BA8-A8C2-F9AEE126E5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696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6983" name="Object 7">
                  <a:extLst>
                    <a:ext uri="{FF2B5EF4-FFF2-40B4-BE49-F238E27FC236}">
                      <a16:creationId xmlns:a16="http://schemas.microsoft.com/office/drawing/2014/main" id="{D05A37C4-8D37-4F02-A263-6C18D173259E}"/>
                    </a:ext>
                  </a:extLst>
                </p:cNvPr>
                <p:cNvSpPr txBox="1"/>
                <p:nvPr/>
              </p:nvSpPr>
              <p:spPr bwMode="auto">
                <a:xfrm>
                  <a:off x="1144" y="3600"/>
                  <a:ext cx="392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6983" name="Object 7">
                  <a:extLst>
                    <a:ext uri="{FF2B5EF4-FFF2-40B4-BE49-F238E27FC236}">
                      <a16:creationId xmlns:a16="http://schemas.microsoft.com/office/drawing/2014/main" id="{D05A37C4-8D37-4F02-A263-6C18D17325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44" y="3600"/>
                  <a:ext cx="392" cy="58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6984" name="Text Box 8">
              <a:extLst>
                <a:ext uri="{FF2B5EF4-FFF2-40B4-BE49-F238E27FC236}">
                  <a16:creationId xmlns:a16="http://schemas.microsoft.com/office/drawing/2014/main" id="{4E57FA9F-A409-431D-AFA2-3D1BDE092C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688"/>
              <a:ext cx="5520" cy="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AE </a:t>
              </a:r>
              <a:r>
                <a:rPr lang="ru-RU" altLang="ru-RU"/>
                <a:t>прямоугольного треугольника </a:t>
              </a:r>
              <a:r>
                <a:rPr lang="en-US" altLang="ru-RU" i="1"/>
                <a:t>ACA</a:t>
              </a:r>
              <a:r>
                <a:rPr lang="en-US" altLang="ru-RU" baseline="-25000"/>
                <a:t>1</a:t>
              </a:r>
              <a:r>
                <a:rPr lang="en-US" altLang="ru-RU"/>
                <a:t>. </a:t>
              </a:r>
              <a:r>
                <a:rPr lang="ru-RU" altLang="ru-RU"/>
                <a:t>Имеем, </a:t>
              </a:r>
              <a:r>
                <a:rPr lang="en-US" altLang="ru-RU" i="1"/>
                <a:t>AA</a:t>
              </a:r>
              <a:r>
                <a:rPr lang="en-US" altLang="ru-RU" baseline="-25000"/>
                <a:t>1</a:t>
              </a:r>
              <a:r>
                <a:rPr lang="en-US" altLang="ru-RU"/>
                <a:t> = 1, </a:t>
              </a:r>
              <a:r>
                <a:rPr lang="en-US" altLang="ru-RU" i="1"/>
                <a:t>AC </a:t>
              </a:r>
              <a:r>
                <a:rPr lang="en-US" altLang="ru-RU"/>
                <a:t>=       , </a:t>
              </a:r>
              <a:r>
                <a:rPr lang="en-US" altLang="ru-RU" i="1"/>
                <a:t>CA</a:t>
              </a:r>
              <a:r>
                <a:rPr lang="en-US" altLang="ru-RU" baseline="-25000"/>
                <a:t>1</a:t>
              </a:r>
              <a:r>
                <a:rPr lang="en-US" altLang="ru-RU"/>
                <a:t> =       .</a:t>
              </a:r>
              <a:endParaRPr lang="ru-RU" altLang="ru-RU"/>
            </a:p>
            <a:p>
              <a:pPr>
                <a:spcBef>
                  <a:spcPct val="50000"/>
                </a:spcBef>
              </a:pPr>
              <a:r>
                <a:rPr lang="en-US" altLang="ru-RU"/>
                <a:t> </a:t>
              </a:r>
              <a:r>
                <a:rPr lang="ru-RU" altLang="ru-RU"/>
                <a:t>Следовательно, </a:t>
              </a:r>
              <a:r>
                <a:rPr lang="en-US" altLang="ru-RU" i="1"/>
                <a:t>AE = </a:t>
              </a:r>
              <a:r>
                <a:rPr lang="en-US" altLang="ru-RU"/>
                <a:t>      .</a:t>
              </a:r>
              <a:endParaRPr lang="ru-RU" alt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6985" name="Object 9">
                  <a:extLst>
                    <a:ext uri="{FF2B5EF4-FFF2-40B4-BE49-F238E27FC236}">
                      <a16:creationId xmlns:a16="http://schemas.microsoft.com/office/drawing/2014/main" id="{B8C828F0-5C52-4136-AF01-E2385657BA83}"/>
                    </a:ext>
                  </a:extLst>
                </p:cNvPr>
                <p:cNvSpPr txBox="1"/>
                <p:nvPr/>
              </p:nvSpPr>
              <p:spPr bwMode="auto">
                <a:xfrm>
                  <a:off x="3648" y="2928"/>
                  <a:ext cx="266" cy="241"/>
                </a:xfrm>
                <a:prstGeom prst="rect">
                  <a:avLst/>
                </a:prstGeom>
                <a:noFill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6985" name="Object 9">
                  <a:extLst>
                    <a:ext uri="{FF2B5EF4-FFF2-40B4-BE49-F238E27FC236}">
                      <a16:creationId xmlns:a16="http://schemas.microsoft.com/office/drawing/2014/main" id="{B8C828F0-5C52-4136-AF01-E2385657BA8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48" y="2928"/>
                  <a:ext cx="266" cy="24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6986" name="Object 10">
                  <a:extLst>
                    <a:ext uri="{FF2B5EF4-FFF2-40B4-BE49-F238E27FC236}">
                      <a16:creationId xmlns:a16="http://schemas.microsoft.com/office/drawing/2014/main" id="{CFBFB7BD-957C-446B-97BA-8FB1029C55CB}"/>
                    </a:ext>
                  </a:extLst>
                </p:cNvPr>
                <p:cNvSpPr txBox="1"/>
                <p:nvPr/>
              </p:nvSpPr>
              <p:spPr bwMode="auto">
                <a:xfrm>
                  <a:off x="4560" y="2928"/>
                  <a:ext cx="258" cy="249"/>
                </a:xfrm>
                <a:prstGeom prst="rect">
                  <a:avLst/>
                </a:prstGeom>
                <a:noFill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6986" name="Object 10">
                  <a:extLst>
                    <a:ext uri="{FF2B5EF4-FFF2-40B4-BE49-F238E27FC236}">
                      <a16:creationId xmlns:a16="http://schemas.microsoft.com/office/drawing/2014/main" id="{CFBFB7BD-957C-446B-97BA-8FB1029C55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60" y="2928"/>
                  <a:ext cx="258" cy="249"/>
                </a:xfrm>
                <a:prstGeom prst="rect">
                  <a:avLst/>
                </a:prstGeom>
                <a:blipFill>
                  <a:blip r:embed="rId6"/>
                  <a:stretch>
                    <a:fillRect r="-298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6987" name="Object 11">
                  <a:extLst>
                    <a:ext uri="{FF2B5EF4-FFF2-40B4-BE49-F238E27FC236}">
                      <a16:creationId xmlns:a16="http://schemas.microsoft.com/office/drawing/2014/main" id="{D10EF5F4-226E-4EDC-8513-B36DDDA162EC}"/>
                    </a:ext>
                  </a:extLst>
                </p:cNvPr>
                <p:cNvSpPr txBox="1"/>
                <p:nvPr/>
              </p:nvSpPr>
              <p:spPr bwMode="auto">
                <a:xfrm>
                  <a:off x="2016" y="3168"/>
                  <a:ext cx="298" cy="506"/>
                </a:xfrm>
                <a:prstGeom prst="rect">
                  <a:avLst/>
                </a:prstGeom>
                <a:noFill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6987" name="Object 11">
                  <a:extLst>
                    <a:ext uri="{FF2B5EF4-FFF2-40B4-BE49-F238E27FC236}">
                      <a16:creationId xmlns:a16="http://schemas.microsoft.com/office/drawing/2014/main" id="{D10EF5F4-226E-4EDC-8513-B36DDDA162E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016" y="3168"/>
                  <a:ext cx="298" cy="50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26988" name="Picture 12">
              <a:extLst>
                <a:ext uri="{FF2B5EF4-FFF2-40B4-BE49-F238E27FC236}">
                  <a16:creationId xmlns:a16="http://schemas.microsoft.com/office/drawing/2014/main" id="{46451FD6-9EA7-406C-9AEE-A1262876C0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816"/>
              <a:ext cx="2342" cy="1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Rectangle 5">
            <a:extLst>
              <a:ext uri="{FF2B5EF4-FFF2-40B4-BE49-F238E27FC236}">
                <a16:creationId xmlns:a16="http://schemas.microsoft.com/office/drawing/2014/main" id="{EA745AB4-92D6-4F7C-A1A4-FFAEBFD46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15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6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>
            <a:extLst>
              <a:ext uri="{FF2B5EF4-FFF2-40B4-BE49-F238E27FC236}">
                <a16:creationId xmlns:a16="http://schemas.microsoft.com/office/drawing/2014/main" id="{18C8C311-75D1-45DB-B06D-ED42C819F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6355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29027" name="Picture 3">
            <a:extLst>
              <a:ext uri="{FF2B5EF4-FFF2-40B4-BE49-F238E27FC236}">
                <a16:creationId xmlns:a16="http://schemas.microsoft.com/office/drawing/2014/main" id="{0EADC54D-52C2-42AB-89E8-A7E7158A6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95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9038" name="Group 14">
            <a:extLst>
              <a:ext uri="{FF2B5EF4-FFF2-40B4-BE49-F238E27FC236}">
                <a16:creationId xmlns:a16="http://schemas.microsoft.com/office/drawing/2014/main" id="{DE2DA589-ECB6-4A08-B602-F55AC48619A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295400"/>
            <a:ext cx="8915400" cy="5270500"/>
            <a:chOff x="144" y="816"/>
            <a:chExt cx="5616" cy="3320"/>
          </a:xfrm>
        </p:grpSpPr>
        <p:sp>
          <p:nvSpPr>
            <p:cNvPr id="129030" name="Text Box 6">
              <a:extLst>
                <a:ext uri="{FF2B5EF4-FFF2-40B4-BE49-F238E27FC236}">
                  <a16:creationId xmlns:a16="http://schemas.microsoft.com/office/drawing/2014/main" id="{AF24FCC0-51A2-4D49-8B67-75BCE14BB2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648"/>
              <a:ext cx="129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031" name="Object 7">
                  <a:extLst>
                    <a:ext uri="{FF2B5EF4-FFF2-40B4-BE49-F238E27FC236}">
                      <a16:creationId xmlns:a16="http://schemas.microsoft.com/office/drawing/2014/main" id="{75706B43-93C3-428C-8BB7-A8C9F038D5A1}"/>
                    </a:ext>
                  </a:extLst>
                </p:cNvPr>
                <p:cNvSpPr txBox="1"/>
                <p:nvPr/>
              </p:nvSpPr>
              <p:spPr bwMode="auto">
                <a:xfrm>
                  <a:off x="1288" y="3552"/>
                  <a:ext cx="392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9031" name="Object 7">
                  <a:extLst>
                    <a:ext uri="{FF2B5EF4-FFF2-40B4-BE49-F238E27FC236}">
                      <a16:creationId xmlns:a16="http://schemas.microsoft.com/office/drawing/2014/main" id="{75706B43-93C3-428C-8BB7-A8C9F038D5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88" y="3552"/>
                  <a:ext cx="392" cy="58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9032" name="Text Box 8">
              <a:extLst>
                <a:ext uri="{FF2B5EF4-FFF2-40B4-BE49-F238E27FC236}">
                  <a16:creationId xmlns:a16="http://schemas.microsoft.com/office/drawing/2014/main" id="{D0E8A38F-3D67-48E8-8815-C621D43508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688"/>
              <a:ext cx="5616" cy="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AE </a:t>
              </a:r>
              <a:r>
                <a:rPr lang="ru-RU" altLang="ru-RU"/>
                <a:t>прямоугольного треугольника </a:t>
              </a:r>
              <a:r>
                <a:rPr lang="en-US" altLang="ru-RU" i="1"/>
                <a:t>ABD</a:t>
              </a:r>
              <a:r>
                <a:rPr lang="en-US" altLang="ru-RU" baseline="-25000"/>
                <a:t>1</a:t>
              </a:r>
              <a:r>
                <a:rPr lang="en-US" altLang="ru-RU"/>
                <a:t>. </a:t>
              </a:r>
              <a:r>
                <a:rPr lang="ru-RU" altLang="ru-RU"/>
                <a:t>Имеем, </a:t>
              </a:r>
              <a:r>
                <a:rPr lang="en-US" altLang="ru-RU" i="1"/>
                <a:t>AB</a:t>
              </a:r>
              <a:r>
                <a:rPr lang="en-US" altLang="ru-RU"/>
                <a:t> = 1, </a:t>
              </a:r>
              <a:r>
                <a:rPr lang="en-US" altLang="ru-RU" i="1"/>
                <a:t>AD</a:t>
              </a:r>
              <a:r>
                <a:rPr lang="en-US" altLang="ru-RU" baseline="-25000"/>
                <a:t>1</a:t>
              </a:r>
              <a:r>
                <a:rPr lang="en-US" altLang="ru-RU" i="1"/>
                <a:t> </a:t>
              </a:r>
              <a:r>
                <a:rPr lang="en-US" altLang="ru-RU"/>
                <a:t>=       , </a:t>
              </a:r>
              <a:r>
                <a:rPr lang="en-US" altLang="ru-RU" i="1"/>
                <a:t>BD</a:t>
              </a:r>
              <a:r>
                <a:rPr lang="en-US" altLang="ru-RU" baseline="-25000"/>
                <a:t>1</a:t>
              </a:r>
              <a:r>
                <a:rPr lang="en-US" altLang="ru-RU"/>
                <a:t> =       .</a:t>
              </a:r>
              <a:endParaRPr lang="ru-RU" altLang="ru-RU"/>
            </a:p>
            <a:p>
              <a:pPr>
                <a:spcBef>
                  <a:spcPct val="50000"/>
                </a:spcBef>
              </a:pPr>
              <a:r>
                <a:rPr lang="en-US" altLang="ru-RU"/>
                <a:t> </a:t>
              </a:r>
              <a:r>
                <a:rPr lang="ru-RU" altLang="ru-RU"/>
                <a:t>Следовательно, </a:t>
              </a:r>
              <a:r>
                <a:rPr lang="en-US" altLang="ru-RU" i="1"/>
                <a:t>AE = </a:t>
              </a:r>
              <a:r>
                <a:rPr lang="en-US" altLang="ru-RU"/>
                <a:t>      .</a:t>
              </a:r>
              <a:endParaRPr lang="ru-RU" alt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033" name="Object 9">
                  <a:extLst>
                    <a:ext uri="{FF2B5EF4-FFF2-40B4-BE49-F238E27FC236}">
                      <a16:creationId xmlns:a16="http://schemas.microsoft.com/office/drawing/2014/main" id="{CAD0BE97-47C9-497F-927C-1714220984F5}"/>
                    </a:ext>
                  </a:extLst>
                </p:cNvPr>
                <p:cNvSpPr txBox="1"/>
                <p:nvPr/>
              </p:nvSpPr>
              <p:spPr bwMode="auto">
                <a:xfrm>
                  <a:off x="3696" y="2928"/>
                  <a:ext cx="266" cy="241"/>
                </a:xfrm>
                <a:prstGeom prst="rect">
                  <a:avLst/>
                </a:prstGeom>
                <a:noFill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9033" name="Object 9">
                  <a:extLst>
                    <a:ext uri="{FF2B5EF4-FFF2-40B4-BE49-F238E27FC236}">
                      <a16:creationId xmlns:a16="http://schemas.microsoft.com/office/drawing/2014/main" id="{CAD0BE97-47C9-497F-927C-1714220984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96" y="2928"/>
                  <a:ext cx="266" cy="24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034" name="Object 10">
                  <a:extLst>
                    <a:ext uri="{FF2B5EF4-FFF2-40B4-BE49-F238E27FC236}">
                      <a16:creationId xmlns:a16="http://schemas.microsoft.com/office/drawing/2014/main" id="{000163A2-7F23-4FD3-9144-3BB5D49E1770}"/>
                    </a:ext>
                  </a:extLst>
                </p:cNvPr>
                <p:cNvSpPr txBox="1"/>
                <p:nvPr/>
              </p:nvSpPr>
              <p:spPr bwMode="auto">
                <a:xfrm>
                  <a:off x="4608" y="2928"/>
                  <a:ext cx="258" cy="249"/>
                </a:xfrm>
                <a:prstGeom prst="rect">
                  <a:avLst/>
                </a:prstGeom>
                <a:noFill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9034" name="Object 10">
                  <a:extLst>
                    <a:ext uri="{FF2B5EF4-FFF2-40B4-BE49-F238E27FC236}">
                      <a16:creationId xmlns:a16="http://schemas.microsoft.com/office/drawing/2014/main" id="{000163A2-7F23-4FD3-9144-3BB5D49E177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08" y="2928"/>
                  <a:ext cx="258" cy="249"/>
                </a:xfrm>
                <a:prstGeom prst="rect">
                  <a:avLst/>
                </a:prstGeom>
                <a:blipFill>
                  <a:blip r:embed="rId6"/>
                  <a:stretch>
                    <a:fillRect r="-298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035" name="Object 11">
                  <a:extLst>
                    <a:ext uri="{FF2B5EF4-FFF2-40B4-BE49-F238E27FC236}">
                      <a16:creationId xmlns:a16="http://schemas.microsoft.com/office/drawing/2014/main" id="{6EC8593C-28AE-4198-BEDD-F60DDC8F5EB0}"/>
                    </a:ext>
                  </a:extLst>
                </p:cNvPr>
                <p:cNvSpPr txBox="1"/>
                <p:nvPr/>
              </p:nvSpPr>
              <p:spPr bwMode="auto">
                <a:xfrm>
                  <a:off x="2016" y="3168"/>
                  <a:ext cx="298" cy="506"/>
                </a:xfrm>
                <a:prstGeom prst="rect">
                  <a:avLst/>
                </a:prstGeom>
                <a:noFill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29035" name="Object 11">
                  <a:extLst>
                    <a:ext uri="{FF2B5EF4-FFF2-40B4-BE49-F238E27FC236}">
                      <a16:creationId xmlns:a16="http://schemas.microsoft.com/office/drawing/2014/main" id="{6EC8593C-28AE-4198-BEDD-F60DDC8F5E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016" y="3168"/>
                  <a:ext cx="298" cy="50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29036" name="Picture 12">
              <a:extLst>
                <a:ext uri="{FF2B5EF4-FFF2-40B4-BE49-F238E27FC236}">
                  <a16:creationId xmlns:a16="http://schemas.microsoft.com/office/drawing/2014/main" id="{B4CA4FB5-3BC8-4268-A400-C5A8A2AF23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816"/>
              <a:ext cx="2342" cy="1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Rectangle 5">
            <a:extLst>
              <a:ext uri="{FF2B5EF4-FFF2-40B4-BE49-F238E27FC236}">
                <a16:creationId xmlns:a16="http://schemas.microsoft.com/office/drawing/2014/main" id="{C427A241-CE85-4D53-A3E7-945885961F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16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2">
            <a:extLst>
              <a:ext uri="{FF2B5EF4-FFF2-40B4-BE49-F238E27FC236}">
                <a16:creationId xmlns:a16="http://schemas.microsoft.com/office/drawing/2014/main" id="{F90FEE1B-04E2-4261-BD9A-1648921C4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4458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BE</a:t>
            </a:r>
            <a:r>
              <a:rPr lang="ru-RU" altLang="ru-RU" sz="2800" i="1" dirty="0"/>
              <a:t>.</a:t>
            </a:r>
          </a:p>
        </p:txBody>
      </p:sp>
      <p:pic>
        <p:nvPicPr>
          <p:cNvPr id="198669" name="Picture 13">
            <a:extLst>
              <a:ext uri="{FF2B5EF4-FFF2-40B4-BE49-F238E27FC236}">
                <a16:creationId xmlns:a16="http://schemas.microsoft.com/office/drawing/2014/main" id="{2C3B20AB-FE0C-4710-B971-83D1CFF68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65474"/>
            <a:ext cx="315277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8672" name="Group 16">
            <a:extLst>
              <a:ext uri="{FF2B5EF4-FFF2-40B4-BE49-F238E27FC236}">
                <a16:creationId xmlns:a16="http://schemas.microsoft.com/office/drawing/2014/main" id="{A92D923F-CE33-4C41-9B1B-5928069FE55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15730"/>
            <a:ext cx="8915400" cy="5222875"/>
            <a:chOff x="144" y="816"/>
            <a:chExt cx="5616" cy="3290"/>
          </a:xfrm>
        </p:grpSpPr>
        <p:sp>
          <p:nvSpPr>
            <p:cNvPr id="198661" name="Text Box 5">
              <a:extLst>
                <a:ext uri="{FF2B5EF4-FFF2-40B4-BE49-F238E27FC236}">
                  <a16:creationId xmlns:a16="http://schemas.microsoft.com/office/drawing/2014/main" id="{F6680406-2185-4409-B873-35724344EA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648"/>
              <a:ext cx="129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p:sp>
          <p:nvSpPr>
            <p:cNvPr id="198663" name="Text Box 7">
              <a:extLst>
                <a:ext uri="{FF2B5EF4-FFF2-40B4-BE49-F238E27FC236}">
                  <a16:creationId xmlns:a16="http://schemas.microsoft.com/office/drawing/2014/main" id="{32509BA8-976E-43E4-9394-CE977E809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688"/>
              <a:ext cx="5616" cy="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AH </a:t>
              </a:r>
              <a:r>
                <a:rPr lang="ru-RU" altLang="ru-RU"/>
                <a:t>равнобедренного треугольника </a:t>
              </a:r>
              <a:r>
                <a:rPr lang="en-US" altLang="ru-RU" i="1"/>
                <a:t>ABE</a:t>
              </a:r>
              <a:r>
                <a:rPr lang="en-US" altLang="ru-RU"/>
                <a:t>. </a:t>
              </a:r>
              <a:r>
                <a:rPr lang="ru-RU" altLang="ru-RU"/>
                <a:t>Имеем, </a:t>
              </a:r>
              <a:r>
                <a:rPr lang="en-US" altLang="ru-RU" i="1"/>
                <a:t>AB</a:t>
              </a:r>
              <a:r>
                <a:rPr lang="en-US" altLang="ru-RU"/>
                <a:t> = 1, </a:t>
              </a:r>
              <a:r>
                <a:rPr lang="en-US" altLang="ru-RU" i="1"/>
                <a:t>AE </a:t>
              </a:r>
              <a:r>
                <a:rPr lang="en-US" altLang="ru-RU"/>
                <a:t>= </a:t>
              </a:r>
              <a:r>
                <a:rPr lang="en-US" altLang="ru-RU" i="1"/>
                <a:t>BE</a:t>
              </a:r>
              <a:r>
                <a:rPr lang="en-US" altLang="ru-RU"/>
                <a:t> = 1,5.</a:t>
              </a:r>
              <a:endParaRPr lang="ru-RU" altLang="ru-RU"/>
            </a:p>
            <a:p>
              <a:pPr>
                <a:spcBef>
                  <a:spcPct val="50000"/>
                </a:spcBef>
              </a:pPr>
              <a:r>
                <a:rPr lang="en-US" altLang="ru-RU"/>
                <a:t> </a:t>
              </a:r>
              <a:r>
                <a:rPr lang="ru-RU" altLang="ru-RU"/>
                <a:t>Следовательно, </a:t>
              </a:r>
              <a:r>
                <a:rPr lang="en-US" altLang="ru-RU" i="1"/>
                <a:t>AH = </a:t>
              </a:r>
              <a:r>
                <a:rPr lang="en-US" altLang="ru-RU"/>
                <a:t>      </a:t>
              </a:r>
              <a:endParaRPr lang="ru-RU" alt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8666" name="Object 10">
                  <a:extLst>
                    <a:ext uri="{FF2B5EF4-FFF2-40B4-BE49-F238E27FC236}">
                      <a16:creationId xmlns:a16="http://schemas.microsoft.com/office/drawing/2014/main" id="{5331B2E5-2EE4-4A88-90FD-D60BFD77B4E7}"/>
                    </a:ext>
                  </a:extLst>
                </p:cNvPr>
                <p:cNvSpPr txBox="1"/>
                <p:nvPr/>
              </p:nvSpPr>
              <p:spPr bwMode="auto">
                <a:xfrm>
                  <a:off x="2064" y="3168"/>
                  <a:ext cx="443" cy="506"/>
                </a:xfrm>
                <a:prstGeom prst="rect">
                  <a:avLst/>
                </a:prstGeom>
                <a:noFill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98666" name="Object 10">
                  <a:extLst>
                    <a:ext uri="{FF2B5EF4-FFF2-40B4-BE49-F238E27FC236}">
                      <a16:creationId xmlns:a16="http://schemas.microsoft.com/office/drawing/2014/main" id="{5331B2E5-2EE4-4A88-90FD-D60BFD77B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064" y="3168"/>
                  <a:ext cx="443" cy="50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8670" name="Object 14">
                  <a:extLst>
                    <a:ext uri="{FF2B5EF4-FFF2-40B4-BE49-F238E27FC236}">
                      <a16:creationId xmlns:a16="http://schemas.microsoft.com/office/drawing/2014/main" id="{9D0616D2-BC67-4BC8-8553-F94A23D2C97E}"/>
                    </a:ext>
                  </a:extLst>
                </p:cNvPr>
                <p:cNvSpPr txBox="1"/>
                <p:nvPr/>
              </p:nvSpPr>
              <p:spPr bwMode="auto">
                <a:xfrm>
                  <a:off x="1248" y="3600"/>
                  <a:ext cx="443" cy="506"/>
                </a:xfrm>
                <a:prstGeom prst="rect">
                  <a:avLst/>
                </a:prstGeom>
                <a:noFill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98670" name="Object 14">
                  <a:extLst>
                    <a:ext uri="{FF2B5EF4-FFF2-40B4-BE49-F238E27FC236}">
                      <a16:creationId xmlns:a16="http://schemas.microsoft.com/office/drawing/2014/main" id="{9D0616D2-BC67-4BC8-8553-F94A23D2C97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48" y="3600"/>
                  <a:ext cx="443" cy="50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98671" name="Picture 15">
              <a:extLst>
                <a:ext uri="{FF2B5EF4-FFF2-40B4-BE49-F238E27FC236}">
                  <a16:creationId xmlns:a16="http://schemas.microsoft.com/office/drawing/2014/main" id="{2BDE75C0-8040-443B-A5B3-5ADA756C9D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816"/>
              <a:ext cx="1986" cy="1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F0693DD8-844C-4653-87BB-28DEA18D4F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17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ext Box 2">
            <a:extLst>
              <a:ext uri="{FF2B5EF4-FFF2-40B4-BE49-F238E27FC236}">
                <a16:creationId xmlns:a16="http://schemas.microsoft.com/office/drawing/2014/main" id="{4BD97845-559D-451F-99F2-FCA306DA5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114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 точки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до </a:t>
            </a:r>
            <a:r>
              <a:rPr lang="ru-RU" altLang="ru-RU" sz="2800" dirty="0">
                <a:cs typeface="Times New Roman" panose="02020603050405020304" pitchFamily="18" charset="0"/>
              </a:rPr>
              <a:t>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BE</a:t>
            </a:r>
            <a:r>
              <a:rPr lang="ru-RU" altLang="ru-RU" sz="2800" i="1" dirty="0"/>
              <a:t>.</a:t>
            </a:r>
          </a:p>
        </p:txBody>
      </p:sp>
      <p:pic>
        <p:nvPicPr>
          <p:cNvPr id="200715" name="Picture 11">
            <a:extLst>
              <a:ext uri="{FF2B5EF4-FFF2-40B4-BE49-F238E27FC236}">
                <a16:creationId xmlns:a16="http://schemas.microsoft.com/office/drawing/2014/main" id="{0837F0A4-AA3F-4B92-B998-EE5B3C7C9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35112"/>
            <a:ext cx="3130550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0719" name="Group 15">
            <a:extLst>
              <a:ext uri="{FF2B5EF4-FFF2-40B4-BE49-F238E27FC236}">
                <a16:creationId xmlns:a16="http://schemas.microsoft.com/office/drawing/2014/main" id="{8CFCCDC0-25E1-498A-B98B-DA52FE4D9EC8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543050"/>
            <a:ext cx="8915400" cy="5243513"/>
            <a:chOff x="144" y="816"/>
            <a:chExt cx="5616" cy="3303"/>
          </a:xfrm>
        </p:grpSpPr>
        <p:sp>
          <p:nvSpPr>
            <p:cNvPr id="200710" name="Text Box 6">
              <a:extLst>
                <a:ext uri="{FF2B5EF4-FFF2-40B4-BE49-F238E27FC236}">
                  <a16:creationId xmlns:a16="http://schemas.microsoft.com/office/drawing/2014/main" id="{86AC50EC-CC4D-484B-AAAC-961B9719B7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792"/>
              <a:ext cx="129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/>
                <a:t> </a:t>
              </a:r>
              <a:r>
                <a:rPr lang="ru-RU" altLang="ru-RU" sz="2800"/>
                <a:t>1.</a:t>
              </a:r>
              <a:endParaRPr lang="ru-RU" altLang="ru-RU" sz="2800" baseline="30000"/>
            </a:p>
          </p:txBody>
        </p:sp>
        <p:sp>
          <p:nvSpPr>
            <p:cNvPr id="200711" name="Text Box 7">
              <a:extLst>
                <a:ext uri="{FF2B5EF4-FFF2-40B4-BE49-F238E27FC236}">
                  <a16:creationId xmlns:a16="http://schemas.microsoft.com/office/drawing/2014/main" id="{B84DBCF0-6BE1-4C8C-AAF9-A55231A545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688"/>
              <a:ext cx="5616" cy="1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 i="1"/>
                <a:t>H </a:t>
              </a:r>
              <a:r>
                <a:rPr lang="ru-RU" altLang="ru-RU"/>
                <a:t>треугольника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 i="1"/>
                <a:t>BE</a:t>
              </a:r>
              <a:r>
                <a:rPr lang="en-US" altLang="ru-RU"/>
                <a:t>. </a:t>
              </a:r>
              <a:r>
                <a:rPr lang="ru-RU" altLang="ru-RU"/>
                <a:t>Имеем,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 i="1"/>
                <a:t>B</a:t>
              </a:r>
              <a:r>
                <a:rPr lang="en-US" altLang="ru-RU"/>
                <a:t> =        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 i="1"/>
                <a:t>E </a:t>
              </a:r>
              <a:r>
                <a:rPr lang="en-US" altLang="ru-RU"/>
                <a:t>=          </a:t>
              </a:r>
              <a:r>
                <a:rPr lang="en-US" altLang="ru-RU" i="1"/>
                <a:t>BE =</a:t>
              </a:r>
              <a:r>
                <a:rPr lang="en-US" altLang="ru-RU"/>
                <a:t>1,5. </a:t>
              </a:r>
              <a:endParaRPr lang="ru-RU" altLang="ru-RU"/>
            </a:p>
            <a:p>
              <a:pPr>
                <a:spcBef>
                  <a:spcPct val="50000"/>
                </a:spcBef>
              </a:pPr>
              <a:r>
                <a:rPr lang="ru-RU" altLang="ru-RU"/>
                <a:t>По теореме косинусов, находим                              Следовательно, </a:t>
              </a:r>
              <a:r>
                <a:rPr lang="en-US" altLang="ru-RU" i="1"/>
                <a:t>A</a:t>
              </a:r>
              <a:r>
                <a:rPr lang="ru-RU" altLang="ru-RU" baseline="-25000"/>
                <a:t>1</a:t>
              </a:r>
              <a:r>
                <a:rPr lang="en-US" altLang="ru-RU" i="1"/>
                <a:t>H = </a:t>
              </a:r>
              <a:r>
                <a:rPr lang="ru-RU" altLang="ru-RU"/>
                <a:t>1.</a:t>
              </a:r>
              <a:r>
                <a:rPr lang="en-US" altLang="ru-RU"/>
                <a:t>      </a:t>
              </a:r>
              <a:endParaRPr lang="ru-RU" alt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0712" name="Object 8">
                  <a:extLst>
                    <a:ext uri="{FF2B5EF4-FFF2-40B4-BE49-F238E27FC236}">
                      <a16:creationId xmlns:a16="http://schemas.microsoft.com/office/drawing/2014/main" id="{74E42427-8EF9-481C-B748-E8786343759A}"/>
                    </a:ext>
                  </a:extLst>
                </p:cNvPr>
                <p:cNvSpPr txBox="1"/>
                <p:nvPr/>
              </p:nvSpPr>
              <p:spPr bwMode="auto">
                <a:xfrm>
                  <a:off x="2880" y="3168"/>
                  <a:ext cx="1361" cy="498"/>
                </a:xfrm>
                <a:prstGeom prst="rect">
                  <a:avLst/>
                </a:prstGeom>
                <a:noFill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∠</m:t>
                            </m:r>
                          </m:e>
                        </m:func>
                        <m:sSub>
                          <m:sSub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𝐵𝐸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200712" name="Object 8">
                  <a:extLst>
                    <a:ext uri="{FF2B5EF4-FFF2-40B4-BE49-F238E27FC236}">
                      <a16:creationId xmlns:a16="http://schemas.microsoft.com/office/drawing/2014/main" id="{74E42427-8EF9-481C-B748-E878634375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0" y="3168"/>
                  <a:ext cx="1361" cy="49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0716" name="Object 12">
                  <a:extLst>
                    <a:ext uri="{FF2B5EF4-FFF2-40B4-BE49-F238E27FC236}">
                      <a16:creationId xmlns:a16="http://schemas.microsoft.com/office/drawing/2014/main" id="{50A82D47-E8C2-4ED5-A8AE-D5A074AA8C9E}"/>
                    </a:ext>
                  </a:extLst>
                </p:cNvPr>
                <p:cNvSpPr txBox="1"/>
                <p:nvPr/>
              </p:nvSpPr>
              <p:spPr bwMode="auto">
                <a:xfrm>
                  <a:off x="2784" y="2880"/>
                  <a:ext cx="304" cy="428"/>
                </a:xfrm>
                <a:prstGeom prst="rect">
                  <a:avLst/>
                </a:prstGeom>
                <a:noFill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200716" name="Object 12">
                  <a:extLst>
                    <a:ext uri="{FF2B5EF4-FFF2-40B4-BE49-F238E27FC236}">
                      <a16:creationId xmlns:a16="http://schemas.microsoft.com/office/drawing/2014/main" id="{50A82D47-E8C2-4ED5-A8AE-D5A074AA8C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84" y="2880"/>
                  <a:ext cx="304" cy="42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00717" name="Picture 13">
              <a:extLst>
                <a:ext uri="{FF2B5EF4-FFF2-40B4-BE49-F238E27FC236}">
                  <a16:creationId xmlns:a16="http://schemas.microsoft.com/office/drawing/2014/main" id="{F278990C-C6F0-4A78-A9AA-180D143BC1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4" y="816"/>
              <a:ext cx="1972" cy="1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0718" name="Object 14">
                  <a:extLst>
                    <a:ext uri="{FF2B5EF4-FFF2-40B4-BE49-F238E27FC236}">
                      <a16:creationId xmlns:a16="http://schemas.microsoft.com/office/drawing/2014/main" id="{52B3E5D0-AA0E-4560-93E9-A1FC6F8805B4}"/>
                    </a:ext>
                  </a:extLst>
                </p:cNvPr>
                <p:cNvSpPr txBox="1"/>
                <p:nvPr/>
              </p:nvSpPr>
              <p:spPr bwMode="auto">
                <a:xfrm>
                  <a:off x="1889" y="2928"/>
                  <a:ext cx="319" cy="269"/>
                </a:xfrm>
                <a:prstGeom prst="rect">
                  <a:avLst/>
                </a:prstGeom>
                <a:noFill/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200718" name="Object 14">
                  <a:extLst>
                    <a:ext uri="{FF2B5EF4-FFF2-40B4-BE49-F238E27FC236}">
                      <a16:creationId xmlns:a16="http://schemas.microsoft.com/office/drawing/2014/main" id="{52B3E5D0-AA0E-4560-93E9-A1FC6F8805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889" y="2928"/>
                  <a:ext cx="319" cy="26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Rectangle 5">
            <a:extLst>
              <a:ext uri="{FF2B5EF4-FFF2-40B4-BE49-F238E27FC236}">
                <a16:creationId xmlns:a16="http://schemas.microsoft.com/office/drawing/2014/main" id="{C3EAD97F-BB50-43A2-A504-FA7201B53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18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>
            <a:extLst>
              <a:ext uri="{FF2B5EF4-FFF2-40B4-BE49-F238E27FC236}">
                <a16:creationId xmlns:a16="http://schemas.microsoft.com/office/drawing/2014/main" id="{F8B8C6D8-6FBC-4EDC-9940-4A1CF3B49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" y="530225"/>
            <a:ext cx="8153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правильном единичном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от вершины </a:t>
            </a:r>
            <a:r>
              <a:rPr lang="en-US" altLang="ru-RU" sz="2800" i="1" dirty="0"/>
              <a:t>A</a:t>
            </a:r>
            <a:r>
              <a:rPr lang="ru-RU" altLang="ru-RU" sz="2800" dirty="0"/>
              <a:t> до прямой </a:t>
            </a:r>
            <a:r>
              <a:rPr lang="en-US" altLang="ru-RU" sz="2800" i="1" dirty="0"/>
              <a:t>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31075" name="Picture 3">
            <a:extLst>
              <a:ext uri="{FF2B5EF4-FFF2-40B4-BE49-F238E27FC236}">
                <a16:creationId xmlns:a16="http://schemas.microsoft.com/office/drawing/2014/main" id="{A5910081-322F-4B7C-A624-4C4236D1E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47800"/>
            <a:ext cx="3579813" cy="325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1083" name="Group 11">
            <a:extLst>
              <a:ext uri="{FF2B5EF4-FFF2-40B4-BE49-F238E27FC236}">
                <a16:creationId xmlns:a16="http://schemas.microsoft.com/office/drawing/2014/main" id="{BA91C400-80EA-48C3-B32E-ED07ECF8482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77963"/>
            <a:ext cx="8610600" cy="5024438"/>
            <a:chOff x="192" y="931"/>
            <a:chExt cx="5424" cy="3165"/>
          </a:xfrm>
        </p:grpSpPr>
        <p:sp>
          <p:nvSpPr>
            <p:cNvPr id="131077" name="Text Box 5">
              <a:extLst>
                <a:ext uri="{FF2B5EF4-FFF2-40B4-BE49-F238E27FC236}">
                  <a16:creationId xmlns:a16="http://schemas.microsoft.com/office/drawing/2014/main" id="{85E04054-F5BD-4B12-9081-F9758A1C4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69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078" name="Object 6">
                  <a:extLst>
                    <a:ext uri="{FF2B5EF4-FFF2-40B4-BE49-F238E27FC236}">
                      <a16:creationId xmlns:a16="http://schemas.microsoft.com/office/drawing/2014/main" id="{DAF7D752-9FCF-4C63-BCDB-C02BD89FDB97}"/>
                    </a:ext>
                  </a:extLst>
                </p:cNvPr>
                <p:cNvSpPr txBox="1"/>
                <p:nvPr/>
              </p:nvSpPr>
              <p:spPr bwMode="auto">
                <a:xfrm>
                  <a:off x="1104" y="3600"/>
                  <a:ext cx="328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31078" name="Object 6">
                  <a:extLst>
                    <a:ext uri="{FF2B5EF4-FFF2-40B4-BE49-F238E27FC236}">
                      <a16:creationId xmlns:a16="http://schemas.microsoft.com/office/drawing/2014/main" id="{DAF7D752-9FCF-4C63-BCDB-C02BD89FDB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04" y="3600"/>
                  <a:ext cx="328" cy="49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1079" name="Picture 7">
              <a:extLst>
                <a:ext uri="{FF2B5EF4-FFF2-40B4-BE49-F238E27FC236}">
                  <a16:creationId xmlns:a16="http://schemas.microsoft.com/office/drawing/2014/main" id="{8A2E7C70-3CED-4D63-BD52-2370300910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931"/>
              <a:ext cx="2255" cy="2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1080" name="Text Box 8">
              <a:extLst>
                <a:ext uri="{FF2B5EF4-FFF2-40B4-BE49-F238E27FC236}">
                  <a16:creationId xmlns:a16="http://schemas.microsoft.com/office/drawing/2014/main" id="{16A9D28E-5DE9-47F4-8E18-870F1AB531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928"/>
              <a:ext cx="5424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AH </a:t>
              </a:r>
              <a:r>
                <a:rPr lang="ru-RU" altLang="ru-RU"/>
                <a:t>треугольника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 </a:t>
              </a:r>
              <a:r>
                <a:rPr lang="en-US" altLang="ru-RU" i="1"/>
                <a:t>ABC. </a:t>
              </a:r>
              <a:r>
                <a:rPr lang="ru-RU" altLang="ru-RU"/>
                <a:t>Оно равно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081" name="Object 9">
                  <a:extLst>
                    <a:ext uri="{FF2B5EF4-FFF2-40B4-BE49-F238E27FC236}">
                      <a16:creationId xmlns:a16="http://schemas.microsoft.com/office/drawing/2014/main" id="{60B22CB5-9664-4F94-A094-35220400F529}"/>
                    </a:ext>
                  </a:extLst>
                </p:cNvPr>
                <p:cNvSpPr txBox="1"/>
                <p:nvPr/>
              </p:nvSpPr>
              <p:spPr bwMode="auto">
                <a:xfrm>
                  <a:off x="1628" y="3216"/>
                  <a:ext cx="328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31081" name="Object 9">
                  <a:extLst>
                    <a:ext uri="{FF2B5EF4-FFF2-40B4-BE49-F238E27FC236}">
                      <a16:creationId xmlns:a16="http://schemas.microsoft.com/office/drawing/2014/main" id="{60B22CB5-9664-4F94-A094-35220400F52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628" y="3216"/>
                  <a:ext cx="328" cy="49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6" name="Rectangle 5">
            <a:extLst>
              <a:ext uri="{FF2B5EF4-FFF2-40B4-BE49-F238E27FC236}">
                <a16:creationId xmlns:a16="http://schemas.microsoft.com/office/drawing/2014/main" id="{F6250CE2-6FFB-46B8-BEE1-E1BD21008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19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>
            <a:extLst>
              <a:ext uri="{FF2B5EF4-FFF2-40B4-BE49-F238E27FC236}">
                <a16:creationId xmlns:a16="http://schemas.microsoft.com/office/drawing/2014/main" id="{6DD63EA5-B9E6-47E3-A01B-4BC562A55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от вершины </a:t>
            </a:r>
            <a:r>
              <a:rPr lang="en-US" altLang="ru-RU" sz="2800" i="1" dirty="0"/>
              <a:t>S</a:t>
            </a:r>
            <a:r>
              <a:rPr lang="ru-RU" altLang="ru-RU" sz="2800" dirty="0"/>
              <a:t> до прямой </a:t>
            </a:r>
            <a:r>
              <a:rPr lang="en-US" altLang="ru-RU" sz="2800" i="1" dirty="0"/>
              <a:t>AB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33123" name="Picture 3">
            <a:extLst>
              <a:ext uri="{FF2B5EF4-FFF2-40B4-BE49-F238E27FC236}">
                <a16:creationId xmlns:a16="http://schemas.microsoft.com/office/drawing/2014/main" id="{F14D448B-A46C-40F9-A956-8B61A8867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0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3131" name="Group 11">
            <a:extLst>
              <a:ext uri="{FF2B5EF4-FFF2-40B4-BE49-F238E27FC236}">
                <a16:creationId xmlns:a16="http://schemas.microsoft.com/office/drawing/2014/main" id="{072BC144-771D-430B-8D91-EA54A13AC01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51000"/>
            <a:ext cx="8610600" cy="5207000"/>
            <a:chOff x="192" y="1040"/>
            <a:chExt cx="5424" cy="3280"/>
          </a:xfrm>
        </p:grpSpPr>
        <p:sp>
          <p:nvSpPr>
            <p:cNvPr id="133125" name="Text Box 5">
              <a:extLst>
                <a:ext uri="{FF2B5EF4-FFF2-40B4-BE49-F238E27FC236}">
                  <a16:creationId xmlns:a16="http://schemas.microsoft.com/office/drawing/2014/main" id="{83A6F8F1-2AB4-4757-AF5E-B489925B8A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92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133126" name="Text Box 6">
              <a:extLst>
                <a:ext uri="{FF2B5EF4-FFF2-40B4-BE49-F238E27FC236}">
                  <a16:creationId xmlns:a16="http://schemas.microsoft.com/office/drawing/2014/main" id="{EC57B6FF-7DEE-4675-BF9A-1FC287F6A6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04"/>
              <a:ext cx="5424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SH </a:t>
              </a:r>
              <a:r>
                <a:rPr lang="ru-RU" altLang="ru-RU"/>
                <a:t>треугольника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 </a:t>
              </a:r>
              <a:r>
                <a:rPr lang="en-US" altLang="ru-RU" i="1"/>
                <a:t>SAB. </a:t>
              </a:r>
              <a:r>
                <a:rPr lang="ru-RU" altLang="ru-RU"/>
                <a:t>Оно равно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127" name="Object 7">
                  <a:extLst>
                    <a:ext uri="{FF2B5EF4-FFF2-40B4-BE49-F238E27FC236}">
                      <a16:creationId xmlns:a16="http://schemas.microsoft.com/office/drawing/2014/main" id="{328CE5CD-66B7-4AB7-A904-0290E9F769C7}"/>
                    </a:ext>
                  </a:extLst>
                </p:cNvPr>
                <p:cNvSpPr txBox="1"/>
                <p:nvPr/>
              </p:nvSpPr>
              <p:spPr bwMode="auto">
                <a:xfrm>
                  <a:off x="1628" y="3392"/>
                  <a:ext cx="328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33127" name="Object 7">
                  <a:extLst>
                    <a:ext uri="{FF2B5EF4-FFF2-40B4-BE49-F238E27FC236}">
                      <a16:creationId xmlns:a16="http://schemas.microsoft.com/office/drawing/2014/main" id="{328CE5CD-66B7-4AB7-A904-0290E9F769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628" y="3392"/>
                  <a:ext cx="328" cy="49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128" name="Object 8">
                  <a:extLst>
                    <a:ext uri="{FF2B5EF4-FFF2-40B4-BE49-F238E27FC236}">
                      <a16:creationId xmlns:a16="http://schemas.microsoft.com/office/drawing/2014/main" id="{2FBA3B6F-E275-4C68-B0C8-54720E53D2F1}"/>
                    </a:ext>
                  </a:extLst>
                </p:cNvPr>
                <p:cNvSpPr txBox="1"/>
                <p:nvPr/>
              </p:nvSpPr>
              <p:spPr bwMode="auto">
                <a:xfrm>
                  <a:off x="908" y="3824"/>
                  <a:ext cx="328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33128" name="Object 8">
                  <a:extLst>
                    <a:ext uri="{FF2B5EF4-FFF2-40B4-BE49-F238E27FC236}">
                      <a16:creationId xmlns:a16="http://schemas.microsoft.com/office/drawing/2014/main" id="{2FBA3B6F-E275-4C68-B0C8-54720E53D2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08" y="3824"/>
                  <a:ext cx="328" cy="49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3129" name="Picture 9">
              <a:extLst>
                <a:ext uri="{FF2B5EF4-FFF2-40B4-BE49-F238E27FC236}">
                  <a16:creationId xmlns:a16="http://schemas.microsoft.com/office/drawing/2014/main" id="{CAFE509C-E256-482B-8A22-36ADE640DD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040"/>
              <a:ext cx="2208" cy="2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4EDD05C4-0B04-4667-BE1D-AC20AF0F6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20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ext Box 2">
            <a:extLst>
              <a:ext uri="{FF2B5EF4-FFF2-40B4-BE49-F238E27FC236}">
                <a16:creationId xmlns:a16="http://schemas.microsoft.com/office/drawing/2014/main" id="{34486C48-B57D-4BF2-A410-C279807A3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597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от вершины </a:t>
            </a:r>
            <a:r>
              <a:rPr lang="en-US" altLang="ru-RU" sz="2800" i="1" dirty="0"/>
              <a:t>A</a:t>
            </a:r>
            <a:r>
              <a:rPr lang="ru-RU" altLang="ru-RU" sz="2800" dirty="0"/>
              <a:t> до прямой </a:t>
            </a:r>
            <a:r>
              <a:rPr lang="en-US" altLang="ru-RU" sz="2800" i="1" dirty="0"/>
              <a:t>SB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35171" name="Picture 3">
            <a:extLst>
              <a:ext uri="{FF2B5EF4-FFF2-40B4-BE49-F238E27FC236}">
                <a16:creationId xmlns:a16="http://schemas.microsoft.com/office/drawing/2014/main" id="{FEBD00E5-ACF3-4B51-A8D9-EA84FC59D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76400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5179" name="Group 11">
            <a:extLst>
              <a:ext uri="{FF2B5EF4-FFF2-40B4-BE49-F238E27FC236}">
                <a16:creationId xmlns:a16="http://schemas.microsoft.com/office/drawing/2014/main" id="{D220627D-C92C-4D5C-B842-11C7CEB6633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51000"/>
            <a:ext cx="8610600" cy="5207000"/>
            <a:chOff x="192" y="1040"/>
            <a:chExt cx="5424" cy="3280"/>
          </a:xfrm>
        </p:grpSpPr>
        <p:sp>
          <p:nvSpPr>
            <p:cNvPr id="135173" name="Text Box 5">
              <a:extLst>
                <a:ext uri="{FF2B5EF4-FFF2-40B4-BE49-F238E27FC236}">
                  <a16:creationId xmlns:a16="http://schemas.microsoft.com/office/drawing/2014/main" id="{B6A64170-7A2F-4BAF-A2A6-C3D01C2172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92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135174" name="Text Box 6">
              <a:extLst>
                <a:ext uri="{FF2B5EF4-FFF2-40B4-BE49-F238E27FC236}">
                  <a16:creationId xmlns:a16="http://schemas.microsoft.com/office/drawing/2014/main" id="{4BE50F00-B122-40B5-924F-966D42B619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04"/>
              <a:ext cx="5424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AH </a:t>
              </a:r>
              <a:r>
                <a:rPr lang="ru-RU" altLang="ru-RU"/>
                <a:t>треугольника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 </a:t>
              </a:r>
              <a:r>
                <a:rPr lang="en-US" altLang="ru-RU" i="1"/>
                <a:t>SAB. </a:t>
              </a:r>
              <a:r>
                <a:rPr lang="ru-RU" altLang="ru-RU"/>
                <a:t>Оно равно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5175" name="Object 7">
                  <a:extLst>
                    <a:ext uri="{FF2B5EF4-FFF2-40B4-BE49-F238E27FC236}">
                      <a16:creationId xmlns:a16="http://schemas.microsoft.com/office/drawing/2014/main" id="{DD8EAD6E-7A11-416C-9BFD-06B436EB45EC}"/>
                    </a:ext>
                  </a:extLst>
                </p:cNvPr>
                <p:cNvSpPr txBox="1"/>
                <p:nvPr/>
              </p:nvSpPr>
              <p:spPr bwMode="auto">
                <a:xfrm>
                  <a:off x="1628" y="3392"/>
                  <a:ext cx="328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35175" name="Object 7">
                  <a:extLst>
                    <a:ext uri="{FF2B5EF4-FFF2-40B4-BE49-F238E27FC236}">
                      <a16:creationId xmlns:a16="http://schemas.microsoft.com/office/drawing/2014/main" id="{DD8EAD6E-7A11-416C-9BFD-06B436EB45E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628" y="3392"/>
                  <a:ext cx="328" cy="49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5176" name="Object 8">
                  <a:extLst>
                    <a:ext uri="{FF2B5EF4-FFF2-40B4-BE49-F238E27FC236}">
                      <a16:creationId xmlns:a16="http://schemas.microsoft.com/office/drawing/2014/main" id="{F1404965-B2F6-467A-AD5C-F15FEB2142B4}"/>
                    </a:ext>
                  </a:extLst>
                </p:cNvPr>
                <p:cNvSpPr txBox="1"/>
                <p:nvPr/>
              </p:nvSpPr>
              <p:spPr bwMode="auto">
                <a:xfrm>
                  <a:off x="908" y="3824"/>
                  <a:ext cx="328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35176" name="Object 8">
                  <a:extLst>
                    <a:ext uri="{FF2B5EF4-FFF2-40B4-BE49-F238E27FC236}">
                      <a16:creationId xmlns:a16="http://schemas.microsoft.com/office/drawing/2014/main" id="{F1404965-B2F6-467A-AD5C-F15FEB2142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08" y="3824"/>
                  <a:ext cx="328" cy="49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5177" name="Picture 9">
              <a:extLst>
                <a:ext uri="{FF2B5EF4-FFF2-40B4-BE49-F238E27FC236}">
                  <a16:creationId xmlns:a16="http://schemas.microsoft.com/office/drawing/2014/main" id="{F9E62B70-533F-452A-8B20-98D48E8B0C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040"/>
              <a:ext cx="2208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F36D6D8F-4580-48A5-9F89-09E4EEA12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21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ext Box 2">
            <a:extLst>
              <a:ext uri="{FF2B5EF4-FFF2-40B4-BE49-F238E27FC236}">
                <a16:creationId xmlns:a16="http://schemas.microsoft.com/office/drawing/2014/main" id="{8855288A-3DA7-4A75-A672-DB52A5619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868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от вершины </a:t>
            </a:r>
            <a:r>
              <a:rPr lang="en-US" altLang="ru-RU" sz="2800" i="1" dirty="0"/>
              <a:t>A</a:t>
            </a:r>
            <a:r>
              <a:rPr lang="ru-RU" altLang="ru-RU" sz="2800" dirty="0"/>
              <a:t> до прямой </a:t>
            </a:r>
            <a:r>
              <a:rPr lang="en-US" altLang="ru-RU" sz="2800" i="1" dirty="0"/>
              <a:t>SC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37219" name="Picture 3">
            <a:extLst>
              <a:ext uri="{FF2B5EF4-FFF2-40B4-BE49-F238E27FC236}">
                <a16:creationId xmlns:a16="http://schemas.microsoft.com/office/drawing/2014/main" id="{953698B7-2F40-454A-94E1-58A77798F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05000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7220" name="Group 4">
            <a:extLst>
              <a:ext uri="{FF2B5EF4-FFF2-40B4-BE49-F238E27FC236}">
                <a16:creationId xmlns:a16="http://schemas.microsoft.com/office/drawing/2014/main" id="{D39CEE8C-D729-4024-AB24-70C661E8B0D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7467600" cy="4800600"/>
            <a:chOff x="336" y="720"/>
            <a:chExt cx="4704" cy="3024"/>
          </a:xfrm>
        </p:grpSpPr>
        <p:sp>
          <p:nvSpPr>
            <p:cNvPr id="137221" name="Text Box 5">
              <a:extLst>
                <a:ext uri="{FF2B5EF4-FFF2-40B4-BE49-F238E27FC236}">
                  <a16:creationId xmlns:a16="http://schemas.microsoft.com/office/drawing/2014/main" id="{C754C207-0E0C-4664-B937-1AB5940F1D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45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1. </a:t>
              </a:r>
            </a:p>
          </p:txBody>
        </p:sp>
        <p:sp>
          <p:nvSpPr>
            <p:cNvPr id="137222" name="Text Box 6">
              <a:extLst>
                <a:ext uri="{FF2B5EF4-FFF2-40B4-BE49-F238E27FC236}">
                  <a16:creationId xmlns:a16="http://schemas.microsoft.com/office/drawing/2014/main" id="{F2F219E6-2D4E-4B5F-BCE2-B0ADBB233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880"/>
              <a:ext cx="470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Треугольник </a:t>
              </a:r>
              <a:r>
                <a:rPr lang="en-US" altLang="ru-RU" i="1" dirty="0"/>
                <a:t>SAC </a:t>
              </a:r>
              <a:r>
                <a:rPr lang="ru-RU" altLang="ru-RU" dirty="0"/>
                <a:t>прямоугольный. Искомое расстояние равно катету </a:t>
              </a:r>
              <a:r>
                <a:rPr lang="en-US" altLang="ru-RU" i="1" dirty="0"/>
                <a:t>SA </a:t>
              </a:r>
              <a:r>
                <a:rPr lang="ru-RU" altLang="ru-RU" dirty="0"/>
                <a:t>и равно 1.</a:t>
              </a:r>
            </a:p>
          </p:txBody>
        </p:sp>
        <p:pic>
          <p:nvPicPr>
            <p:cNvPr id="137223" name="Picture 7">
              <a:extLst>
                <a:ext uri="{FF2B5EF4-FFF2-40B4-BE49-F238E27FC236}">
                  <a16:creationId xmlns:a16="http://schemas.microsoft.com/office/drawing/2014/main" id="{EBA964BB-4B8C-4BFC-B787-8BD15E98E3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720"/>
              <a:ext cx="2208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5">
            <a:extLst>
              <a:ext uri="{FF2B5EF4-FFF2-40B4-BE49-F238E27FC236}">
                <a16:creationId xmlns:a16="http://schemas.microsoft.com/office/drawing/2014/main" id="{AC0DF7DA-80E6-480E-91FE-0C49F82B8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22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 Box 2">
            <a:extLst>
              <a:ext uri="{FF2B5EF4-FFF2-40B4-BE49-F238E27FC236}">
                <a16:creationId xmlns:a16="http://schemas.microsoft.com/office/drawing/2014/main" id="{433E2160-FB92-4772-8B30-135AE1DA4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2608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ru-RU" altLang="ru-RU" sz="2800" dirty="0"/>
              <a:t>,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ребра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от вершины </a:t>
            </a:r>
            <a:r>
              <a:rPr lang="en-US" altLang="ru-RU" sz="2800" i="1" dirty="0"/>
              <a:t>S</a:t>
            </a:r>
            <a:r>
              <a:rPr lang="ru-RU" altLang="ru-RU" sz="2800" dirty="0"/>
              <a:t> до прямой </a:t>
            </a:r>
            <a:r>
              <a:rPr lang="en-US" altLang="ru-RU" sz="2800" i="1" dirty="0"/>
              <a:t>AB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39267" name="Picture 3">
            <a:extLst>
              <a:ext uri="{FF2B5EF4-FFF2-40B4-BE49-F238E27FC236}">
                <a16:creationId xmlns:a16="http://schemas.microsoft.com/office/drawing/2014/main" id="{E7C709D7-7891-4AB0-9699-FAAD24191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47384"/>
            <a:ext cx="3265488" cy="302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9275" name="Group 11">
            <a:extLst>
              <a:ext uri="{FF2B5EF4-FFF2-40B4-BE49-F238E27FC236}">
                <a16:creationId xmlns:a16="http://schemas.microsoft.com/office/drawing/2014/main" id="{6EE00492-6BE9-468A-A069-7D8DD04D06D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24050"/>
            <a:ext cx="8610600" cy="4933950"/>
            <a:chOff x="192" y="1212"/>
            <a:chExt cx="5424" cy="3108"/>
          </a:xfrm>
        </p:grpSpPr>
        <p:sp>
          <p:nvSpPr>
            <p:cNvPr id="139269" name="Text Box 5">
              <a:extLst>
                <a:ext uri="{FF2B5EF4-FFF2-40B4-BE49-F238E27FC236}">
                  <a16:creationId xmlns:a16="http://schemas.microsoft.com/office/drawing/2014/main" id="{C9DADB5D-9036-41AA-B2D9-4713491625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92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139270" name="Text Box 6">
              <a:extLst>
                <a:ext uri="{FF2B5EF4-FFF2-40B4-BE49-F238E27FC236}">
                  <a16:creationId xmlns:a16="http://schemas.microsoft.com/office/drawing/2014/main" id="{15DC600E-B15F-4C5C-92D6-3AA194CC97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04"/>
              <a:ext cx="5424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SH </a:t>
              </a:r>
              <a:r>
                <a:rPr lang="ru-RU" altLang="ru-RU"/>
                <a:t>треугольника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 </a:t>
              </a:r>
              <a:r>
                <a:rPr lang="en-US" altLang="ru-RU" i="1"/>
                <a:t>SAB. </a:t>
              </a:r>
              <a:r>
                <a:rPr lang="ru-RU" altLang="ru-RU"/>
                <a:t>Оно равно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9271" name="Object 7">
                  <a:extLst>
                    <a:ext uri="{FF2B5EF4-FFF2-40B4-BE49-F238E27FC236}">
                      <a16:creationId xmlns:a16="http://schemas.microsoft.com/office/drawing/2014/main" id="{023D3601-7BF2-4139-951B-5DF05C8AD5AF}"/>
                    </a:ext>
                  </a:extLst>
                </p:cNvPr>
                <p:cNvSpPr txBox="1"/>
                <p:nvPr/>
              </p:nvSpPr>
              <p:spPr bwMode="auto">
                <a:xfrm>
                  <a:off x="1584" y="3392"/>
                  <a:ext cx="416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39271" name="Object 7">
                  <a:extLst>
                    <a:ext uri="{FF2B5EF4-FFF2-40B4-BE49-F238E27FC236}">
                      <a16:creationId xmlns:a16="http://schemas.microsoft.com/office/drawing/2014/main" id="{023D3601-7BF2-4139-951B-5DF05C8AD5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84" y="3392"/>
                  <a:ext cx="416" cy="49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9272" name="Object 8">
                  <a:extLst>
                    <a:ext uri="{FF2B5EF4-FFF2-40B4-BE49-F238E27FC236}">
                      <a16:creationId xmlns:a16="http://schemas.microsoft.com/office/drawing/2014/main" id="{A3DFE47C-2890-49F7-9ED6-F2CEA354CC40}"/>
                    </a:ext>
                  </a:extLst>
                </p:cNvPr>
                <p:cNvSpPr txBox="1"/>
                <p:nvPr/>
              </p:nvSpPr>
              <p:spPr bwMode="auto">
                <a:xfrm>
                  <a:off x="864" y="3824"/>
                  <a:ext cx="416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39272" name="Object 8">
                  <a:extLst>
                    <a:ext uri="{FF2B5EF4-FFF2-40B4-BE49-F238E27FC236}">
                      <a16:creationId xmlns:a16="http://schemas.microsoft.com/office/drawing/2014/main" id="{A3DFE47C-2890-49F7-9ED6-F2CEA354CC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64" y="3824"/>
                  <a:ext cx="416" cy="49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9273" name="Picture 9">
              <a:extLst>
                <a:ext uri="{FF2B5EF4-FFF2-40B4-BE49-F238E27FC236}">
                  <a16:creationId xmlns:a16="http://schemas.microsoft.com/office/drawing/2014/main" id="{845F2622-A96F-4103-8A36-EFD5378029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212"/>
              <a:ext cx="2057" cy="1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31B43B79-1A8C-47C4-A5BF-6DFE6E6864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23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94107FEC-66E5-42B3-8F1C-939D8591D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Нахождение расстояний</a:t>
            </a:r>
            <a:r>
              <a:rPr lang="en-US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</a:rPr>
              <a:t>от точки до прямой</a:t>
            </a:r>
          </a:p>
        </p:txBody>
      </p:sp>
      <p:sp>
        <p:nvSpPr>
          <p:cNvPr id="190469" name="Rectangle 5">
            <a:extLst>
              <a:ext uri="{FF2B5EF4-FFF2-40B4-BE49-F238E27FC236}">
                <a16:creationId xmlns:a16="http://schemas.microsoft.com/office/drawing/2014/main" id="{2FBAFBD2-1A0B-496A-B7C5-B8B8E3113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813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0475" name="Rectangle 11">
            <a:extLst>
              <a:ext uri="{FF2B5EF4-FFF2-40B4-BE49-F238E27FC236}">
                <a16:creationId xmlns:a16="http://schemas.microsoft.com/office/drawing/2014/main" id="{A57ADFF7-7D59-4A32-A0FF-7C415853A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050" y="2671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0479" name="Text Box 15">
            <a:extLst>
              <a:ext uri="{FF2B5EF4-FFF2-40B4-BE49-F238E27FC236}">
                <a16:creationId xmlns:a16="http://schemas.microsoft.com/office/drawing/2014/main" id="{C0984F3E-4057-406F-B106-B1DF95136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Для нахождения расстояния от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до прямой </a:t>
            </a:r>
            <a:r>
              <a:rPr lang="en-US" altLang="ru-RU" i="1" dirty="0">
                <a:cs typeface="Times New Roman" panose="02020603050405020304" pitchFamily="18" charset="0"/>
              </a:rPr>
              <a:t>l </a:t>
            </a:r>
            <a:r>
              <a:rPr lang="ru-RU" altLang="ru-RU" dirty="0">
                <a:cs typeface="Times New Roman" panose="02020603050405020304" pitchFamily="18" charset="0"/>
              </a:rPr>
              <a:t>перпендикуляр </a:t>
            </a:r>
            <a:r>
              <a:rPr lang="en-US" altLang="ru-RU" i="1" dirty="0">
                <a:cs typeface="Times New Roman" panose="02020603050405020304" pitchFamily="18" charset="0"/>
              </a:rPr>
              <a:t>AH</a:t>
            </a:r>
            <a:r>
              <a:rPr lang="ru-RU" altLang="ru-RU" dirty="0">
                <a:cs typeface="Times New Roman" panose="02020603050405020304" pitchFamily="18" charset="0"/>
              </a:rPr>
              <a:t>, опущенный из данной точки на данную прямую, представляют в качестве высоты треугольника, одной вершиной которого является  точка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а сторона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, противолежащая этой вершине, лежит на прямой </a:t>
            </a:r>
            <a:r>
              <a:rPr lang="en-US" altLang="ru-RU" i="1" dirty="0">
                <a:cs typeface="Times New Roman" panose="02020603050405020304" pitchFamily="18" charset="0"/>
              </a:rPr>
              <a:t>l</a:t>
            </a:r>
            <a:r>
              <a:rPr lang="ru-RU" altLang="ru-RU" dirty="0">
                <a:cs typeface="Times New Roman" panose="02020603050405020304" pitchFamily="18" charset="0"/>
              </a:rPr>
              <a:t>. Зная стороны этого треугольника, можно найти и его высоту.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При этом возможны следующие случаи:</a:t>
            </a:r>
          </a:p>
        </p:txBody>
      </p:sp>
      <p:grpSp>
        <p:nvGrpSpPr>
          <p:cNvPr id="190481" name="Group 17">
            <a:extLst>
              <a:ext uri="{FF2B5EF4-FFF2-40B4-BE49-F238E27FC236}">
                <a16:creationId xmlns:a16="http://schemas.microsoft.com/office/drawing/2014/main" id="{923BFDDC-19F2-4377-86C2-7BD976E44306}"/>
              </a:ext>
            </a:extLst>
          </p:cNvPr>
          <p:cNvGrpSpPr>
            <a:grpSpLocks/>
          </p:cNvGrpSpPr>
          <p:nvPr/>
        </p:nvGrpSpPr>
        <p:grpSpPr bwMode="auto">
          <a:xfrm>
            <a:off x="0" y="3220245"/>
            <a:ext cx="9144000" cy="3255963"/>
            <a:chOff x="0" y="2064"/>
            <a:chExt cx="5760" cy="205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0467" name="Text Box 3">
                  <a:extLst>
                    <a:ext uri="{FF2B5EF4-FFF2-40B4-BE49-F238E27FC236}">
                      <a16:creationId xmlns:a16="http://schemas.microsoft.com/office/drawing/2014/main" id="{7A8F9110-0648-4704-A9C5-A2655A47AB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2064"/>
                  <a:ext cx="5760" cy="99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/>
                    <a:t>	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Треугольник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ABC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– равнобедренный,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AB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 =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AC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Пусть</a:t>
                  </a:r>
                  <a:r>
                    <a:rPr lang="en-US" altLang="ru-RU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AB = AC = b</a:t>
                  </a:r>
                  <a:r>
                    <a:rPr lang="en-US" altLang="ru-RU" dirty="0">
                      <a:cs typeface="Times New Roman" panose="02020603050405020304" pitchFamily="18" charset="0"/>
                    </a:rPr>
                    <a:t>,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BC = a</a:t>
                  </a:r>
                  <a:r>
                    <a:rPr lang="en-US" altLang="ru-RU" dirty="0">
                      <a:cs typeface="Times New Roman" panose="02020603050405020304" pitchFamily="18" charset="0"/>
                    </a:rPr>
                    <a:t>.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Искомый перпендикуляр находится из прямоугольного треугольника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ABH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: </a:t>
                  </a:r>
                  <a14:m>
                    <m:oMath xmlns:m="http://schemas.openxmlformats.org/officeDocument/2006/math"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𝐴𝐻</m:t>
                      </m:r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	</a:t>
                  </a:r>
                </a:p>
              </p:txBody>
            </p:sp>
          </mc:Choice>
          <mc:Fallback xmlns="">
            <p:sp>
              <p:nvSpPr>
                <p:cNvPr id="190467" name="Text Box 3">
                  <a:extLst>
                    <a:ext uri="{FF2B5EF4-FFF2-40B4-BE49-F238E27FC236}">
                      <a16:creationId xmlns:a16="http://schemas.microsoft.com/office/drawing/2014/main" id="{7A8F9110-0648-4704-A9C5-A2655A47AB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2064"/>
                  <a:ext cx="5760" cy="997"/>
                </a:xfrm>
                <a:prstGeom prst="rect">
                  <a:avLst/>
                </a:prstGeom>
                <a:blipFill>
                  <a:blip r:embed="rId3"/>
                  <a:stretch>
                    <a:fillRect l="-1000" t="-3077" r="-10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90471" name="Picture 7">
              <a:extLst>
                <a:ext uri="{FF2B5EF4-FFF2-40B4-BE49-F238E27FC236}">
                  <a16:creationId xmlns:a16="http://schemas.microsoft.com/office/drawing/2014/main" id="{5BC70349-D7F4-4734-B6F2-6817565F68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0" y="2944"/>
              <a:ext cx="1872" cy="1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0480" name="Text Box 16">
              <a:extLst>
                <a:ext uri="{FF2B5EF4-FFF2-40B4-BE49-F238E27FC236}">
                  <a16:creationId xmlns:a16="http://schemas.microsoft.com/office/drawing/2014/main" id="{87C9DFB3-3393-4845-BFE9-B647BFE389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744"/>
              <a:ext cx="336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200" i="1"/>
                <a:t>H</a:t>
              </a:r>
              <a:endParaRPr lang="ru-RU" altLang="ru-RU" sz="2200" i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2">
            <a:extLst>
              <a:ext uri="{FF2B5EF4-FFF2-40B4-BE49-F238E27FC236}">
                <a16:creationId xmlns:a16="http://schemas.microsoft.com/office/drawing/2014/main" id="{6BF4A557-3A29-4950-B250-E8077EFBD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4194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ru-RU" altLang="ru-RU" sz="2800" dirty="0"/>
              <a:t>,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ребра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от вершины </a:t>
            </a:r>
            <a:r>
              <a:rPr lang="en-US" altLang="ru-RU" sz="2800" i="1" dirty="0"/>
              <a:t>S</a:t>
            </a:r>
            <a:r>
              <a:rPr lang="ru-RU" altLang="ru-RU" sz="2800" dirty="0"/>
              <a:t> до прямой </a:t>
            </a:r>
            <a:r>
              <a:rPr lang="en-US" altLang="ru-RU" sz="2800" i="1" dirty="0"/>
              <a:t>AC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41315" name="Picture 3">
            <a:extLst>
              <a:ext uri="{FF2B5EF4-FFF2-40B4-BE49-F238E27FC236}">
                <a16:creationId xmlns:a16="http://schemas.microsoft.com/office/drawing/2014/main" id="{0407D1E8-F677-4ABC-AD04-C920F1331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16221"/>
            <a:ext cx="3273425" cy="303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1323" name="Group 11">
            <a:extLst>
              <a:ext uri="{FF2B5EF4-FFF2-40B4-BE49-F238E27FC236}">
                <a16:creationId xmlns:a16="http://schemas.microsoft.com/office/drawing/2014/main" id="{074A27A0-E040-4B0F-821D-3899E9974B0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90725"/>
            <a:ext cx="8610600" cy="4867275"/>
            <a:chOff x="192" y="1254"/>
            <a:chExt cx="5424" cy="3066"/>
          </a:xfrm>
        </p:grpSpPr>
        <p:sp>
          <p:nvSpPr>
            <p:cNvPr id="141317" name="Text Box 5">
              <a:extLst>
                <a:ext uri="{FF2B5EF4-FFF2-40B4-BE49-F238E27FC236}">
                  <a16:creationId xmlns:a16="http://schemas.microsoft.com/office/drawing/2014/main" id="{464030C9-4433-4D1A-9215-64943DD7B7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92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141318" name="Text Box 6">
              <a:extLst>
                <a:ext uri="{FF2B5EF4-FFF2-40B4-BE49-F238E27FC236}">
                  <a16:creationId xmlns:a16="http://schemas.microsoft.com/office/drawing/2014/main" id="{8DFF6518-1D9C-499F-8CCD-8BE63E0487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52"/>
              <a:ext cx="5424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SH </a:t>
              </a:r>
              <a:r>
                <a:rPr lang="ru-RU" altLang="ru-RU"/>
                <a:t>треугольника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 </a:t>
              </a:r>
              <a:r>
                <a:rPr lang="en-US" altLang="ru-RU" i="1"/>
                <a:t>SAC. </a:t>
              </a:r>
              <a:r>
                <a:rPr lang="ru-RU" altLang="ru-RU"/>
                <a:t>Оно равно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1319" name="Object 7">
                  <a:extLst>
                    <a:ext uri="{FF2B5EF4-FFF2-40B4-BE49-F238E27FC236}">
                      <a16:creationId xmlns:a16="http://schemas.microsoft.com/office/drawing/2014/main" id="{9FC997AD-6D1C-40B8-AB45-F478A9C228A1}"/>
                    </a:ext>
                  </a:extLst>
                </p:cNvPr>
                <p:cNvSpPr txBox="1"/>
                <p:nvPr/>
              </p:nvSpPr>
              <p:spPr bwMode="auto">
                <a:xfrm>
                  <a:off x="1584" y="3440"/>
                  <a:ext cx="416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41319" name="Object 7">
                  <a:extLst>
                    <a:ext uri="{FF2B5EF4-FFF2-40B4-BE49-F238E27FC236}">
                      <a16:creationId xmlns:a16="http://schemas.microsoft.com/office/drawing/2014/main" id="{9FC997AD-6D1C-40B8-AB45-F478A9C228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84" y="3440"/>
                  <a:ext cx="416" cy="49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1320" name="Object 8">
                  <a:extLst>
                    <a:ext uri="{FF2B5EF4-FFF2-40B4-BE49-F238E27FC236}">
                      <a16:creationId xmlns:a16="http://schemas.microsoft.com/office/drawing/2014/main" id="{18B4956D-525B-4D43-BE2C-2E2C80CB5B8E}"/>
                    </a:ext>
                  </a:extLst>
                </p:cNvPr>
                <p:cNvSpPr txBox="1"/>
                <p:nvPr/>
              </p:nvSpPr>
              <p:spPr bwMode="auto">
                <a:xfrm>
                  <a:off x="864" y="3824"/>
                  <a:ext cx="416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41320" name="Object 8">
                  <a:extLst>
                    <a:ext uri="{FF2B5EF4-FFF2-40B4-BE49-F238E27FC236}">
                      <a16:creationId xmlns:a16="http://schemas.microsoft.com/office/drawing/2014/main" id="{18B4956D-525B-4D43-BE2C-2E2C80CB5B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64" y="3824"/>
                  <a:ext cx="416" cy="49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41321" name="Picture 9">
              <a:extLst>
                <a:ext uri="{FF2B5EF4-FFF2-40B4-BE49-F238E27FC236}">
                  <a16:creationId xmlns:a16="http://schemas.microsoft.com/office/drawing/2014/main" id="{29FCAD9A-3607-48F0-AD0F-C1369A35EA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254"/>
              <a:ext cx="2062" cy="1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9169F099-ED7E-44F3-8554-49CC82314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24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>
            <a:extLst>
              <a:ext uri="{FF2B5EF4-FFF2-40B4-BE49-F238E27FC236}">
                <a16:creationId xmlns:a16="http://schemas.microsoft.com/office/drawing/2014/main" id="{6FD7EBAA-4214-4E4F-9767-1CF9D6536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3764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ru-RU" altLang="ru-RU" sz="2800" dirty="0"/>
              <a:t>,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ребра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от вершины </a:t>
            </a:r>
            <a:r>
              <a:rPr lang="en-US" altLang="ru-RU" sz="2800" i="1" dirty="0"/>
              <a:t>S</a:t>
            </a:r>
            <a:r>
              <a:rPr lang="ru-RU" altLang="ru-RU" sz="2800" dirty="0"/>
              <a:t> до прямой </a:t>
            </a:r>
            <a:r>
              <a:rPr lang="en-US" altLang="ru-RU" sz="2800" i="1" dirty="0"/>
              <a:t>AD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43363" name="Picture 3">
            <a:extLst>
              <a:ext uri="{FF2B5EF4-FFF2-40B4-BE49-F238E27FC236}">
                <a16:creationId xmlns:a16="http://schemas.microsoft.com/office/drawing/2014/main" id="{62D06951-580D-4493-81AF-B4C1012C4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05000"/>
            <a:ext cx="3557588" cy="330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371" name="Group 11">
            <a:extLst>
              <a:ext uri="{FF2B5EF4-FFF2-40B4-BE49-F238E27FC236}">
                <a16:creationId xmlns:a16="http://schemas.microsoft.com/office/drawing/2014/main" id="{4F17E174-BF50-4D41-A21D-970F42A0D154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05000"/>
            <a:ext cx="8610600" cy="4876800"/>
            <a:chOff x="192" y="1200"/>
            <a:chExt cx="5424" cy="3072"/>
          </a:xfrm>
        </p:grpSpPr>
        <p:sp>
          <p:nvSpPr>
            <p:cNvPr id="143365" name="Text Box 5">
              <a:extLst>
                <a:ext uri="{FF2B5EF4-FFF2-40B4-BE49-F238E27FC236}">
                  <a16:creationId xmlns:a16="http://schemas.microsoft.com/office/drawing/2014/main" id="{F87B758C-8840-4BA6-AB89-201CE9A03D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984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143366" name="Text Box 6">
              <a:extLst>
                <a:ext uri="{FF2B5EF4-FFF2-40B4-BE49-F238E27FC236}">
                  <a16:creationId xmlns:a16="http://schemas.microsoft.com/office/drawing/2014/main" id="{56DA9142-8F24-4A59-BCE1-AD6286D407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216"/>
              <a:ext cx="5424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SH </a:t>
              </a:r>
              <a:r>
                <a:rPr lang="ru-RU" altLang="ru-RU"/>
                <a:t>треугольника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 </a:t>
              </a:r>
              <a:r>
                <a:rPr lang="en-US" altLang="ru-RU" i="1"/>
                <a:t>SAD. </a:t>
              </a:r>
              <a:r>
                <a:rPr lang="ru-RU" altLang="ru-RU"/>
                <a:t>Оно равно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3367" name="Object 7">
                  <a:extLst>
                    <a:ext uri="{FF2B5EF4-FFF2-40B4-BE49-F238E27FC236}">
                      <a16:creationId xmlns:a16="http://schemas.microsoft.com/office/drawing/2014/main" id="{186E64B4-7A7E-4321-8414-8C21954600A7}"/>
                    </a:ext>
                  </a:extLst>
                </p:cNvPr>
                <p:cNvSpPr txBox="1"/>
                <p:nvPr/>
              </p:nvSpPr>
              <p:spPr bwMode="auto">
                <a:xfrm>
                  <a:off x="1632" y="3600"/>
                  <a:ext cx="280" cy="2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43367" name="Object 7">
                  <a:extLst>
                    <a:ext uri="{FF2B5EF4-FFF2-40B4-BE49-F238E27FC236}">
                      <a16:creationId xmlns:a16="http://schemas.microsoft.com/office/drawing/2014/main" id="{186E64B4-7A7E-4321-8414-8C21954600A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632" y="3600"/>
                  <a:ext cx="280" cy="24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3368" name="Object 8">
                  <a:extLst>
                    <a:ext uri="{FF2B5EF4-FFF2-40B4-BE49-F238E27FC236}">
                      <a16:creationId xmlns:a16="http://schemas.microsoft.com/office/drawing/2014/main" id="{8E10285E-33A9-4182-921F-ECB8492C0DE0}"/>
                    </a:ext>
                  </a:extLst>
                </p:cNvPr>
                <p:cNvSpPr txBox="1"/>
                <p:nvPr/>
              </p:nvSpPr>
              <p:spPr bwMode="auto">
                <a:xfrm>
                  <a:off x="932" y="4012"/>
                  <a:ext cx="280" cy="2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43368" name="Object 8">
                  <a:extLst>
                    <a:ext uri="{FF2B5EF4-FFF2-40B4-BE49-F238E27FC236}">
                      <a16:creationId xmlns:a16="http://schemas.microsoft.com/office/drawing/2014/main" id="{8E10285E-33A9-4182-921F-ECB8492C0DE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32" y="4012"/>
                  <a:ext cx="280" cy="24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43369" name="Picture 9">
              <a:extLst>
                <a:ext uri="{FF2B5EF4-FFF2-40B4-BE49-F238E27FC236}">
                  <a16:creationId xmlns:a16="http://schemas.microsoft.com/office/drawing/2014/main" id="{28686E5E-0CC5-4D1E-9B9E-B613E29975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200"/>
              <a:ext cx="2241" cy="20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6F3BCB71-FEA3-426B-82B3-EB61A56C8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25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>
            <a:extLst>
              <a:ext uri="{FF2B5EF4-FFF2-40B4-BE49-F238E27FC236}">
                <a16:creationId xmlns:a16="http://schemas.microsoft.com/office/drawing/2014/main" id="{6E46CC3A-DF27-4613-9CB9-DA7A456B9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5612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ru-RU" altLang="ru-RU" sz="2800" dirty="0"/>
              <a:t>,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ребра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от точки </a:t>
            </a:r>
            <a:r>
              <a:rPr lang="en-US" altLang="ru-RU" sz="2800" i="1" dirty="0"/>
              <a:t>A</a:t>
            </a:r>
            <a:r>
              <a:rPr lang="ru-RU" altLang="ru-RU" sz="2800" dirty="0"/>
              <a:t> до прямой </a:t>
            </a:r>
            <a:r>
              <a:rPr lang="en-US" altLang="ru-RU" sz="2800" i="1" dirty="0"/>
              <a:t>SB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45411" name="Picture 3">
            <a:extLst>
              <a:ext uri="{FF2B5EF4-FFF2-40B4-BE49-F238E27FC236}">
                <a16:creationId xmlns:a16="http://schemas.microsoft.com/office/drawing/2014/main" id="{395F383F-EA7B-4477-ADC9-086213D95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0"/>
            <a:ext cx="3557588" cy="330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5419" name="Group 11">
            <a:extLst>
              <a:ext uri="{FF2B5EF4-FFF2-40B4-BE49-F238E27FC236}">
                <a16:creationId xmlns:a16="http://schemas.microsoft.com/office/drawing/2014/main" id="{0AD48856-D783-47AB-A816-052A6E48AFA1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803400"/>
            <a:ext cx="8610600" cy="5054600"/>
            <a:chOff x="192" y="1136"/>
            <a:chExt cx="5424" cy="3184"/>
          </a:xfrm>
        </p:grpSpPr>
        <p:sp>
          <p:nvSpPr>
            <p:cNvPr id="145413" name="Text Box 5">
              <a:extLst>
                <a:ext uri="{FF2B5EF4-FFF2-40B4-BE49-F238E27FC236}">
                  <a16:creationId xmlns:a16="http://schemas.microsoft.com/office/drawing/2014/main" id="{0854211B-E6CA-486D-B5FF-ADFDE245C1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92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145414" name="Text Box 6">
              <a:extLst>
                <a:ext uri="{FF2B5EF4-FFF2-40B4-BE49-F238E27FC236}">
                  <a16:creationId xmlns:a16="http://schemas.microsoft.com/office/drawing/2014/main" id="{A644F419-9706-4EF0-A075-0362745E34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52"/>
              <a:ext cx="5424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AH </a:t>
              </a:r>
              <a:r>
                <a:rPr lang="ru-RU" altLang="ru-RU"/>
                <a:t>треугольника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 </a:t>
              </a:r>
              <a:r>
                <a:rPr lang="en-US" altLang="ru-RU" i="1"/>
                <a:t>SAB. </a:t>
              </a:r>
              <a:r>
                <a:rPr lang="ru-RU" altLang="ru-RU"/>
                <a:t>Оно равно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5415" name="Object 7">
                  <a:extLst>
                    <a:ext uri="{FF2B5EF4-FFF2-40B4-BE49-F238E27FC236}">
                      <a16:creationId xmlns:a16="http://schemas.microsoft.com/office/drawing/2014/main" id="{2DF9216B-6ECA-4ADF-B552-BC5BE95DA96C}"/>
                    </a:ext>
                  </a:extLst>
                </p:cNvPr>
                <p:cNvSpPr txBox="1"/>
                <p:nvPr/>
              </p:nvSpPr>
              <p:spPr bwMode="auto">
                <a:xfrm>
                  <a:off x="1564" y="3412"/>
                  <a:ext cx="416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45415" name="Object 7">
                  <a:extLst>
                    <a:ext uri="{FF2B5EF4-FFF2-40B4-BE49-F238E27FC236}">
                      <a16:creationId xmlns:a16="http://schemas.microsoft.com/office/drawing/2014/main" id="{2DF9216B-6ECA-4ADF-B552-BC5BE95DA9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64" y="3412"/>
                  <a:ext cx="416" cy="49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5416" name="Object 8">
                  <a:extLst>
                    <a:ext uri="{FF2B5EF4-FFF2-40B4-BE49-F238E27FC236}">
                      <a16:creationId xmlns:a16="http://schemas.microsoft.com/office/drawing/2014/main" id="{87E325A3-9D9F-4D51-A912-C977F4846332}"/>
                    </a:ext>
                  </a:extLst>
                </p:cNvPr>
                <p:cNvSpPr txBox="1"/>
                <p:nvPr/>
              </p:nvSpPr>
              <p:spPr bwMode="auto">
                <a:xfrm>
                  <a:off x="864" y="3824"/>
                  <a:ext cx="416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45416" name="Object 8">
                  <a:extLst>
                    <a:ext uri="{FF2B5EF4-FFF2-40B4-BE49-F238E27FC236}">
                      <a16:creationId xmlns:a16="http://schemas.microsoft.com/office/drawing/2014/main" id="{87E325A3-9D9F-4D51-A912-C977F48463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64" y="3824"/>
                  <a:ext cx="416" cy="49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45417" name="Picture 9">
              <a:extLst>
                <a:ext uri="{FF2B5EF4-FFF2-40B4-BE49-F238E27FC236}">
                  <a16:creationId xmlns:a16="http://schemas.microsoft.com/office/drawing/2014/main" id="{79DD361B-E221-4B55-9AA6-FA26D63A09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136"/>
              <a:ext cx="2241" cy="20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C3D58521-817B-4EA5-92E1-9B50B4B37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26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>
            <a:extLst>
              <a:ext uri="{FF2B5EF4-FFF2-40B4-BE49-F238E27FC236}">
                <a16:creationId xmlns:a16="http://schemas.microsoft.com/office/drawing/2014/main" id="{97CC3831-5348-4063-9206-FAA159527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7525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ru-RU" altLang="ru-RU" sz="2800" dirty="0"/>
              <a:t>,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ребра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от точки </a:t>
            </a:r>
            <a:r>
              <a:rPr lang="en-US" altLang="ru-RU" sz="2800" i="1" dirty="0"/>
              <a:t>A</a:t>
            </a:r>
            <a:r>
              <a:rPr lang="ru-RU" altLang="ru-RU" sz="2800" dirty="0"/>
              <a:t> до прямой </a:t>
            </a:r>
            <a:r>
              <a:rPr lang="en-US" altLang="ru-RU" sz="2800" i="1" dirty="0"/>
              <a:t>SC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47459" name="Picture 3">
            <a:extLst>
              <a:ext uri="{FF2B5EF4-FFF2-40B4-BE49-F238E27FC236}">
                <a16:creationId xmlns:a16="http://schemas.microsoft.com/office/drawing/2014/main" id="{CA919507-6186-4416-A1C1-83695DF7B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0"/>
            <a:ext cx="3557588" cy="330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7467" name="Group 11">
            <a:extLst>
              <a:ext uri="{FF2B5EF4-FFF2-40B4-BE49-F238E27FC236}">
                <a16:creationId xmlns:a16="http://schemas.microsoft.com/office/drawing/2014/main" id="{ABCFAB11-7982-4F6A-AB23-96AC38528473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803400"/>
            <a:ext cx="8610600" cy="5054600"/>
            <a:chOff x="192" y="1136"/>
            <a:chExt cx="5424" cy="3184"/>
          </a:xfrm>
        </p:grpSpPr>
        <p:sp>
          <p:nvSpPr>
            <p:cNvPr id="147461" name="Text Box 5">
              <a:extLst>
                <a:ext uri="{FF2B5EF4-FFF2-40B4-BE49-F238E27FC236}">
                  <a16:creationId xmlns:a16="http://schemas.microsoft.com/office/drawing/2014/main" id="{5C37BB17-DBE5-4074-8113-80EC0C1C35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92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147462" name="Text Box 6">
              <a:extLst>
                <a:ext uri="{FF2B5EF4-FFF2-40B4-BE49-F238E27FC236}">
                  <a16:creationId xmlns:a16="http://schemas.microsoft.com/office/drawing/2014/main" id="{96FF49FB-387D-4B26-BCAC-2C9DB9F932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52"/>
              <a:ext cx="5424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Искомое расстояние равно высоте </a:t>
              </a:r>
              <a:r>
                <a:rPr lang="en-US" altLang="ru-RU" i="1" dirty="0"/>
                <a:t>AH </a:t>
              </a:r>
              <a:r>
                <a:rPr lang="ru-RU" altLang="ru-RU" dirty="0"/>
                <a:t>треугольника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 </a:t>
              </a:r>
              <a:r>
                <a:rPr lang="en-US" altLang="ru-RU" i="1" dirty="0"/>
                <a:t>SAC. </a:t>
              </a:r>
              <a:r>
                <a:rPr lang="ru-RU" altLang="ru-RU" dirty="0"/>
                <a:t>Оно равно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7463" name="Object 7">
                  <a:extLst>
                    <a:ext uri="{FF2B5EF4-FFF2-40B4-BE49-F238E27FC236}">
                      <a16:creationId xmlns:a16="http://schemas.microsoft.com/office/drawing/2014/main" id="{85927394-017B-4E97-9C4E-3B0601B66D33}"/>
                    </a:ext>
                  </a:extLst>
                </p:cNvPr>
                <p:cNvSpPr txBox="1"/>
                <p:nvPr/>
              </p:nvSpPr>
              <p:spPr bwMode="auto">
                <a:xfrm>
                  <a:off x="1556" y="3412"/>
                  <a:ext cx="432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39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47463" name="Object 7">
                  <a:extLst>
                    <a:ext uri="{FF2B5EF4-FFF2-40B4-BE49-F238E27FC236}">
                      <a16:creationId xmlns:a16="http://schemas.microsoft.com/office/drawing/2014/main" id="{85927394-017B-4E97-9C4E-3B0601B66D3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56" y="3412"/>
                  <a:ext cx="432" cy="49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7464" name="Object 8">
                  <a:extLst>
                    <a:ext uri="{FF2B5EF4-FFF2-40B4-BE49-F238E27FC236}">
                      <a16:creationId xmlns:a16="http://schemas.microsoft.com/office/drawing/2014/main" id="{FD6A004B-0E66-433D-BBA6-986B3188FA65}"/>
                    </a:ext>
                  </a:extLst>
                </p:cNvPr>
                <p:cNvSpPr txBox="1"/>
                <p:nvPr/>
              </p:nvSpPr>
              <p:spPr bwMode="auto">
                <a:xfrm>
                  <a:off x="856" y="3824"/>
                  <a:ext cx="432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39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47464" name="Object 8">
                  <a:extLst>
                    <a:ext uri="{FF2B5EF4-FFF2-40B4-BE49-F238E27FC236}">
                      <a16:creationId xmlns:a16="http://schemas.microsoft.com/office/drawing/2014/main" id="{FD6A004B-0E66-433D-BBA6-986B3188FA6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56" y="3824"/>
                  <a:ext cx="432" cy="49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47465" name="Picture 9">
              <a:extLst>
                <a:ext uri="{FF2B5EF4-FFF2-40B4-BE49-F238E27FC236}">
                  <a16:creationId xmlns:a16="http://schemas.microsoft.com/office/drawing/2014/main" id="{BD1EFF30-32E0-4DA0-B5C2-AD2D30C03D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136"/>
              <a:ext cx="2241" cy="20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B5FDA2D4-8E89-46B6-90D1-BDE5FD1612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27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2">
            <a:extLst>
              <a:ext uri="{FF2B5EF4-FFF2-40B4-BE49-F238E27FC236}">
                <a16:creationId xmlns:a16="http://schemas.microsoft.com/office/drawing/2014/main" id="{D91CBE6E-8974-4D37-BD08-FFAF258EB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4356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ru-RU" altLang="ru-RU" sz="2800" dirty="0"/>
              <a:t>,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ребра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от точки </a:t>
            </a:r>
            <a:r>
              <a:rPr lang="en-US" altLang="ru-RU" sz="2800" i="1" dirty="0"/>
              <a:t>A</a:t>
            </a:r>
            <a:r>
              <a:rPr lang="ru-RU" altLang="ru-RU" sz="2800" dirty="0"/>
              <a:t> до прямой </a:t>
            </a:r>
            <a:r>
              <a:rPr lang="en-US" altLang="ru-RU" sz="2800" i="1" dirty="0"/>
              <a:t>SD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49507" name="Picture 3">
            <a:extLst>
              <a:ext uri="{FF2B5EF4-FFF2-40B4-BE49-F238E27FC236}">
                <a16:creationId xmlns:a16="http://schemas.microsoft.com/office/drawing/2014/main" id="{5769A5F6-0D6D-4F1B-BBDD-54D557087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57400"/>
            <a:ext cx="3557588" cy="330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9515" name="Group 11">
            <a:extLst>
              <a:ext uri="{FF2B5EF4-FFF2-40B4-BE49-F238E27FC236}">
                <a16:creationId xmlns:a16="http://schemas.microsoft.com/office/drawing/2014/main" id="{374B7A19-D621-4F56-B071-FDB29B9EC7EA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057400"/>
            <a:ext cx="8610600" cy="4572000"/>
            <a:chOff x="192" y="1296"/>
            <a:chExt cx="5424" cy="2880"/>
          </a:xfrm>
        </p:grpSpPr>
        <p:sp>
          <p:nvSpPr>
            <p:cNvPr id="149509" name="Text Box 5">
              <a:extLst>
                <a:ext uri="{FF2B5EF4-FFF2-40B4-BE49-F238E27FC236}">
                  <a16:creationId xmlns:a16="http://schemas.microsoft.com/office/drawing/2014/main" id="{71BEA7E5-AA7F-4AA6-BD82-D51B5A22B6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88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149510" name="Text Box 6">
              <a:extLst>
                <a:ext uri="{FF2B5EF4-FFF2-40B4-BE49-F238E27FC236}">
                  <a16:creationId xmlns:a16="http://schemas.microsoft.com/office/drawing/2014/main" id="{522A8BE4-8460-4703-8E91-DD497A550C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360"/>
              <a:ext cx="542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Искомое расстояние равно высоте </a:t>
              </a:r>
              <a:r>
                <a:rPr lang="en-US" altLang="ru-RU" i="1" dirty="0"/>
                <a:t>AH </a:t>
              </a:r>
              <a:r>
                <a:rPr lang="ru-RU" altLang="ru-RU" dirty="0"/>
                <a:t>равностороннего треугольника </a:t>
              </a:r>
              <a:r>
                <a:rPr lang="en-US" altLang="ru-RU" i="1" dirty="0"/>
                <a:t>SAD. </a:t>
              </a:r>
              <a:r>
                <a:rPr lang="ru-RU" altLang="ru-RU" dirty="0"/>
                <a:t>Оно равно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9511" name="Object 7">
                  <a:extLst>
                    <a:ext uri="{FF2B5EF4-FFF2-40B4-BE49-F238E27FC236}">
                      <a16:creationId xmlns:a16="http://schemas.microsoft.com/office/drawing/2014/main" id="{511BBCB1-E894-45C6-ABD2-EC0430B1611A}"/>
                    </a:ext>
                  </a:extLst>
                </p:cNvPr>
                <p:cNvSpPr txBox="1"/>
                <p:nvPr/>
              </p:nvSpPr>
              <p:spPr bwMode="auto">
                <a:xfrm>
                  <a:off x="4224" y="3600"/>
                  <a:ext cx="280" cy="2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49511" name="Object 7">
                  <a:extLst>
                    <a:ext uri="{FF2B5EF4-FFF2-40B4-BE49-F238E27FC236}">
                      <a16:creationId xmlns:a16="http://schemas.microsoft.com/office/drawing/2014/main" id="{511BBCB1-E894-45C6-ABD2-EC0430B161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24" y="3600"/>
                  <a:ext cx="280" cy="24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9512" name="Object 8">
                  <a:extLst>
                    <a:ext uri="{FF2B5EF4-FFF2-40B4-BE49-F238E27FC236}">
                      <a16:creationId xmlns:a16="http://schemas.microsoft.com/office/drawing/2014/main" id="{EB366719-82CE-48E9-BECE-1207063FD7BF}"/>
                    </a:ext>
                  </a:extLst>
                </p:cNvPr>
                <p:cNvSpPr txBox="1"/>
                <p:nvPr/>
              </p:nvSpPr>
              <p:spPr bwMode="auto">
                <a:xfrm>
                  <a:off x="932" y="3916"/>
                  <a:ext cx="280" cy="2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49512" name="Object 8">
                  <a:extLst>
                    <a:ext uri="{FF2B5EF4-FFF2-40B4-BE49-F238E27FC236}">
                      <a16:creationId xmlns:a16="http://schemas.microsoft.com/office/drawing/2014/main" id="{EB366719-82CE-48E9-BECE-1207063FD7B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32" y="3916"/>
                  <a:ext cx="280" cy="24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49513" name="Picture 9">
              <a:extLst>
                <a:ext uri="{FF2B5EF4-FFF2-40B4-BE49-F238E27FC236}">
                  <a16:creationId xmlns:a16="http://schemas.microsoft.com/office/drawing/2014/main" id="{89034EEA-810A-4EAC-A4B1-0E680AD2ED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296"/>
              <a:ext cx="2241" cy="20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0BEAAB12-AD0E-4872-83D8-5AA67F3084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28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2516" name="Text Box 4">
                <a:extLst>
                  <a:ext uri="{FF2B5EF4-FFF2-40B4-BE49-F238E27FC236}">
                    <a16:creationId xmlns:a16="http://schemas.microsoft.com/office/drawing/2014/main" id="{934135A5-0231-4EC5-B866-788FA70F01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7200"/>
                <a:ext cx="9144000" cy="3616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dirty="0">
                    <a:cs typeface="Times New Roman" panose="02020603050405020304" pitchFamily="18" charset="0"/>
                  </a:rPr>
                  <a:t>	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Треугольник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– равнобедренный,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AC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=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Пусть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 = c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AC = BC = a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/>
                  <a:t>Н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айдем высоту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CG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𝐶𝐺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num>
                              <m:den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Площадь треугольника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𝐶𝐺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ad>
                      <m:radPr>
                        <m:degHide m:val="on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rad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</a:t>
                </a:r>
                <a:endParaRPr lang="en-US" altLang="ru-RU" dirty="0"/>
              </a:p>
              <a:p>
                <a:pPr algn="just"/>
                <a:r>
                  <a:rPr lang="ru-RU" altLang="ru-RU" dirty="0">
                    <a:cs typeface="Times New Roman" panose="02020603050405020304" pitchFamily="18" charset="0"/>
                  </a:rPr>
                  <a:t>С другой стороны, площадь этого треугольника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𝐴𝐻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𝐴𝐻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Приравнивая первое и второе значения площади, получим значение искомого перпендикуляра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𝐴𝐻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2516" name="Text Box 4">
                <a:extLst>
                  <a:ext uri="{FF2B5EF4-FFF2-40B4-BE49-F238E27FC236}">
                    <a16:creationId xmlns:a16="http://schemas.microsoft.com/office/drawing/2014/main" id="{934135A5-0231-4EC5-B866-788FA70F0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7200"/>
                <a:ext cx="9144000" cy="3616439"/>
              </a:xfrm>
              <a:prstGeom prst="rect">
                <a:avLst/>
              </a:prstGeom>
              <a:blipFill>
                <a:blip r:embed="rId3"/>
                <a:stretch>
                  <a:fillRect l="-1000" t="-1349" r="-1000" b="-6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2517" name="Rectangle 5">
            <a:extLst>
              <a:ext uri="{FF2B5EF4-FFF2-40B4-BE49-F238E27FC236}">
                <a16:creationId xmlns:a16="http://schemas.microsoft.com/office/drawing/2014/main" id="{922B68EF-B3F3-46FB-A9F7-076575CF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813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2518" name="Rectangle 6">
            <a:extLst>
              <a:ext uri="{FF2B5EF4-FFF2-40B4-BE49-F238E27FC236}">
                <a16:creationId xmlns:a16="http://schemas.microsoft.com/office/drawing/2014/main" id="{423ED661-D8BD-405A-94AC-D59021187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813" y="2728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2521" name="Rectangle 9">
            <a:extLst>
              <a:ext uri="{FF2B5EF4-FFF2-40B4-BE49-F238E27FC236}">
                <a16:creationId xmlns:a16="http://schemas.microsoft.com/office/drawing/2014/main" id="{1ABE412A-9D7B-464A-968E-82B010475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050" y="2671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92522" name="Picture 10">
            <a:extLst>
              <a:ext uri="{FF2B5EF4-FFF2-40B4-BE49-F238E27FC236}">
                <a16:creationId xmlns:a16="http://schemas.microsoft.com/office/drawing/2014/main" id="{FB122114-9C6A-4DC8-986F-EA272623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114800"/>
            <a:ext cx="31242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6612" name="Text Box 4">
                <a:extLst>
                  <a:ext uri="{FF2B5EF4-FFF2-40B4-BE49-F238E27FC236}">
                    <a16:creationId xmlns:a16="http://schemas.microsoft.com/office/drawing/2014/main" id="{EF66D6D4-A51E-480E-AA2C-874F016B62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62000"/>
                <a:ext cx="9144000" cy="2560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3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 Треугольник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– прямоугольный, угол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– прямой. </a:t>
                </a:r>
                <a:r>
                  <a:rPr lang="ru-RU" altLang="ru-RU" sz="2800" dirty="0"/>
                  <a:t>Пусть </a:t>
                </a:r>
                <a:r>
                  <a:rPr lang="en-US" altLang="ru-RU" sz="2800" i="1" dirty="0"/>
                  <a:t>AB = c</a:t>
                </a:r>
                <a:r>
                  <a:rPr lang="en-US" altLang="ru-RU" sz="2800" dirty="0"/>
                  <a:t>, </a:t>
                </a:r>
                <a:r>
                  <a:rPr lang="en-US" altLang="ru-RU" sz="2800" i="1" dirty="0"/>
                  <a:t>AC = b</a:t>
                </a:r>
                <a:r>
                  <a:rPr lang="en-US" altLang="ru-RU" sz="2800" dirty="0"/>
                  <a:t>. </a:t>
                </a:r>
                <a:r>
                  <a:rPr lang="en-US" altLang="ru-RU" sz="2800" i="1" dirty="0"/>
                  <a:t> </a:t>
                </a:r>
                <a:r>
                  <a:rPr lang="ru-RU" altLang="ru-RU" sz="2800" dirty="0"/>
                  <a:t>Тогда гипотенуза </a:t>
                </a:r>
                <a:r>
                  <a:rPr lang="en-US" altLang="ru-RU" sz="2800" i="1" dirty="0"/>
                  <a:t>BC </a:t>
                </a:r>
                <a:r>
                  <a:rPr lang="ru-RU" altLang="ru-RU" sz="2800" dirty="0"/>
                  <a:t>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sz="2800" dirty="0"/>
                  <a:t>. Удвоенная площадь треугольника </a:t>
                </a:r>
                <a:r>
                  <a:rPr lang="en-US" altLang="ru-RU" sz="2800" i="1" dirty="0"/>
                  <a:t>ABC</a:t>
                </a:r>
                <a:r>
                  <a:rPr lang="ru-RU" altLang="ru-RU" sz="2800" dirty="0"/>
                  <a:t>, с одной стороны, равна </a:t>
                </a:r>
                <a:r>
                  <a:rPr lang="en-US" altLang="ru-RU" sz="2800" i="1" dirty="0" err="1"/>
                  <a:t>bc</a:t>
                </a:r>
                <a:r>
                  <a:rPr lang="ru-RU" altLang="ru-RU" sz="2800" dirty="0"/>
                  <a:t>, а с другой </a:t>
                </a:r>
                <a14:m>
                  <m:oMath xmlns:m="http://schemas.openxmlformats.org/officeDocument/2006/math"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ad>
                      <m:radPr>
                        <m:degHide m:val="on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altLang="ru-RU" sz="2800" dirty="0"/>
                  <a:t>. Следовательно, </a:t>
                </a:r>
                <a14:m>
                  <m:oMath xmlns:m="http://schemas.openxmlformats.org/officeDocument/2006/math"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ru-RU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ru-RU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ru-RU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ru-RU" altLang="ru-RU" sz="2800" dirty="0"/>
                  <a:t>. 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6612" name="Text Box 4">
                <a:extLst>
                  <a:ext uri="{FF2B5EF4-FFF2-40B4-BE49-F238E27FC236}">
                    <a16:creationId xmlns:a16="http://schemas.microsoft.com/office/drawing/2014/main" id="{EF66D6D4-A51E-480E-AA2C-874F016B6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62000"/>
                <a:ext cx="9144000" cy="2560637"/>
              </a:xfrm>
              <a:prstGeom prst="rect">
                <a:avLst/>
              </a:prstGeom>
              <a:blipFill>
                <a:blip r:embed="rId3"/>
                <a:stretch>
                  <a:fillRect l="-1333" t="-2381" r="-1333" b="-11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6613" name="Rectangle 5">
            <a:extLst>
              <a:ext uri="{FF2B5EF4-FFF2-40B4-BE49-F238E27FC236}">
                <a16:creationId xmlns:a16="http://schemas.microsoft.com/office/drawing/2014/main" id="{9D226573-23E1-44A7-ACBC-8E4354159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813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96616" name="Picture 8">
            <a:extLst>
              <a:ext uri="{FF2B5EF4-FFF2-40B4-BE49-F238E27FC236}">
                <a16:creationId xmlns:a16="http://schemas.microsoft.com/office/drawing/2014/main" id="{113E1E8A-89A4-4C67-924C-89FB44C60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58428"/>
            <a:ext cx="4446588" cy="189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4563" name="Text Box 1027">
                <a:extLst>
                  <a:ext uri="{FF2B5EF4-FFF2-40B4-BE49-F238E27FC236}">
                    <a16:creationId xmlns:a16="http://schemas.microsoft.com/office/drawing/2014/main" id="{FE90248E-E895-4C15-8E1D-4C292E41FE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7200"/>
                <a:ext cx="9144000" cy="27776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altLang="ru-RU" dirty="0">
                    <a:cs typeface="Times New Roman" panose="02020603050405020304" pitchFamily="18" charset="0"/>
                  </a:rPr>
                  <a:t>	4. Треугольник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– произвольный. </a:t>
                </a:r>
                <a:endParaRPr lang="ru-RU" altLang="ru-RU" dirty="0"/>
              </a:p>
              <a:p>
                <a:pPr algn="just"/>
                <a:r>
                  <a:rPr lang="ru-RU" altLang="ru-RU" dirty="0">
                    <a:cs typeface="Times New Roman" panose="02020603050405020304" pitchFamily="18" charset="0"/>
                  </a:rPr>
                  <a:t>	Пусть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 = c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AC = b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BC = a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∠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𝐴𝐶𝐵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ru-RU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По теореме косинусов имеет место равенство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𝑎𝑏</m:t>
                    </m:r>
                    <m:func>
                      <m:func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                                             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Откуда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𝑎𝑏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Зная косинус угла, можно найти его синус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ru-RU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m:rPr>
                                <m:sty m:val="p"/>
                              </m:rPr>
                              <a:rPr lang="ru-RU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φ</m:t>
                            </m:r>
                          </m:e>
                        </m:func>
                      </m:e>
                    </m:rad>
                    <m:r>
                      <a:rPr lang="ru-RU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а зная синус , можно найти высоту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𝐴𝐻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unc>
                      <m:func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4563" name="Text Box 1027">
                <a:extLst>
                  <a:ext uri="{FF2B5EF4-FFF2-40B4-BE49-F238E27FC236}">
                    <a16:creationId xmlns:a16="http://schemas.microsoft.com/office/drawing/2014/main" id="{FE90248E-E895-4C15-8E1D-4C292E41FE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7200"/>
                <a:ext cx="9144000" cy="2777620"/>
              </a:xfrm>
              <a:prstGeom prst="rect">
                <a:avLst/>
              </a:prstGeom>
              <a:blipFill>
                <a:blip r:embed="rId3"/>
                <a:stretch>
                  <a:fillRect l="-1000" r="-1000" b="-10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564" name="Rectangle 1028">
            <a:extLst>
              <a:ext uri="{FF2B5EF4-FFF2-40B4-BE49-F238E27FC236}">
                <a16:creationId xmlns:a16="http://schemas.microsoft.com/office/drawing/2014/main" id="{B2E3D09A-5B9C-4E7F-AECD-594943841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813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565" name="Rectangle 1029">
            <a:extLst>
              <a:ext uri="{FF2B5EF4-FFF2-40B4-BE49-F238E27FC236}">
                <a16:creationId xmlns:a16="http://schemas.microsoft.com/office/drawing/2014/main" id="{C4BFAD93-F4E1-47BA-AE42-A17E09533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813" y="2728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566" name="Rectangle 1030">
            <a:extLst>
              <a:ext uri="{FF2B5EF4-FFF2-40B4-BE49-F238E27FC236}">
                <a16:creationId xmlns:a16="http://schemas.microsoft.com/office/drawing/2014/main" id="{60FFBE49-1E08-479F-9388-68211D6A0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050" y="2671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578" name="Rectangle 1042">
            <a:extLst>
              <a:ext uri="{FF2B5EF4-FFF2-40B4-BE49-F238E27FC236}">
                <a16:creationId xmlns:a16="http://schemas.microsoft.com/office/drawing/2014/main" id="{7FFF40C4-18DB-469E-8267-925295698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813" y="2652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94577" name="Picture 1041">
            <a:extLst>
              <a:ext uri="{FF2B5EF4-FFF2-40B4-BE49-F238E27FC236}">
                <a16:creationId xmlns:a16="http://schemas.microsoft.com/office/drawing/2014/main" id="{13F0155E-6946-4DFF-8C7E-F8D27A43B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253869"/>
            <a:ext cx="2971800" cy="206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>
            <a:extLst>
              <a:ext uri="{FF2B5EF4-FFF2-40B4-BE49-F238E27FC236}">
                <a16:creationId xmlns:a16="http://schemas.microsoft.com/office/drawing/2014/main" id="{7D371A3F-2908-429F-BE7B-EAC084F72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54785"/>
            <a:ext cx="84310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до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/>
              <a:t>.</a:t>
            </a:r>
          </a:p>
        </p:txBody>
      </p:sp>
      <p:sp>
        <p:nvSpPr>
          <p:cNvPr id="96259" name="Text Box 3">
            <a:extLst>
              <a:ext uri="{FF2B5EF4-FFF2-40B4-BE49-F238E27FC236}">
                <a16:creationId xmlns:a16="http://schemas.microsoft.com/office/drawing/2014/main" id="{185449C1-0CFB-42BD-BDBF-69E460721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1.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96260" name="Picture 4">
            <a:extLst>
              <a:ext uri="{FF2B5EF4-FFF2-40B4-BE49-F238E27FC236}">
                <a16:creationId xmlns:a16="http://schemas.microsoft.com/office/drawing/2014/main" id="{7E6EB566-03BF-4B80-9C0D-325A9145D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254226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6261" name="Rectangle 5">
            <a:extLst>
              <a:ext uri="{FF2B5EF4-FFF2-40B4-BE49-F238E27FC236}">
                <a16:creationId xmlns:a16="http://schemas.microsoft.com/office/drawing/2014/main" id="{9E49A241-8E97-4977-8060-1447EFB1D0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78028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23576FD-F774-497D-A808-7F48EFDDA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"/>
            <a:ext cx="800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до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прямой </a:t>
            </a:r>
            <a:r>
              <a:rPr lang="en-US" altLang="ru-RU" sz="2800" i="1" dirty="0"/>
              <a:t>CD</a:t>
            </a:r>
            <a:r>
              <a:rPr lang="ru-RU" altLang="ru-RU" sz="2800" i="1" dirty="0"/>
              <a:t>.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E1D5BEC9-A061-400C-A2D7-B40B146F1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1.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98308" name="Picture 4">
            <a:extLst>
              <a:ext uri="{FF2B5EF4-FFF2-40B4-BE49-F238E27FC236}">
                <a16:creationId xmlns:a16="http://schemas.microsoft.com/office/drawing/2014/main" id="{6F667441-EBEB-4995-9EE8-C882D0665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7653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D494D97F-4DB0-4E99-B2D0-CD1C9B9E7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>
            <a:extLst>
              <a:ext uri="{FF2B5EF4-FFF2-40B4-BE49-F238E27FC236}">
                <a16:creationId xmlns:a16="http://schemas.microsoft.com/office/drawing/2014/main" id="{403908E9-512E-471F-BF40-0EDD04E5F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"/>
            <a:ext cx="800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до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прямой </a:t>
            </a:r>
            <a:r>
              <a:rPr lang="en-US" altLang="ru-RU" sz="2800" i="1" dirty="0"/>
              <a:t>DD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2403" name="Text Box 3">
            <a:extLst>
              <a:ext uri="{FF2B5EF4-FFF2-40B4-BE49-F238E27FC236}">
                <a16:creationId xmlns:a16="http://schemas.microsoft.com/office/drawing/2014/main" id="{534B59BC-9A28-44B4-9106-B83B7CFA8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1.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2404" name="Picture 4">
            <a:extLst>
              <a:ext uri="{FF2B5EF4-FFF2-40B4-BE49-F238E27FC236}">
                <a16:creationId xmlns:a16="http://schemas.microsoft.com/office/drawing/2014/main" id="{98C93FDB-5B81-4533-B398-E991B709A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24AC4ACA-2D27-4127-B434-93C85F41F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1437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3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1780</Words>
  <Application>Microsoft Office PowerPoint</Application>
  <PresentationFormat>Экран (4:3)</PresentationFormat>
  <Paragraphs>242</Paragraphs>
  <Slides>34</Slides>
  <Notes>34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8" baseType="lpstr">
      <vt:lpstr>Arial</vt:lpstr>
      <vt:lpstr>Cambria Math</vt:lpstr>
      <vt:lpstr>Times New Roman</vt:lpstr>
      <vt:lpstr>Оформление по умолчанию</vt:lpstr>
      <vt:lpstr>20б. РАССТОЯНИЕ ОТ ТОЧКИ ДО ПРЯМОЙ  (Куб, пирамида)</vt:lpstr>
      <vt:lpstr>Презентация PowerPoint</vt:lpstr>
      <vt:lpstr>Нахождение расстояний от точки до прямой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Vladimir Smirnov</cp:lastModifiedBy>
  <cp:revision>42</cp:revision>
  <dcterms:created xsi:type="dcterms:W3CDTF">2007-10-22T16:06:58Z</dcterms:created>
  <dcterms:modified xsi:type="dcterms:W3CDTF">2022-04-06T17:17:19Z</dcterms:modified>
</cp:coreProperties>
</file>