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39" autoAdjust="0"/>
    <p:restoredTop sz="90929"/>
  </p:normalViewPr>
  <p:slideViewPr>
    <p:cSldViewPr>
      <p:cViewPr varScale="1">
        <p:scale>
          <a:sx n="93" d="100"/>
          <a:sy n="93" d="100"/>
        </p:scale>
        <p:origin x="3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5DE4FA6-729A-42D1-8C2A-99665A3343C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4FDD970-3BB7-4808-894E-3616EF84AEE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6546A2A2-BE9E-4673-A68F-4E70EE9BF2A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F3C77AF3-69A1-4D3B-944F-C53C9938765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B179AACB-B151-48C5-BE02-15CF4E16127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290CC394-4E9D-45EA-A767-7897484384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6AF789D-A7D5-43D4-84FA-96982CCAED3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944BBAF-8C61-4D40-992C-4DA60736EB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5CEE39-6BC0-4FFB-9E34-D9754AD94094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04B9B897-2AD2-486C-8410-5B760F159A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C2963822-47B3-431F-A83D-ED64B7F734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AFB3386-2600-468A-91B4-2A16350C96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FA8096-BA89-4143-AC31-2DC1618A1D28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CCC0103B-6FD5-4ED0-9D8E-98E019A10C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6B3F0A5F-DEB6-4A14-A951-FB3AA1756A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3880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C8FB335-CBF3-4F26-9D54-6949F337BD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D96A7-22CB-457C-841D-5F3E48C0920B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515B1108-A2B4-485E-98B1-A613921AD3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FB848A86-309C-4950-A4C3-64F45888E2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8468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22408C-64D8-4994-8C6B-6E7DECB8B0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85ADC9C-2BC6-49CF-8154-2CDF74F840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7ADC25-1909-4035-9DFF-3DBC1290E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211A44-162B-4E48-8C9C-0A6686757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BF9A36-2D1A-47E1-ADA1-C6AF8B02E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7417C-439D-47A6-B302-125FA3F60E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52974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F73832-9D7D-45DC-868D-CC003F733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1639836-712D-42ED-8DEA-C31AB42DD2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68A032-7D75-4B9C-83B8-2CFFBAFAC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842D39-7575-43EA-9909-20620234C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7EC02D-32DD-4430-B4CA-8C904C982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25B0E-04F0-44A5-9E58-6A5B2C641D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9541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9A6614A-D853-4E89-8233-429503659E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C44477E-2863-4020-9450-7BE9449BA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75DB35-4852-4276-B122-130DD0B6B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5F9A24-E9FA-443F-A4F2-22A39BE1B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A15B84-C5DE-465F-B0E8-F0C4A8487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9B1A8-2609-41EC-8F1D-3709FF5863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8501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12D23A-4BE8-4839-8E3F-EC28E80F6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EF8FF2-B08E-45B2-ABDA-0C3B7F1C5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3AE0D0-D4C9-4A50-A68C-B459E8F70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1EDC2E-99C8-4963-AF6C-D3BF6CB79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50F881-2EFF-42C1-B718-75C7844A9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F1A04-4E4F-48ED-9056-9CEC09B662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9091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868A7D-8721-48AB-9036-3A18D7021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6E5DD48-5210-4AE4-AEA8-11F3D3A42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BF9CB4-03B9-4AE0-8335-841AB1933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3E810D-77A2-4F99-BAE7-67134E870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4E6618-AFCD-4585-B88A-B22D37BF2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CB555-0004-4328-B564-1FB195D571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9242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24C861-B068-4260-BFF4-641784938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BA1340-5838-4B65-9916-5DB1E7CF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4DF7648-4F9F-4E0A-81E8-6F4505865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18E752-97A9-4A33-951D-5CDBFBEE0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21491C0-273D-4E33-A418-89FE3D34E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6C89AE-3A3F-4E0B-AEFF-3DDEAF413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C8F51-6282-4CAC-AA54-74B76ECFFF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022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AC6609-654F-4F44-AFCB-B968D4F82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FE9EE7-C044-476F-B966-045D49AED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268BD0E-E433-4159-8801-99A5145362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A53183B-76A6-4AFB-B68A-A2027D9422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3539493-0978-4EA2-8562-F9FB0E75E6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E721365-C6EF-4ED0-9B2F-62D4CBAAB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B6503C4-0653-48B0-AACB-3DFCB6342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A7FA093-7A4A-4494-B420-0B2C70A66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7B8BE-FD52-4E2A-BFF5-6AA9A49969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E93261-FD5B-4FC6-A1DF-348524B1E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508E9E8-5B8D-4A96-B60F-C4832E743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B3C1D99-D3DA-47C0-AEEA-2B538C07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C20A252-43AE-4016-97D1-351E18D08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7A79D-924B-44F5-BA9E-CFABF2C129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875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0674FF4-4C63-4A14-A0B6-A2EC7AE2E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2C09CD7-BE42-41E6-A516-DC8C42D4A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E1CFA7C-FD26-4A71-86DC-2CA001E82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78D04-05F1-4C32-99A7-DA4FFFA8936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913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9F4316-C2DF-4CEA-9E2C-31BF722AC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7186B2-C076-4462-8A72-92A87F412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4B5FF4A-A177-43BF-84F4-0CF50323AE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5D2375C-8FEA-40BD-8BD7-A12D97D7D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6D9274F-0AAC-4BB3-9685-83E81754E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8B35CB-62DF-43D5-86A9-F1935D3D9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84E9B7-2B20-492A-ADE4-93ED05479D8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5151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2726DF-3BA3-4C09-9227-5824B4B56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0D502CE-A8B4-4E6D-A2B1-D8616A52F8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13703DC-EB0F-4C74-9AF9-B8972D342A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A0384D1-CE90-46A9-838B-10B7C2BE7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BB1038-A4F1-460E-BAF1-550EA5016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FCC168F-03EB-49B6-86D7-D3E006035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5BAA1-9A48-4449-9791-46E0323BF2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7395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F5903B2-2BDB-4D26-ADF6-076BF08ADC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F5A71F4-BDA0-41A9-8295-73FF346596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84EDEE7-D69A-4326-A0D1-1E24CEB012E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A459D3D-C92A-4E24-9524-9FF8E9E2BE0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96A152D-4793-493C-87AF-98984463D85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FBA5C34-688A-48A4-8D9B-96E549E0CED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EE9AA12-B7C1-4AD7-BBA4-5259C300F9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772816"/>
            <a:ext cx="7772400" cy="1512168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20д</a:t>
            </a:r>
            <a:r>
              <a:rPr lang="en-US" altLang="ru-RU" sz="3600">
                <a:solidFill>
                  <a:srgbClr val="FF3300"/>
                </a:solidFill>
              </a:rPr>
              <a:t>. </a:t>
            </a:r>
            <a:r>
              <a:rPr lang="ru-RU" altLang="ru-RU" sz="3600" dirty="0">
                <a:solidFill>
                  <a:srgbClr val="FF3300"/>
                </a:solidFill>
              </a:rPr>
              <a:t>РАССТОЯНИЕ ОТ ТОЧКИ ДО ПЛОСКОСТИ</a:t>
            </a:r>
            <a:br>
              <a:rPr lang="en-US" altLang="ru-RU" sz="3600" dirty="0">
                <a:solidFill>
                  <a:srgbClr val="FF3300"/>
                </a:solidFill>
              </a:rPr>
            </a:br>
            <a:r>
              <a:rPr lang="en-US" altLang="ru-RU" sz="3600" dirty="0">
                <a:solidFill>
                  <a:srgbClr val="FF3300"/>
                </a:solidFill>
              </a:rPr>
              <a:t>(</a:t>
            </a:r>
            <a:r>
              <a:rPr lang="ru-RU" altLang="ru-RU" sz="3600" dirty="0">
                <a:solidFill>
                  <a:srgbClr val="FF3300"/>
                </a:solidFill>
              </a:rPr>
              <a:t>Призма)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>
            <a:extLst>
              <a:ext uri="{FF2B5EF4-FFF2-40B4-BE49-F238E27FC236}">
                <a16:creationId xmlns:a16="http://schemas.microsoft.com/office/drawing/2014/main" id="{D88ED137-FFA0-4F80-95FC-4B09AA58C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12570"/>
            <a:ext cx="8686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</a:t>
            </a:r>
            <a:r>
              <a:rPr lang="ru-RU" altLang="ru-RU" dirty="0"/>
              <a:t>правильной шестиугольной призме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ABCDEFA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, рёбра которой равны 1,</a:t>
            </a:r>
            <a:r>
              <a:rPr lang="ru-RU" altLang="ru-RU" dirty="0">
                <a:cs typeface="Times New Roman" panose="02020603050405020304" pitchFamily="18" charset="0"/>
              </a:rPr>
              <a:t> найдите </a:t>
            </a:r>
            <a:r>
              <a:rPr lang="ru-RU" altLang="ru-RU" dirty="0"/>
              <a:t>расстояние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от точки </a:t>
            </a:r>
            <a:r>
              <a:rPr lang="en-US" altLang="ru-RU" i="1" dirty="0"/>
              <a:t>A </a:t>
            </a:r>
            <a:r>
              <a:rPr lang="ru-RU" altLang="ru-RU" dirty="0"/>
              <a:t>до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плоскости</a:t>
            </a:r>
            <a:r>
              <a:rPr lang="en-US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CDD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/>
              <a:t>.</a:t>
            </a:r>
          </a:p>
        </p:txBody>
      </p:sp>
      <p:pic>
        <p:nvPicPr>
          <p:cNvPr id="86019" name="Picture 3">
            <a:extLst>
              <a:ext uri="{FF2B5EF4-FFF2-40B4-BE49-F238E27FC236}">
                <a16:creationId xmlns:a16="http://schemas.microsoft.com/office/drawing/2014/main" id="{C0459FD8-263D-4CDF-A1B0-2FD76D465A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87512"/>
            <a:ext cx="3943350" cy="320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6027" name="Group 11">
            <a:extLst>
              <a:ext uri="{FF2B5EF4-FFF2-40B4-BE49-F238E27FC236}">
                <a16:creationId xmlns:a16="http://schemas.microsoft.com/office/drawing/2014/main" id="{D44854C8-3B96-4785-9011-C78A6A0DAADA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690687"/>
            <a:ext cx="8305800" cy="4830763"/>
            <a:chOff x="240" y="768"/>
            <a:chExt cx="5232" cy="304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021" name="Text Box 5">
                  <a:extLst>
                    <a:ext uri="{FF2B5EF4-FFF2-40B4-BE49-F238E27FC236}">
                      <a16:creationId xmlns:a16="http://schemas.microsoft.com/office/drawing/2014/main" id="{94FB9FF9-049C-46C7-A314-79B9BA8FB62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" y="2880"/>
                  <a:ext cx="5232" cy="54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0000"/>
                      </a:solidFill>
                    </a:rPr>
                    <a:t>Решение: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 </a:t>
                  </a:r>
                  <a:r>
                    <a:rPr lang="ru-RU" altLang="ru-RU" dirty="0"/>
                    <a:t>Искомым расстоянием является длина отрезка </a:t>
                  </a:r>
                  <a:r>
                    <a:rPr lang="en-US" altLang="ru-RU" i="1" dirty="0"/>
                    <a:t>AC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Она равна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ru-RU" altLang="ru-RU" dirty="0"/>
                    <a:t>. </a:t>
                  </a:r>
                  <a:r>
                    <a:rPr lang="en-US" altLang="ru-RU" i="1" dirty="0"/>
                    <a:t> </a:t>
                  </a:r>
                  <a:endParaRPr lang="ru-RU" altLang="ru-RU" i="1" dirty="0"/>
                </a:p>
              </p:txBody>
            </p:sp>
          </mc:Choice>
          <mc:Fallback xmlns="">
            <p:sp>
              <p:nvSpPr>
                <p:cNvPr id="86021" name="Text Box 5">
                  <a:extLst>
                    <a:ext uri="{FF2B5EF4-FFF2-40B4-BE49-F238E27FC236}">
                      <a16:creationId xmlns:a16="http://schemas.microsoft.com/office/drawing/2014/main" id="{94FB9FF9-049C-46C7-A314-79B9BA8FB62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40" y="2880"/>
                  <a:ext cx="5232" cy="545"/>
                </a:xfrm>
                <a:prstGeom prst="rect">
                  <a:avLst/>
                </a:prstGeom>
                <a:blipFill>
                  <a:blip r:embed="rId3"/>
                  <a:stretch>
                    <a:fillRect l="-1175" t="-5634" b="-1549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022" name="Text Box 6">
                  <a:extLst>
                    <a:ext uri="{FF2B5EF4-FFF2-40B4-BE49-F238E27FC236}">
                      <a16:creationId xmlns:a16="http://schemas.microsoft.com/office/drawing/2014/main" id="{18485007-E84C-41C3-A6B3-2C09081CA5D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4" y="3456"/>
                  <a:ext cx="3744" cy="35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0000"/>
                      </a:solidFill>
                    </a:rPr>
                    <a:t>Ответ:</a:t>
                  </a: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.</a:t>
                  </a:r>
                </a:p>
              </p:txBody>
            </p:sp>
          </mc:Choice>
          <mc:Fallback xmlns="">
            <p:sp>
              <p:nvSpPr>
                <p:cNvPr id="86022" name="Text Box 6">
                  <a:extLst>
                    <a:ext uri="{FF2B5EF4-FFF2-40B4-BE49-F238E27FC236}">
                      <a16:creationId xmlns:a16="http://schemas.microsoft.com/office/drawing/2014/main" id="{18485007-E84C-41C3-A6B3-2C09081CA5D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84" y="3456"/>
                  <a:ext cx="3744" cy="355"/>
                </a:xfrm>
                <a:prstGeom prst="rect">
                  <a:avLst/>
                </a:prstGeom>
                <a:blipFill>
                  <a:blip r:embed="rId4"/>
                  <a:stretch>
                    <a:fillRect l="-1538" t="-3226" b="-29032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6025" name="Picture 9">
              <a:extLst>
                <a:ext uri="{FF2B5EF4-FFF2-40B4-BE49-F238E27FC236}">
                  <a16:creationId xmlns:a16="http://schemas.microsoft.com/office/drawing/2014/main" id="{F911EF33-B944-4963-9D35-72F3693BB6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8" y="768"/>
              <a:ext cx="2484" cy="20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5">
            <a:extLst>
              <a:ext uri="{FF2B5EF4-FFF2-40B4-BE49-F238E27FC236}">
                <a16:creationId xmlns:a16="http://schemas.microsoft.com/office/drawing/2014/main" id="{E66016D8-C0D2-4B8E-8C58-9734FC68BC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74613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9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218109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>
            <a:extLst>
              <a:ext uri="{FF2B5EF4-FFF2-40B4-BE49-F238E27FC236}">
                <a16:creationId xmlns:a16="http://schemas.microsoft.com/office/drawing/2014/main" id="{C59B0FB5-7F11-4C6A-8FDF-644767945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6610"/>
            <a:ext cx="89058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</a:t>
            </a:r>
            <a:r>
              <a:rPr lang="ru-RU" altLang="ru-RU" dirty="0"/>
              <a:t>правильной шестиугольной призме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ABCDEFA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, рёбра которой равны 1,</a:t>
            </a:r>
            <a:r>
              <a:rPr lang="ru-RU" altLang="ru-RU" dirty="0">
                <a:cs typeface="Times New Roman" panose="02020603050405020304" pitchFamily="18" charset="0"/>
              </a:rPr>
              <a:t> найдите </a:t>
            </a:r>
            <a:r>
              <a:rPr lang="ru-RU" altLang="ru-RU" dirty="0"/>
              <a:t>расстояние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от точки </a:t>
            </a:r>
            <a:r>
              <a:rPr lang="en-US" altLang="ru-RU" i="1" dirty="0"/>
              <a:t>A </a:t>
            </a:r>
            <a:r>
              <a:rPr lang="ru-RU" altLang="ru-RU" dirty="0"/>
              <a:t>до</a:t>
            </a:r>
            <a:r>
              <a:rPr lang="ru-RU" altLang="ru-RU" dirty="0">
                <a:cs typeface="Times New Roman" panose="02020603050405020304" pitchFamily="18" charset="0"/>
              </a:rPr>
              <a:t> п</a:t>
            </a:r>
            <a:r>
              <a:rPr lang="ru-RU" altLang="ru-RU" dirty="0"/>
              <a:t>лоскости</a:t>
            </a:r>
            <a:r>
              <a:rPr lang="en-US" altLang="ru-RU" dirty="0"/>
              <a:t> </a:t>
            </a:r>
            <a:r>
              <a:rPr lang="en-US" altLang="ru-RU" i="1" dirty="0"/>
              <a:t>BCC</a:t>
            </a:r>
            <a:r>
              <a:rPr lang="en-US" altLang="ru-RU" baseline="-25000" dirty="0"/>
              <a:t>1</a:t>
            </a:r>
            <a:r>
              <a:rPr lang="ru-RU" altLang="ru-RU" i="1" dirty="0"/>
              <a:t>.</a:t>
            </a:r>
          </a:p>
        </p:txBody>
      </p:sp>
      <p:pic>
        <p:nvPicPr>
          <p:cNvPr id="87043" name="Picture 3">
            <a:extLst>
              <a:ext uri="{FF2B5EF4-FFF2-40B4-BE49-F238E27FC236}">
                <a16:creationId xmlns:a16="http://schemas.microsoft.com/office/drawing/2014/main" id="{9B54BE49-90D5-48C2-9D7B-A8FA68DB35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495620"/>
            <a:ext cx="3943350" cy="320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7051" name="Group 11">
            <a:extLst>
              <a:ext uri="{FF2B5EF4-FFF2-40B4-BE49-F238E27FC236}">
                <a16:creationId xmlns:a16="http://schemas.microsoft.com/office/drawing/2014/main" id="{2F51391D-2137-441A-A46C-33929F751675}"/>
              </a:ext>
            </a:extLst>
          </p:cNvPr>
          <p:cNvGrpSpPr>
            <a:grpSpLocks/>
          </p:cNvGrpSpPr>
          <p:nvPr/>
        </p:nvGrpSpPr>
        <p:grpSpPr bwMode="auto">
          <a:xfrm>
            <a:off x="0" y="1484312"/>
            <a:ext cx="9144000" cy="5427663"/>
            <a:chOff x="0" y="935"/>
            <a:chExt cx="5760" cy="3419"/>
          </a:xfrm>
        </p:grpSpPr>
        <p:sp>
          <p:nvSpPr>
            <p:cNvPr id="87045" name="Text Box 5">
              <a:extLst>
                <a:ext uri="{FF2B5EF4-FFF2-40B4-BE49-F238E27FC236}">
                  <a16:creationId xmlns:a16="http://schemas.microsoft.com/office/drawing/2014/main" id="{312F5AD9-7780-4BC8-B20E-CD7FF1460B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926"/>
              <a:ext cx="37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0000"/>
                  </a:solidFill>
                </a:rPr>
                <a:t>Ответ: </a:t>
              </a:r>
              <a:endParaRPr lang="ru-RU" altLang="ru-RU" sz="2800" baseline="300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7046" name="Text Box 6">
                  <a:extLst>
                    <a:ext uri="{FF2B5EF4-FFF2-40B4-BE49-F238E27FC236}">
                      <a16:creationId xmlns:a16="http://schemas.microsoft.com/office/drawing/2014/main" id="{331E23FA-2E81-476F-AC3D-387C2C17893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3047"/>
                  <a:ext cx="5760" cy="8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altLang="ru-RU" dirty="0">
                      <a:solidFill>
                        <a:srgbClr val="FF0000"/>
                      </a:solidFill>
                    </a:rPr>
                    <a:t>	</a:t>
                  </a:r>
                  <a:r>
                    <a:rPr lang="ru-RU" altLang="ru-RU" dirty="0">
                      <a:solidFill>
                        <a:srgbClr val="FF0000"/>
                      </a:solidFill>
                    </a:rPr>
                    <a:t>Решение: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 </a:t>
                  </a:r>
                  <a:r>
                    <a:rPr lang="ru-RU" altLang="ru-RU" dirty="0"/>
                    <a:t>Продолжим отрезки </a:t>
                  </a:r>
                  <a:r>
                    <a:rPr lang="en-US" altLang="ru-RU" i="1" dirty="0"/>
                    <a:t>CB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и</a:t>
                  </a:r>
                  <a:r>
                    <a:rPr lang="ru-RU" altLang="ru-RU" i="1" dirty="0"/>
                    <a:t> </a:t>
                  </a:r>
                  <a:r>
                    <a:rPr lang="en-US" altLang="ru-RU" i="1" dirty="0"/>
                    <a:t>FA </a:t>
                  </a:r>
                  <a:r>
                    <a:rPr lang="ru-RU" altLang="ru-RU" dirty="0"/>
                    <a:t>до пересечения в точке </a:t>
                  </a:r>
                  <a:r>
                    <a:rPr lang="en-US" altLang="ru-RU" i="1" dirty="0"/>
                    <a:t>G</a:t>
                  </a:r>
                  <a:r>
                    <a:rPr lang="ru-RU" altLang="ru-RU" dirty="0"/>
                    <a:t>. Треугольник </a:t>
                  </a:r>
                  <a:r>
                    <a:rPr lang="en-US" altLang="ru-RU" i="1" dirty="0"/>
                    <a:t>ABG </a:t>
                  </a:r>
                  <a:r>
                    <a:rPr lang="ru-RU" altLang="ru-RU" dirty="0"/>
                    <a:t>равносторонний. Искомым  расстоянием является длина высоты </a:t>
                  </a:r>
                  <a:r>
                    <a:rPr lang="en-US" altLang="ru-RU" i="1" dirty="0"/>
                    <a:t>AH </a:t>
                  </a:r>
                  <a:r>
                    <a:rPr lang="ru-RU" altLang="ru-RU" dirty="0"/>
                    <a:t>треугольника </a:t>
                  </a:r>
                  <a:r>
                    <a:rPr lang="en-US" altLang="ru-RU" i="1" dirty="0"/>
                    <a:t>ABG.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Она равна</a:t>
                  </a:r>
                  <a:r>
                    <a:rPr lang="en-US" altLang="ru-RU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i="1" dirty="0"/>
                </a:p>
              </p:txBody>
            </p:sp>
          </mc:Choice>
          <mc:Fallback>
            <p:sp>
              <p:nvSpPr>
                <p:cNvPr id="87046" name="Text Box 6">
                  <a:extLst>
                    <a:ext uri="{FF2B5EF4-FFF2-40B4-BE49-F238E27FC236}">
                      <a16:creationId xmlns:a16="http://schemas.microsoft.com/office/drawing/2014/main" id="{331E23FA-2E81-476F-AC3D-387C2C1789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3047"/>
                  <a:ext cx="5760" cy="894"/>
                </a:xfrm>
                <a:prstGeom prst="rect">
                  <a:avLst/>
                </a:prstGeom>
                <a:blipFill>
                  <a:blip r:embed="rId3"/>
                  <a:stretch>
                    <a:fillRect l="-1000" t="-3433" r="-1000" b="-300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7048" name="Object 8">
                  <a:extLst>
                    <a:ext uri="{FF2B5EF4-FFF2-40B4-BE49-F238E27FC236}">
                      <a16:creationId xmlns:a16="http://schemas.microsoft.com/office/drawing/2014/main" id="{25A8165A-6A15-41D9-8EF7-129B0994B8C2}"/>
                    </a:ext>
                  </a:extLst>
                </p:cNvPr>
                <p:cNvSpPr txBox="1"/>
                <p:nvPr/>
              </p:nvSpPr>
              <p:spPr bwMode="auto">
                <a:xfrm>
                  <a:off x="1156" y="3778"/>
                  <a:ext cx="376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87048" name="Object 8">
                  <a:extLst>
                    <a:ext uri="{FF2B5EF4-FFF2-40B4-BE49-F238E27FC236}">
                      <a16:creationId xmlns:a16="http://schemas.microsoft.com/office/drawing/2014/main" id="{25A8165A-6A15-41D9-8EF7-129B0994B8C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56" y="3778"/>
                  <a:ext cx="376" cy="57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7049" name="Picture 9">
              <a:extLst>
                <a:ext uri="{FF2B5EF4-FFF2-40B4-BE49-F238E27FC236}">
                  <a16:creationId xmlns:a16="http://schemas.microsoft.com/office/drawing/2014/main" id="{3D9563E8-952A-4C16-991E-6E928CB2DF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935"/>
              <a:ext cx="2484" cy="2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5">
            <a:extLst>
              <a:ext uri="{FF2B5EF4-FFF2-40B4-BE49-F238E27FC236}">
                <a16:creationId xmlns:a16="http://schemas.microsoft.com/office/drawing/2014/main" id="{AEB40252-7B13-4F76-AD7D-664F92C49A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10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4131843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7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2">
            <a:extLst>
              <a:ext uri="{FF2B5EF4-FFF2-40B4-BE49-F238E27FC236}">
                <a16:creationId xmlns:a16="http://schemas.microsoft.com/office/drawing/2014/main" id="{73882FFF-F5B2-4D36-94EE-28A52DFEC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81000"/>
            <a:ext cx="8686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</a:t>
            </a:r>
            <a:r>
              <a:rPr lang="ru-RU" altLang="ru-RU" dirty="0"/>
              <a:t>правильной шестиугольной призме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ABCDEFA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, рёбра которой равны 1,</a:t>
            </a:r>
            <a:r>
              <a:rPr lang="ru-RU" altLang="ru-RU" dirty="0">
                <a:cs typeface="Times New Roman" panose="02020603050405020304" pitchFamily="18" charset="0"/>
              </a:rPr>
              <a:t> найдите </a:t>
            </a:r>
            <a:r>
              <a:rPr lang="ru-RU" altLang="ru-RU" dirty="0"/>
              <a:t>расстояние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от точки </a:t>
            </a:r>
            <a:r>
              <a:rPr lang="en-US" altLang="ru-RU" i="1" dirty="0"/>
              <a:t>A </a:t>
            </a:r>
            <a:r>
              <a:rPr lang="ru-RU" altLang="ru-RU" dirty="0"/>
              <a:t>до</a:t>
            </a:r>
            <a:r>
              <a:rPr lang="ru-RU" altLang="ru-RU" dirty="0">
                <a:cs typeface="Times New Roman" panose="02020603050405020304" pitchFamily="18" charset="0"/>
              </a:rPr>
              <a:t> п</a:t>
            </a:r>
            <a:r>
              <a:rPr lang="ru-RU" altLang="ru-RU" dirty="0"/>
              <a:t>лоскости</a:t>
            </a:r>
            <a:r>
              <a:rPr lang="en-US" altLang="ru-RU" dirty="0"/>
              <a:t> </a:t>
            </a:r>
            <a:r>
              <a:rPr lang="en-US" altLang="ru-RU" i="1" dirty="0"/>
              <a:t>BDD</a:t>
            </a:r>
            <a:r>
              <a:rPr lang="en-US" altLang="ru-RU" baseline="-25000" dirty="0"/>
              <a:t>1</a:t>
            </a:r>
            <a:r>
              <a:rPr lang="ru-RU" altLang="ru-RU" i="1" dirty="0"/>
              <a:t>.</a:t>
            </a:r>
          </a:p>
        </p:txBody>
      </p:sp>
      <p:grpSp>
        <p:nvGrpSpPr>
          <p:cNvPr id="88067" name="Group 3">
            <a:extLst>
              <a:ext uri="{FF2B5EF4-FFF2-40B4-BE49-F238E27FC236}">
                <a16:creationId xmlns:a16="http://schemas.microsoft.com/office/drawing/2014/main" id="{9195CB52-E496-40D1-AC4C-1089A1587A2B}"/>
              </a:ext>
            </a:extLst>
          </p:cNvPr>
          <p:cNvGrpSpPr>
            <a:grpSpLocks/>
          </p:cNvGrpSpPr>
          <p:nvPr/>
        </p:nvGrpSpPr>
        <p:grpSpPr bwMode="auto">
          <a:xfrm>
            <a:off x="0" y="5301208"/>
            <a:ext cx="9144000" cy="1295400"/>
            <a:chOff x="0" y="3024"/>
            <a:chExt cx="5760" cy="816"/>
          </a:xfrm>
        </p:grpSpPr>
        <p:sp>
          <p:nvSpPr>
            <p:cNvPr id="88068" name="Text Box 4">
              <a:extLst>
                <a:ext uri="{FF2B5EF4-FFF2-40B4-BE49-F238E27FC236}">
                  <a16:creationId xmlns:a16="http://schemas.microsoft.com/office/drawing/2014/main" id="{79D906BF-F870-45B7-B88F-908C61BB24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3552"/>
              <a:ext cx="37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0000"/>
                  </a:solidFill>
                </a:rPr>
                <a:t>Ответ: </a:t>
              </a:r>
              <a:r>
                <a:rPr lang="en-US" altLang="ru-RU">
                  <a:solidFill>
                    <a:srgbClr val="FF0000"/>
                  </a:solidFill>
                </a:rPr>
                <a:t>1</a:t>
              </a:r>
              <a:r>
                <a:rPr lang="ru-RU" altLang="ru-RU">
                  <a:solidFill>
                    <a:srgbClr val="FF0000"/>
                  </a:solidFill>
                </a:rPr>
                <a:t>. </a:t>
              </a:r>
              <a:endParaRPr lang="ru-RU" altLang="ru-RU" sz="2800" baseline="30000">
                <a:solidFill>
                  <a:srgbClr val="FF0000"/>
                </a:solidFill>
              </a:endParaRPr>
            </a:p>
          </p:txBody>
        </p:sp>
        <p:sp>
          <p:nvSpPr>
            <p:cNvPr id="88069" name="Text Box 5">
              <a:extLst>
                <a:ext uri="{FF2B5EF4-FFF2-40B4-BE49-F238E27FC236}">
                  <a16:creationId xmlns:a16="http://schemas.microsoft.com/office/drawing/2014/main" id="{D6498B8D-8242-4CC6-A7E9-38F919077B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024"/>
              <a:ext cx="576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dirty="0">
                  <a:solidFill>
                    <a:srgbClr val="FF0000"/>
                  </a:solidFill>
                </a:rPr>
                <a:t>	</a:t>
              </a:r>
              <a:r>
                <a:rPr lang="ru-RU" altLang="ru-RU" dirty="0">
                  <a:solidFill>
                    <a:srgbClr val="FF0000"/>
                  </a:solidFill>
                </a:rPr>
                <a:t>Решение:</a:t>
              </a:r>
              <a:r>
                <a:rPr lang="ru-RU" altLang="ru-RU" dirty="0">
                  <a:solidFill>
                    <a:srgbClr val="FF3300"/>
                  </a:solidFill>
                </a:rPr>
                <a:t> </a:t>
              </a:r>
              <a:r>
                <a:rPr lang="ru-RU" altLang="ru-RU" dirty="0"/>
                <a:t>Искомым  расстоянием является длина отрезка </a:t>
              </a:r>
              <a:r>
                <a:rPr lang="en-US" altLang="ru-RU" i="1" dirty="0"/>
                <a:t>AB.</a:t>
              </a:r>
              <a:r>
                <a:rPr lang="en-US" altLang="ru-RU" dirty="0"/>
                <a:t> </a:t>
              </a:r>
              <a:r>
                <a:rPr lang="ru-RU" altLang="ru-RU" dirty="0"/>
                <a:t>Она равна </a:t>
              </a:r>
              <a:r>
                <a:rPr lang="en-US" altLang="ru-RU" dirty="0"/>
                <a:t>1</a:t>
              </a:r>
              <a:r>
                <a:rPr lang="ru-RU" altLang="ru-RU" dirty="0"/>
                <a:t>.</a:t>
              </a:r>
              <a:endParaRPr lang="ru-RU" altLang="ru-RU" i="1" dirty="0"/>
            </a:p>
          </p:txBody>
        </p:sp>
      </p:grpSp>
      <p:pic>
        <p:nvPicPr>
          <p:cNvPr id="88070" name="Picture 6">
            <a:extLst>
              <a:ext uri="{FF2B5EF4-FFF2-40B4-BE49-F238E27FC236}">
                <a16:creationId xmlns:a16="http://schemas.microsoft.com/office/drawing/2014/main" id="{FA899638-23E2-49EC-969B-0E172810F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796008"/>
            <a:ext cx="394335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CCB546F-75BA-449B-A239-0BB82E17F2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11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3184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>
            <a:extLst>
              <a:ext uri="{FF2B5EF4-FFF2-40B4-BE49-F238E27FC236}">
                <a16:creationId xmlns:a16="http://schemas.microsoft.com/office/drawing/2014/main" id="{C93D74B0-3E15-4A93-A779-888A010C1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200"/>
            <a:ext cx="8686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</a:t>
            </a:r>
            <a:r>
              <a:rPr lang="ru-RU" altLang="ru-RU" dirty="0"/>
              <a:t>правильной шестиугольной призме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ABCDEFA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, рёбра которой равны 1,</a:t>
            </a:r>
            <a:r>
              <a:rPr lang="ru-RU" altLang="ru-RU" dirty="0">
                <a:cs typeface="Times New Roman" panose="02020603050405020304" pitchFamily="18" charset="0"/>
              </a:rPr>
              <a:t> найдите </a:t>
            </a:r>
            <a:r>
              <a:rPr lang="ru-RU" altLang="ru-RU" dirty="0"/>
              <a:t>расстояние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от точки </a:t>
            </a:r>
            <a:r>
              <a:rPr lang="en-US" altLang="ru-RU" i="1" dirty="0"/>
              <a:t>A </a:t>
            </a:r>
            <a:r>
              <a:rPr lang="ru-RU" altLang="ru-RU" dirty="0"/>
              <a:t>до</a:t>
            </a:r>
            <a:r>
              <a:rPr lang="ru-RU" altLang="ru-RU" dirty="0">
                <a:cs typeface="Times New Roman" panose="02020603050405020304" pitchFamily="18" charset="0"/>
              </a:rPr>
              <a:t> п</a:t>
            </a:r>
            <a:r>
              <a:rPr lang="ru-RU" altLang="ru-RU" dirty="0"/>
              <a:t>лоскости</a:t>
            </a:r>
            <a:r>
              <a:rPr lang="en-US" altLang="ru-RU" dirty="0"/>
              <a:t> </a:t>
            </a:r>
            <a:r>
              <a:rPr lang="en-US" altLang="ru-RU" i="1" dirty="0"/>
              <a:t>BEE</a:t>
            </a:r>
            <a:r>
              <a:rPr lang="en-US" altLang="ru-RU" baseline="-25000" dirty="0"/>
              <a:t>1</a:t>
            </a:r>
            <a:r>
              <a:rPr lang="ru-RU" altLang="ru-RU" i="1" dirty="0"/>
              <a:t>.</a:t>
            </a:r>
          </a:p>
        </p:txBody>
      </p:sp>
      <p:pic>
        <p:nvPicPr>
          <p:cNvPr id="89091" name="Picture 3">
            <a:extLst>
              <a:ext uri="{FF2B5EF4-FFF2-40B4-BE49-F238E27FC236}">
                <a16:creationId xmlns:a16="http://schemas.microsoft.com/office/drawing/2014/main" id="{CCF7055C-3AA8-4BD5-95DA-A523B6EFAA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325" y="1714321"/>
            <a:ext cx="394335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9099" name="Group 11">
            <a:extLst>
              <a:ext uri="{FF2B5EF4-FFF2-40B4-BE49-F238E27FC236}">
                <a16:creationId xmlns:a16="http://schemas.microsoft.com/office/drawing/2014/main" id="{2C56E709-812A-44CC-8D8B-5B31227E2BD3}"/>
              </a:ext>
            </a:extLst>
          </p:cNvPr>
          <p:cNvGrpSpPr>
            <a:grpSpLocks/>
          </p:cNvGrpSpPr>
          <p:nvPr/>
        </p:nvGrpSpPr>
        <p:grpSpPr bwMode="auto">
          <a:xfrm>
            <a:off x="0" y="1685925"/>
            <a:ext cx="9144000" cy="4805363"/>
            <a:chOff x="0" y="1062"/>
            <a:chExt cx="5760" cy="3027"/>
          </a:xfrm>
        </p:grpSpPr>
        <p:sp>
          <p:nvSpPr>
            <p:cNvPr id="89093" name="Text Box 5">
              <a:extLst>
                <a:ext uri="{FF2B5EF4-FFF2-40B4-BE49-F238E27FC236}">
                  <a16:creationId xmlns:a16="http://schemas.microsoft.com/office/drawing/2014/main" id="{FC31CE43-DCAA-497A-AB0B-98F1DFA00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2" y="3657"/>
              <a:ext cx="117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0000"/>
                  </a:solidFill>
                </a:rPr>
                <a:t>Ответ:  </a:t>
              </a:r>
              <a:endParaRPr lang="ru-RU" altLang="ru-RU" sz="2800" baseline="300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9094" name="Text Box 6">
                  <a:extLst>
                    <a:ext uri="{FF2B5EF4-FFF2-40B4-BE49-F238E27FC236}">
                      <a16:creationId xmlns:a16="http://schemas.microsoft.com/office/drawing/2014/main" id="{22C58A3F-7D9B-4D7A-AE97-5DF128E9AD3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3126"/>
                  <a:ext cx="5760" cy="8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altLang="ru-RU" dirty="0">
                      <a:solidFill>
                        <a:srgbClr val="FF0000"/>
                      </a:solidFill>
                    </a:rPr>
                    <a:t>	</a:t>
                  </a:r>
                  <a:r>
                    <a:rPr lang="ru-RU" altLang="ru-RU" dirty="0">
                      <a:solidFill>
                        <a:srgbClr val="FF0000"/>
                      </a:solidFill>
                    </a:rPr>
                    <a:t>Решение: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 </a:t>
                  </a:r>
                  <a:r>
                    <a:rPr lang="ru-RU" altLang="ru-RU" dirty="0"/>
                    <a:t>Пусть </a:t>
                  </a:r>
                  <a:r>
                    <a:rPr lang="en-US" altLang="ru-RU" i="1" dirty="0"/>
                    <a:t>O </a:t>
                  </a:r>
                  <a:r>
                    <a:rPr lang="ru-RU" altLang="ru-RU" i="1" dirty="0"/>
                    <a:t>– </a:t>
                  </a:r>
                  <a:r>
                    <a:rPr lang="ru-RU" altLang="ru-RU" dirty="0"/>
                    <a:t>центр нижнего основания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Треугольник </a:t>
                  </a:r>
                  <a:r>
                    <a:rPr lang="en-US" altLang="ru-RU" i="1" dirty="0"/>
                    <a:t>ABO </a:t>
                  </a:r>
                  <a:r>
                    <a:rPr lang="ru-RU" altLang="ru-RU" i="1" dirty="0"/>
                    <a:t>– </a:t>
                  </a:r>
                  <a:r>
                    <a:rPr lang="ru-RU" altLang="ru-RU" dirty="0"/>
                    <a:t>равносторонний. Искомое  расстояние равно высоте </a:t>
                  </a:r>
                  <a:r>
                    <a:rPr lang="en-US" altLang="ru-RU" i="1" dirty="0"/>
                    <a:t>AH </a:t>
                  </a:r>
                  <a:r>
                    <a:rPr lang="ru-RU" altLang="ru-RU" dirty="0"/>
                    <a:t>этого треугольника.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Она равна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i="1" dirty="0"/>
                </a:p>
              </p:txBody>
            </p:sp>
          </mc:Choice>
          <mc:Fallback>
            <p:sp>
              <p:nvSpPr>
                <p:cNvPr id="89094" name="Text Box 6">
                  <a:extLst>
                    <a:ext uri="{FF2B5EF4-FFF2-40B4-BE49-F238E27FC236}">
                      <a16:creationId xmlns:a16="http://schemas.microsoft.com/office/drawing/2014/main" id="{22C58A3F-7D9B-4D7A-AE97-5DF128E9AD3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3126"/>
                  <a:ext cx="5760" cy="894"/>
                </a:xfrm>
                <a:prstGeom prst="rect">
                  <a:avLst/>
                </a:prstGeom>
                <a:blipFill>
                  <a:blip r:embed="rId3"/>
                  <a:stretch>
                    <a:fillRect l="-1000" t="-3433" r="-1000" b="-300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9096" name="Object 8">
                  <a:extLst>
                    <a:ext uri="{FF2B5EF4-FFF2-40B4-BE49-F238E27FC236}">
                      <a16:creationId xmlns:a16="http://schemas.microsoft.com/office/drawing/2014/main" id="{21D6DEA5-96D4-4A98-A36E-FBB293630D87}"/>
                    </a:ext>
                  </a:extLst>
                </p:cNvPr>
                <p:cNvSpPr txBox="1"/>
                <p:nvPr/>
              </p:nvSpPr>
              <p:spPr bwMode="auto">
                <a:xfrm>
                  <a:off x="3064" y="3513"/>
                  <a:ext cx="376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89096" name="Object 8">
                  <a:extLst>
                    <a:ext uri="{FF2B5EF4-FFF2-40B4-BE49-F238E27FC236}">
                      <a16:creationId xmlns:a16="http://schemas.microsoft.com/office/drawing/2014/main" id="{21D6DEA5-96D4-4A98-A36E-FBB293630D8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064" y="3513"/>
                  <a:ext cx="376" cy="57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9097" name="Picture 9">
              <a:extLst>
                <a:ext uri="{FF2B5EF4-FFF2-40B4-BE49-F238E27FC236}">
                  <a16:creationId xmlns:a16="http://schemas.microsoft.com/office/drawing/2014/main" id="{429F11FC-14E0-4875-A608-1EB6176279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8" y="1062"/>
              <a:ext cx="2484" cy="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5">
            <a:extLst>
              <a:ext uri="{FF2B5EF4-FFF2-40B4-BE49-F238E27FC236}">
                <a16:creationId xmlns:a16="http://schemas.microsoft.com/office/drawing/2014/main" id="{8892855B-337F-4615-91DA-9769CEE97C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12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155094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9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>
            <a:extLst>
              <a:ext uri="{FF2B5EF4-FFF2-40B4-BE49-F238E27FC236}">
                <a16:creationId xmlns:a16="http://schemas.microsoft.com/office/drawing/2014/main" id="{E55D6734-52B8-4DF4-841E-6C062AD90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200"/>
            <a:ext cx="8686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</a:t>
            </a:r>
            <a:r>
              <a:rPr lang="ru-RU" altLang="ru-RU" dirty="0"/>
              <a:t>правильной шестиугольной призме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ABCDEFA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, рёбра которой равны 1,</a:t>
            </a:r>
            <a:r>
              <a:rPr lang="ru-RU" altLang="ru-RU" dirty="0">
                <a:cs typeface="Times New Roman" panose="02020603050405020304" pitchFamily="18" charset="0"/>
              </a:rPr>
              <a:t> найдите </a:t>
            </a:r>
            <a:r>
              <a:rPr lang="ru-RU" altLang="ru-RU" dirty="0"/>
              <a:t>расстояние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от точки </a:t>
            </a:r>
            <a:r>
              <a:rPr lang="en-US" altLang="ru-RU" i="1" dirty="0"/>
              <a:t>A </a:t>
            </a:r>
            <a:r>
              <a:rPr lang="ru-RU" altLang="ru-RU" dirty="0"/>
              <a:t>до</a:t>
            </a:r>
            <a:r>
              <a:rPr lang="ru-RU" altLang="ru-RU" dirty="0">
                <a:cs typeface="Times New Roman" panose="02020603050405020304" pitchFamily="18" charset="0"/>
              </a:rPr>
              <a:t> п</a:t>
            </a:r>
            <a:r>
              <a:rPr lang="ru-RU" altLang="ru-RU" dirty="0"/>
              <a:t>лоскости</a:t>
            </a:r>
            <a:r>
              <a:rPr lang="en-US" altLang="ru-RU" dirty="0"/>
              <a:t> </a:t>
            </a:r>
            <a:r>
              <a:rPr lang="en-US" altLang="ru-RU" i="1" dirty="0"/>
              <a:t>BFF</a:t>
            </a:r>
            <a:r>
              <a:rPr lang="en-US" altLang="ru-RU" baseline="-25000" dirty="0"/>
              <a:t>1</a:t>
            </a:r>
            <a:r>
              <a:rPr lang="ru-RU" altLang="ru-RU" i="1" dirty="0"/>
              <a:t>.</a:t>
            </a:r>
          </a:p>
        </p:txBody>
      </p:sp>
      <p:pic>
        <p:nvPicPr>
          <p:cNvPr id="90115" name="Picture 3">
            <a:extLst>
              <a:ext uri="{FF2B5EF4-FFF2-40B4-BE49-F238E27FC236}">
                <a16:creationId xmlns:a16="http://schemas.microsoft.com/office/drawing/2014/main" id="{72A5881F-5E78-4576-BBCF-54F9E211D7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879600"/>
            <a:ext cx="394335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0123" name="Group 11">
            <a:extLst>
              <a:ext uri="{FF2B5EF4-FFF2-40B4-BE49-F238E27FC236}">
                <a16:creationId xmlns:a16="http://schemas.microsoft.com/office/drawing/2014/main" id="{2AD8F909-05B5-4F69-8B72-699CE70BCB49}"/>
              </a:ext>
            </a:extLst>
          </p:cNvPr>
          <p:cNvGrpSpPr>
            <a:grpSpLocks/>
          </p:cNvGrpSpPr>
          <p:nvPr/>
        </p:nvGrpSpPr>
        <p:grpSpPr bwMode="auto">
          <a:xfrm>
            <a:off x="0" y="1879600"/>
            <a:ext cx="9144000" cy="4975225"/>
            <a:chOff x="0" y="1184"/>
            <a:chExt cx="5760" cy="3134"/>
          </a:xfrm>
        </p:grpSpPr>
        <p:sp>
          <p:nvSpPr>
            <p:cNvPr id="90117" name="Text Box 5">
              <a:extLst>
                <a:ext uri="{FF2B5EF4-FFF2-40B4-BE49-F238E27FC236}">
                  <a16:creationId xmlns:a16="http://schemas.microsoft.com/office/drawing/2014/main" id="{23A4CF6E-7707-43C5-9277-BB110ACDA1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2" y="3914"/>
              <a:ext cx="37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0000"/>
                  </a:solidFill>
                </a:rPr>
                <a:t>Ответ:  </a:t>
              </a:r>
              <a:endParaRPr lang="ru-RU" altLang="ru-RU" sz="2800" baseline="300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0118" name="Text Box 6">
                  <a:extLst>
                    <a:ext uri="{FF2B5EF4-FFF2-40B4-BE49-F238E27FC236}">
                      <a16:creationId xmlns:a16="http://schemas.microsoft.com/office/drawing/2014/main" id="{CF7851EF-2DE1-40A5-B86B-8EEA385A178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3248"/>
                  <a:ext cx="5760" cy="6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altLang="ru-RU" dirty="0">
                      <a:solidFill>
                        <a:srgbClr val="FF0000"/>
                      </a:solidFill>
                    </a:rPr>
                    <a:t>	</a:t>
                  </a:r>
                  <a:r>
                    <a:rPr lang="ru-RU" altLang="ru-RU" dirty="0">
                      <a:solidFill>
                        <a:srgbClr val="FF0000"/>
                      </a:solidFill>
                    </a:rPr>
                    <a:t>Решение: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 </a:t>
                  </a:r>
                  <a:r>
                    <a:rPr lang="ru-RU" altLang="ru-RU" dirty="0"/>
                    <a:t>Пусть </a:t>
                  </a:r>
                  <a:r>
                    <a:rPr lang="en-US" altLang="ru-RU" i="1" dirty="0"/>
                    <a:t>O </a:t>
                  </a:r>
                  <a:r>
                    <a:rPr lang="ru-RU" altLang="ru-RU" i="1" dirty="0"/>
                    <a:t>– </a:t>
                  </a:r>
                  <a:r>
                    <a:rPr lang="ru-RU" altLang="ru-RU" dirty="0"/>
                    <a:t>центр нижнего основания, </a:t>
                  </a:r>
                  <a:r>
                    <a:rPr lang="en-US" altLang="ru-RU" i="1" dirty="0"/>
                    <a:t>H</a:t>
                  </a:r>
                  <a:r>
                    <a:rPr lang="ru-RU" altLang="ru-RU" dirty="0"/>
                    <a:t> – точка пересечения </a:t>
                  </a:r>
                  <a:r>
                    <a:rPr lang="en-US" altLang="ru-RU" i="1" dirty="0"/>
                    <a:t>AO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BF</a:t>
                  </a:r>
                  <a:r>
                    <a:rPr lang="ru-RU" altLang="ru-RU" dirty="0"/>
                    <a:t>. Тогда </a:t>
                  </a:r>
                  <a:r>
                    <a:rPr lang="en-US" altLang="ru-RU" i="1" dirty="0"/>
                    <a:t>AH – </a:t>
                  </a:r>
                  <a:r>
                    <a:rPr lang="ru-RU" altLang="ru-RU" dirty="0"/>
                    <a:t>искомое расстояние.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Оно равно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i="1" dirty="0"/>
                </a:p>
              </p:txBody>
            </p:sp>
          </mc:Choice>
          <mc:Fallback>
            <p:sp>
              <p:nvSpPr>
                <p:cNvPr id="90118" name="Text Box 6">
                  <a:extLst>
                    <a:ext uri="{FF2B5EF4-FFF2-40B4-BE49-F238E27FC236}">
                      <a16:creationId xmlns:a16="http://schemas.microsoft.com/office/drawing/2014/main" id="{CF7851EF-2DE1-40A5-B86B-8EEA385A178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3248"/>
                  <a:ext cx="5760" cy="619"/>
                </a:xfrm>
                <a:prstGeom prst="rect">
                  <a:avLst/>
                </a:prstGeom>
                <a:blipFill>
                  <a:blip r:embed="rId3"/>
                  <a:stretch>
                    <a:fillRect l="-1000" t="-4969" r="-1000" b="-559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0120" name="Object 8">
                  <a:extLst>
                    <a:ext uri="{FF2B5EF4-FFF2-40B4-BE49-F238E27FC236}">
                      <a16:creationId xmlns:a16="http://schemas.microsoft.com/office/drawing/2014/main" id="{4D03C7BF-1CBF-433B-8860-B7067F1EE254}"/>
                    </a:ext>
                  </a:extLst>
                </p:cNvPr>
                <p:cNvSpPr txBox="1"/>
                <p:nvPr/>
              </p:nvSpPr>
              <p:spPr bwMode="auto">
                <a:xfrm>
                  <a:off x="1292" y="3798"/>
                  <a:ext cx="224" cy="5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90120" name="Object 8">
                  <a:extLst>
                    <a:ext uri="{FF2B5EF4-FFF2-40B4-BE49-F238E27FC236}">
                      <a16:creationId xmlns:a16="http://schemas.microsoft.com/office/drawing/2014/main" id="{4D03C7BF-1CBF-433B-8860-B7067F1EE25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92" y="3798"/>
                  <a:ext cx="224" cy="52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90121" name="Picture 9">
              <a:extLst>
                <a:ext uri="{FF2B5EF4-FFF2-40B4-BE49-F238E27FC236}">
                  <a16:creationId xmlns:a16="http://schemas.microsoft.com/office/drawing/2014/main" id="{9FDF86DD-4D61-4E7A-88B6-86231F3BBD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8" y="1184"/>
              <a:ext cx="2484" cy="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5">
            <a:extLst>
              <a:ext uri="{FF2B5EF4-FFF2-40B4-BE49-F238E27FC236}">
                <a16:creationId xmlns:a16="http://schemas.microsoft.com/office/drawing/2014/main" id="{7C3CE2E1-5895-4E78-87B9-554DFC5951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13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15399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0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>
            <a:extLst>
              <a:ext uri="{FF2B5EF4-FFF2-40B4-BE49-F238E27FC236}">
                <a16:creationId xmlns:a16="http://schemas.microsoft.com/office/drawing/2014/main" id="{4163EF56-1A1E-4551-8841-6A2B13A57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64403"/>
            <a:ext cx="8686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</a:t>
            </a:r>
            <a:r>
              <a:rPr lang="ru-RU" altLang="ru-RU" dirty="0"/>
              <a:t>правильной шестиугольной призме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ABCDEFA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, рёбра которой равны 1,</a:t>
            </a:r>
            <a:r>
              <a:rPr lang="ru-RU" altLang="ru-RU" dirty="0">
                <a:cs typeface="Times New Roman" panose="02020603050405020304" pitchFamily="18" charset="0"/>
              </a:rPr>
              <a:t> найдите </a:t>
            </a:r>
            <a:r>
              <a:rPr lang="ru-RU" altLang="ru-RU" dirty="0"/>
              <a:t>расстояние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от точки </a:t>
            </a:r>
            <a:r>
              <a:rPr lang="en-US" altLang="ru-RU" i="1" dirty="0"/>
              <a:t>A </a:t>
            </a:r>
            <a:r>
              <a:rPr lang="ru-RU" altLang="ru-RU" dirty="0"/>
              <a:t>до</a:t>
            </a:r>
            <a:r>
              <a:rPr lang="ru-RU" altLang="ru-RU" dirty="0">
                <a:cs typeface="Times New Roman" panose="02020603050405020304" pitchFamily="18" charset="0"/>
              </a:rPr>
              <a:t> п</a:t>
            </a:r>
            <a:r>
              <a:rPr lang="ru-RU" altLang="ru-RU" dirty="0"/>
              <a:t>лоскости</a:t>
            </a:r>
            <a:r>
              <a:rPr lang="en-US" altLang="ru-RU" dirty="0"/>
              <a:t> </a:t>
            </a:r>
            <a:r>
              <a:rPr lang="en-US" altLang="ru-RU" i="1" dirty="0"/>
              <a:t>CEE</a:t>
            </a:r>
            <a:r>
              <a:rPr lang="en-US" altLang="ru-RU" baseline="-25000" dirty="0"/>
              <a:t>1</a:t>
            </a:r>
            <a:r>
              <a:rPr lang="ru-RU" altLang="ru-RU" i="1" dirty="0"/>
              <a:t>.</a:t>
            </a:r>
          </a:p>
        </p:txBody>
      </p:sp>
      <p:pic>
        <p:nvPicPr>
          <p:cNvPr id="91139" name="Picture 3">
            <a:extLst>
              <a:ext uri="{FF2B5EF4-FFF2-40B4-BE49-F238E27FC236}">
                <a16:creationId xmlns:a16="http://schemas.microsoft.com/office/drawing/2014/main" id="{6ABE59A7-A56B-4793-8FC0-1276FB6ED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325" y="1733085"/>
            <a:ext cx="394335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1140" name="Group 4">
            <a:extLst>
              <a:ext uri="{FF2B5EF4-FFF2-40B4-BE49-F238E27FC236}">
                <a16:creationId xmlns:a16="http://schemas.microsoft.com/office/drawing/2014/main" id="{D0029C89-9B2A-437B-A135-8DAD84A07A08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664732"/>
            <a:ext cx="8534400" cy="5124450"/>
            <a:chOff x="192" y="1049"/>
            <a:chExt cx="5376" cy="3228"/>
          </a:xfrm>
        </p:grpSpPr>
        <p:sp>
          <p:nvSpPr>
            <p:cNvPr id="91141" name="Text Box 5">
              <a:extLst>
                <a:ext uri="{FF2B5EF4-FFF2-40B4-BE49-F238E27FC236}">
                  <a16:creationId xmlns:a16="http://schemas.microsoft.com/office/drawing/2014/main" id="{BCD6CC7D-8F26-4A7C-83C3-A23D8003A4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837"/>
              <a:ext cx="37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0000"/>
                  </a:solidFill>
                </a:rPr>
                <a:t>Ответ:  </a:t>
              </a:r>
              <a:endParaRPr lang="ru-RU" altLang="ru-RU" sz="2800" baseline="300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1142" name="Text Box 6">
                  <a:extLst>
                    <a:ext uri="{FF2B5EF4-FFF2-40B4-BE49-F238E27FC236}">
                      <a16:creationId xmlns:a16="http://schemas.microsoft.com/office/drawing/2014/main" id="{D5C600DB-5FD8-4D30-AFA7-FAF228A8B2D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" y="3129"/>
                  <a:ext cx="5376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altLang="ru-RU" dirty="0">
                      <a:solidFill>
                        <a:srgbClr val="FF0000"/>
                      </a:solidFill>
                    </a:rPr>
                    <a:t>	</a:t>
                  </a:r>
                  <a:r>
                    <a:rPr lang="ru-RU" altLang="ru-RU" dirty="0">
                      <a:solidFill>
                        <a:srgbClr val="FF0000"/>
                      </a:solidFill>
                    </a:rPr>
                    <a:t>Решение: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 </a:t>
                  </a:r>
                  <a:r>
                    <a:rPr lang="ru-RU" altLang="ru-RU" dirty="0"/>
                    <a:t>Проведем диагональ </a:t>
                  </a:r>
                  <a:r>
                    <a:rPr lang="en-US" altLang="ru-RU" i="1" dirty="0"/>
                    <a:t>AD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Обозначим </a:t>
                  </a:r>
                  <a:r>
                    <a:rPr lang="en-US" altLang="ru-RU" i="1" dirty="0"/>
                    <a:t>H </a:t>
                  </a:r>
                  <a:r>
                    <a:rPr lang="ru-RU" altLang="ru-RU" i="1" dirty="0"/>
                    <a:t>– </a:t>
                  </a:r>
                  <a:r>
                    <a:rPr lang="ru-RU" altLang="ru-RU" dirty="0"/>
                    <a:t>её точку пересечения с </a:t>
                  </a:r>
                  <a:r>
                    <a:rPr lang="en-US" altLang="ru-RU" i="1" dirty="0"/>
                    <a:t>CE</a:t>
                  </a:r>
                  <a:r>
                    <a:rPr lang="en-US" altLang="ru-RU" dirty="0"/>
                    <a:t>.</a:t>
                  </a:r>
                  <a:r>
                    <a:rPr lang="en-US" altLang="ru-RU" i="1" dirty="0"/>
                    <a:t> AH – </a:t>
                  </a:r>
                  <a:r>
                    <a:rPr lang="ru-RU" altLang="ru-RU" dirty="0"/>
                    <a:t>искомое расстояние.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Оно равно</a:t>
                  </a:r>
                  <a:r>
                    <a:rPr lang="ru-RU" altLang="ru-RU" dirty="0">
                      <a:solidFill>
                        <a:schemeClr val="tx1"/>
                      </a:solidFill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i="1" dirty="0"/>
                </a:p>
              </p:txBody>
            </p:sp>
          </mc:Choice>
          <mc:Fallback>
            <p:sp>
              <p:nvSpPr>
                <p:cNvPr id="91142" name="Text Box 6">
                  <a:extLst>
                    <a:ext uri="{FF2B5EF4-FFF2-40B4-BE49-F238E27FC236}">
                      <a16:creationId xmlns:a16="http://schemas.microsoft.com/office/drawing/2014/main" id="{D5C600DB-5FD8-4D30-AFA7-FAF228A8B2D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92" y="3129"/>
                  <a:ext cx="5376" cy="852"/>
                </a:xfrm>
                <a:prstGeom prst="rect">
                  <a:avLst/>
                </a:prstGeom>
                <a:blipFill>
                  <a:blip r:embed="rId3"/>
                  <a:stretch>
                    <a:fillRect l="-1071" t="-3604" r="-107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1144" name="Object 8">
                  <a:extLst>
                    <a:ext uri="{FF2B5EF4-FFF2-40B4-BE49-F238E27FC236}">
                      <a16:creationId xmlns:a16="http://schemas.microsoft.com/office/drawing/2014/main" id="{46B27E94-8B61-4277-B055-284F56D2CE09}"/>
                    </a:ext>
                  </a:extLst>
                </p:cNvPr>
                <p:cNvSpPr txBox="1"/>
                <p:nvPr/>
              </p:nvSpPr>
              <p:spPr bwMode="auto">
                <a:xfrm>
                  <a:off x="1465" y="3757"/>
                  <a:ext cx="224" cy="5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91144" name="Object 8">
                  <a:extLst>
                    <a:ext uri="{FF2B5EF4-FFF2-40B4-BE49-F238E27FC236}">
                      <a16:creationId xmlns:a16="http://schemas.microsoft.com/office/drawing/2014/main" id="{46B27E94-8B61-4277-B055-284F56D2CE0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65" y="3757"/>
                  <a:ext cx="224" cy="52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91145" name="Picture 9">
              <a:extLst>
                <a:ext uri="{FF2B5EF4-FFF2-40B4-BE49-F238E27FC236}">
                  <a16:creationId xmlns:a16="http://schemas.microsoft.com/office/drawing/2014/main" id="{F93FEFBB-31A4-4D98-A5C1-1A6E41E7C5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8" y="1049"/>
              <a:ext cx="2484" cy="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5">
            <a:extLst>
              <a:ext uri="{FF2B5EF4-FFF2-40B4-BE49-F238E27FC236}">
                <a16:creationId xmlns:a16="http://schemas.microsoft.com/office/drawing/2014/main" id="{D610783A-11EB-4105-AC9C-067291D609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14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92554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>
            <a:extLst>
              <a:ext uri="{FF2B5EF4-FFF2-40B4-BE49-F238E27FC236}">
                <a16:creationId xmlns:a16="http://schemas.microsoft.com/office/drawing/2014/main" id="{CC5646D0-0A66-4675-972A-2363DD375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200"/>
            <a:ext cx="8686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</a:t>
            </a:r>
            <a:r>
              <a:rPr lang="ru-RU" altLang="ru-RU" dirty="0"/>
              <a:t>правильной шестиугольной призме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ABCDEFA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, рёбра которой равны 1,</a:t>
            </a:r>
            <a:r>
              <a:rPr lang="ru-RU" altLang="ru-RU" dirty="0">
                <a:cs typeface="Times New Roman" panose="02020603050405020304" pitchFamily="18" charset="0"/>
              </a:rPr>
              <a:t> найдите </a:t>
            </a:r>
            <a:r>
              <a:rPr lang="ru-RU" altLang="ru-RU" dirty="0"/>
              <a:t>расстояние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от точки </a:t>
            </a:r>
            <a:r>
              <a:rPr lang="en-US" altLang="ru-RU" i="1" dirty="0"/>
              <a:t>A </a:t>
            </a:r>
            <a:r>
              <a:rPr lang="ru-RU" altLang="ru-RU" dirty="0"/>
              <a:t>до</a:t>
            </a:r>
            <a:r>
              <a:rPr lang="ru-RU" altLang="ru-RU" dirty="0">
                <a:cs typeface="Times New Roman" panose="02020603050405020304" pitchFamily="18" charset="0"/>
              </a:rPr>
              <a:t> п</a:t>
            </a:r>
            <a:r>
              <a:rPr lang="ru-RU" altLang="ru-RU" dirty="0"/>
              <a:t>лоскости</a:t>
            </a:r>
            <a:r>
              <a:rPr lang="en-US" altLang="ru-RU" dirty="0"/>
              <a:t> </a:t>
            </a:r>
            <a:r>
              <a:rPr lang="en-US" altLang="ru-RU" i="1" dirty="0"/>
              <a:t>CFF</a:t>
            </a:r>
            <a:r>
              <a:rPr lang="en-US" altLang="ru-RU" baseline="-25000" dirty="0"/>
              <a:t>1</a:t>
            </a:r>
            <a:r>
              <a:rPr lang="ru-RU" altLang="ru-RU" i="1" dirty="0"/>
              <a:t>.</a:t>
            </a:r>
          </a:p>
        </p:txBody>
      </p:sp>
      <p:pic>
        <p:nvPicPr>
          <p:cNvPr id="92163" name="Picture 3">
            <a:extLst>
              <a:ext uri="{FF2B5EF4-FFF2-40B4-BE49-F238E27FC236}">
                <a16:creationId xmlns:a16="http://schemas.microsoft.com/office/drawing/2014/main" id="{0200EE05-518F-4B24-A80D-94B9D1D9C8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27187"/>
            <a:ext cx="394335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2171" name="Group 11">
            <a:extLst>
              <a:ext uri="{FF2B5EF4-FFF2-40B4-BE49-F238E27FC236}">
                <a16:creationId xmlns:a16="http://schemas.microsoft.com/office/drawing/2014/main" id="{860F5594-B76C-4520-B5BE-5A7D10716B4E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627187"/>
            <a:ext cx="8534400" cy="4975225"/>
            <a:chOff x="192" y="1025"/>
            <a:chExt cx="5376" cy="3134"/>
          </a:xfrm>
        </p:grpSpPr>
        <p:sp>
          <p:nvSpPr>
            <p:cNvPr id="92165" name="Text Box 5">
              <a:extLst>
                <a:ext uri="{FF2B5EF4-FFF2-40B4-BE49-F238E27FC236}">
                  <a16:creationId xmlns:a16="http://schemas.microsoft.com/office/drawing/2014/main" id="{42F41B29-B8C4-44CE-A586-A9F1E451F0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744"/>
              <a:ext cx="37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0000"/>
                  </a:solidFill>
                </a:rPr>
                <a:t>Ответ:  </a:t>
              </a:r>
              <a:endParaRPr lang="ru-RU" altLang="ru-RU" sz="2800" baseline="300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2166" name="Text Box 6">
                  <a:extLst>
                    <a:ext uri="{FF2B5EF4-FFF2-40B4-BE49-F238E27FC236}">
                      <a16:creationId xmlns:a16="http://schemas.microsoft.com/office/drawing/2014/main" id="{6B4CF537-E2A9-443A-AD61-F571E0B10B2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" y="3044"/>
                  <a:ext cx="5376" cy="8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0000"/>
                      </a:solidFill>
                    </a:rPr>
                    <a:t>	Решение: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 </a:t>
                  </a:r>
                  <a:r>
                    <a:rPr lang="ru-RU" altLang="ru-RU" dirty="0"/>
                    <a:t>Проведем отрезок </a:t>
                  </a:r>
                  <a:r>
                    <a:rPr lang="en-US" altLang="ru-RU" i="1" dirty="0"/>
                    <a:t>AE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Обозначим </a:t>
                  </a:r>
                  <a:r>
                    <a:rPr lang="en-US" altLang="ru-RU" i="1" dirty="0"/>
                    <a:t>H </a:t>
                  </a:r>
                  <a:r>
                    <a:rPr lang="ru-RU" altLang="ru-RU" i="1" dirty="0"/>
                    <a:t>– </a:t>
                  </a:r>
                  <a:r>
                    <a:rPr lang="ru-RU" altLang="ru-RU" dirty="0"/>
                    <a:t>его точку пересечения с </a:t>
                  </a:r>
                  <a:r>
                    <a:rPr lang="en-US" altLang="ru-RU" i="1" dirty="0"/>
                    <a:t>C</a:t>
                  </a:r>
                  <a:r>
                    <a:rPr lang="ru-RU" altLang="ru-RU" i="1" dirty="0"/>
                    <a:t>А</a:t>
                  </a:r>
                  <a:r>
                    <a:rPr lang="en-US" altLang="ru-RU" dirty="0"/>
                    <a:t>.</a:t>
                  </a:r>
                  <a:r>
                    <a:rPr lang="en-US" altLang="ru-RU" i="1" dirty="0"/>
                    <a:t> AH – </a:t>
                  </a:r>
                  <a:r>
                    <a:rPr lang="ru-RU" altLang="ru-RU" dirty="0"/>
                    <a:t>искомое расстояние.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Оно равно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ru-RU" altLang="ru-RU" dirty="0"/>
                    <a:t> </a:t>
                  </a:r>
                  <a:endParaRPr lang="ru-RU" altLang="ru-RU" i="1" dirty="0"/>
                </a:p>
              </p:txBody>
            </p:sp>
          </mc:Choice>
          <mc:Fallback>
            <p:sp>
              <p:nvSpPr>
                <p:cNvPr id="92166" name="Text Box 6">
                  <a:extLst>
                    <a:ext uri="{FF2B5EF4-FFF2-40B4-BE49-F238E27FC236}">
                      <a16:creationId xmlns:a16="http://schemas.microsoft.com/office/drawing/2014/main" id="{6B4CF537-E2A9-443A-AD61-F571E0B10B2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92" y="3044"/>
                  <a:ext cx="5376" cy="894"/>
                </a:xfrm>
                <a:prstGeom prst="rect">
                  <a:avLst/>
                </a:prstGeom>
                <a:blipFill>
                  <a:blip r:embed="rId3"/>
                  <a:stretch>
                    <a:fillRect l="-1071" t="-3433" r="-107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168" name="Object 8">
                  <a:extLst>
                    <a:ext uri="{FF2B5EF4-FFF2-40B4-BE49-F238E27FC236}">
                      <a16:creationId xmlns:a16="http://schemas.microsoft.com/office/drawing/2014/main" id="{9D4EB30C-8104-4D1B-AB0A-433282F87DFF}"/>
                    </a:ext>
                  </a:extLst>
                </p:cNvPr>
                <p:cNvSpPr txBox="1"/>
                <p:nvPr/>
              </p:nvSpPr>
              <p:spPr bwMode="auto">
                <a:xfrm>
                  <a:off x="1389" y="3583"/>
                  <a:ext cx="376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92168" name="Object 8">
                  <a:extLst>
                    <a:ext uri="{FF2B5EF4-FFF2-40B4-BE49-F238E27FC236}">
                      <a16:creationId xmlns:a16="http://schemas.microsoft.com/office/drawing/2014/main" id="{9D4EB30C-8104-4D1B-AB0A-433282F87DF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389" y="3583"/>
                  <a:ext cx="376" cy="57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92169" name="Picture 9">
              <a:extLst>
                <a:ext uri="{FF2B5EF4-FFF2-40B4-BE49-F238E27FC236}">
                  <a16:creationId xmlns:a16="http://schemas.microsoft.com/office/drawing/2014/main" id="{0728F61F-2793-4BBD-B6B0-AE2FD3E329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8" y="1025"/>
              <a:ext cx="2484" cy="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5">
            <a:extLst>
              <a:ext uri="{FF2B5EF4-FFF2-40B4-BE49-F238E27FC236}">
                <a16:creationId xmlns:a16="http://schemas.microsoft.com/office/drawing/2014/main" id="{38D2F5CD-FEF3-413E-9AE4-1640F665B4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15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63784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>
            <a:extLst>
              <a:ext uri="{FF2B5EF4-FFF2-40B4-BE49-F238E27FC236}">
                <a16:creationId xmlns:a16="http://schemas.microsoft.com/office/drawing/2014/main" id="{DA94D52A-5E54-4EE5-A6D6-6067C049C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686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</a:t>
            </a:r>
            <a:r>
              <a:rPr lang="ru-RU" altLang="ru-RU" dirty="0"/>
              <a:t>правильной шестиугольной призме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ABCDEFA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, рёбра которой равны 1,</a:t>
            </a:r>
            <a:r>
              <a:rPr lang="ru-RU" altLang="ru-RU" dirty="0">
                <a:cs typeface="Times New Roman" panose="02020603050405020304" pitchFamily="18" charset="0"/>
              </a:rPr>
              <a:t> найдите </a:t>
            </a:r>
            <a:r>
              <a:rPr lang="ru-RU" altLang="ru-RU" dirty="0"/>
              <a:t>расстояние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от точки </a:t>
            </a:r>
            <a:r>
              <a:rPr lang="en-US" altLang="ru-RU" i="1" dirty="0"/>
              <a:t>A </a:t>
            </a:r>
            <a:r>
              <a:rPr lang="ru-RU" altLang="ru-RU" dirty="0"/>
              <a:t>до</a:t>
            </a:r>
            <a:r>
              <a:rPr lang="ru-RU" altLang="ru-RU" dirty="0">
                <a:cs typeface="Times New Roman" panose="02020603050405020304" pitchFamily="18" charset="0"/>
              </a:rPr>
              <a:t> п</a:t>
            </a:r>
            <a:r>
              <a:rPr lang="ru-RU" altLang="ru-RU" dirty="0"/>
              <a:t>лоскости</a:t>
            </a:r>
            <a:r>
              <a:rPr lang="en-US" altLang="ru-RU" dirty="0"/>
              <a:t> </a:t>
            </a:r>
            <a:r>
              <a:rPr lang="en-US" altLang="ru-RU" i="1" dirty="0"/>
              <a:t>BA</a:t>
            </a:r>
            <a:r>
              <a:rPr lang="en-US" altLang="ru-RU" baseline="-25000" dirty="0"/>
              <a:t>1</a:t>
            </a:r>
            <a:r>
              <a:rPr lang="en-US" altLang="ru-RU" i="1" dirty="0"/>
              <a:t>E</a:t>
            </a:r>
            <a:r>
              <a:rPr lang="en-US" altLang="ru-RU" baseline="-25000" dirty="0"/>
              <a:t>1</a:t>
            </a:r>
            <a:r>
              <a:rPr lang="ru-RU" altLang="ru-RU" i="1" dirty="0"/>
              <a:t>.</a:t>
            </a:r>
          </a:p>
        </p:txBody>
      </p:sp>
      <p:pic>
        <p:nvPicPr>
          <p:cNvPr id="93187" name="Picture 3">
            <a:extLst>
              <a:ext uri="{FF2B5EF4-FFF2-40B4-BE49-F238E27FC236}">
                <a16:creationId xmlns:a16="http://schemas.microsoft.com/office/drawing/2014/main" id="{0FABE7E7-8B9C-4489-9B78-8B21FBF9C7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325" y="1801582"/>
            <a:ext cx="394335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3195" name="Group 11">
            <a:extLst>
              <a:ext uri="{FF2B5EF4-FFF2-40B4-BE49-F238E27FC236}">
                <a16:creationId xmlns:a16="http://schemas.microsoft.com/office/drawing/2014/main" id="{25F37837-5956-4575-B437-C143A9C20570}"/>
              </a:ext>
            </a:extLst>
          </p:cNvPr>
          <p:cNvGrpSpPr>
            <a:grpSpLocks/>
          </p:cNvGrpSpPr>
          <p:nvPr/>
        </p:nvGrpSpPr>
        <p:grpSpPr bwMode="auto">
          <a:xfrm>
            <a:off x="0" y="1776413"/>
            <a:ext cx="9144000" cy="5129213"/>
            <a:chOff x="0" y="1119"/>
            <a:chExt cx="5760" cy="3231"/>
          </a:xfrm>
        </p:grpSpPr>
        <p:sp>
          <p:nvSpPr>
            <p:cNvPr id="93189" name="Text Box 5">
              <a:extLst>
                <a:ext uri="{FF2B5EF4-FFF2-40B4-BE49-F238E27FC236}">
                  <a16:creationId xmlns:a16="http://schemas.microsoft.com/office/drawing/2014/main" id="{2F72AC68-391E-4D67-BD33-7B6B605977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" y="3898"/>
              <a:ext cx="37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0000"/>
                  </a:solidFill>
                </a:rPr>
                <a:t>Ответ:  </a:t>
              </a:r>
              <a:endParaRPr lang="ru-RU" altLang="ru-RU" sz="2800" baseline="3000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3190" name="Object 6">
                  <a:extLst>
                    <a:ext uri="{FF2B5EF4-FFF2-40B4-BE49-F238E27FC236}">
                      <a16:creationId xmlns:a16="http://schemas.microsoft.com/office/drawing/2014/main" id="{28090BF0-13D5-42E4-B211-E8E7E782003C}"/>
                    </a:ext>
                  </a:extLst>
                </p:cNvPr>
                <p:cNvSpPr txBox="1"/>
                <p:nvPr/>
              </p:nvSpPr>
              <p:spPr bwMode="auto">
                <a:xfrm>
                  <a:off x="1155" y="3774"/>
                  <a:ext cx="392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93190" name="Object 6">
                  <a:extLst>
                    <a:ext uri="{FF2B5EF4-FFF2-40B4-BE49-F238E27FC236}">
                      <a16:creationId xmlns:a16="http://schemas.microsoft.com/office/drawing/2014/main" id="{28090BF0-13D5-42E4-B211-E8E7E782003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55" y="3774"/>
                  <a:ext cx="392" cy="57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3191" name="Text Box 7">
                  <a:extLst>
                    <a:ext uri="{FF2B5EF4-FFF2-40B4-BE49-F238E27FC236}">
                      <a16:creationId xmlns:a16="http://schemas.microsoft.com/office/drawing/2014/main" id="{76EF501B-C22E-4DD7-B16A-0D3B63944DF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3094"/>
                  <a:ext cx="5760" cy="8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0000"/>
                      </a:solidFill>
                    </a:rPr>
                    <a:t>	Решение: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 </a:t>
                  </a:r>
                  <a:r>
                    <a:rPr lang="ru-RU" altLang="ru-RU" dirty="0"/>
                    <a:t>Искомым расстоянием является длина перпендикуляра </a:t>
                  </a:r>
                  <a:r>
                    <a:rPr lang="en-US" altLang="ru-RU" i="1" dirty="0"/>
                    <a:t>AH</a:t>
                  </a:r>
                  <a:r>
                    <a:rPr lang="ru-RU" altLang="ru-RU" dirty="0"/>
                    <a:t>, опущенного из точки </a:t>
                  </a:r>
                  <a:r>
                    <a:rPr lang="en-US" altLang="ru-RU" i="1" dirty="0"/>
                    <a:t>A </a:t>
                  </a:r>
                  <a:r>
                    <a:rPr lang="ru-RU" altLang="ru-RU" dirty="0"/>
                    <a:t>на прямую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B</a:t>
                  </a:r>
                  <a:r>
                    <a:rPr lang="en-US" altLang="ru-RU" dirty="0"/>
                    <a:t>.</a:t>
                  </a:r>
                  <a:r>
                    <a:rPr lang="en-US" altLang="ru-RU" i="1" dirty="0"/>
                    <a:t> </a:t>
                  </a:r>
                  <a:r>
                    <a:rPr lang="ru-RU" altLang="ru-RU" dirty="0"/>
                    <a:t>Оно равно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/>
                </a:p>
              </p:txBody>
            </p:sp>
          </mc:Choice>
          <mc:Fallback>
            <p:sp>
              <p:nvSpPr>
                <p:cNvPr id="93191" name="Text Box 7">
                  <a:extLst>
                    <a:ext uri="{FF2B5EF4-FFF2-40B4-BE49-F238E27FC236}">
                      <a16:creationId xmlns:a16="http://schemas.microsoft.com/office/drawing/2014/main" id="{76EF501B-C22E-4DD7-B16A-0D3B63944D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3094"/>
                  <a:ext cx="5760" cy="894"/>
                </a:xfrm>
                <a:prstGeom prst="rect">
                  <a:avLst/>
                </a:prstGeom>
                <a:blipFill>
                  <a:blip r:embed="rId4"/>
                  <a:stretch>
                    <a:fillRect l="-1000" t="-3433" r="-1000" b="-300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93193" name="Picture 9">
              <a:extLst>
                <a:ext uri="{FF2B5EF4-FFF2-40B4-BE49-F238E27FC236}">
                  <a16:creationId xmlns:a16="http://schemas.microsoft.com/office/drawing/2014/main" id="{6A673871-64CF-4D65-9635-90710646D8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8" y="1119"/>
              <a:ext cx="2484" cy="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5">
            <a:extLst>
              <a:ext uri="{FF2B5EF4-FFF2-40B4-BE49-F238E27FC236}">
                <a16:creationId xmlns:a16="http://schemas.microsoft.com/office/drawing/2014/main" id="{0F6D33DC-5CFC-4D37-AEC4-A439A06198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16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282341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3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>
            <a:extLst>
              <a:ext uri="{FF2B5EF4-FFF2-40B4-BE49-F238E27FC236}">
                <a16:creationId xmlns:a16="http://schemas.microsoft.com/office/drawing/2014/main" id="{F089FBCD-F733-4371-B935-5A458E703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200"/>
            <a:ext cx="8686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</a:t>
            </a:r>
            <a:r>
              <a:rPr lang="ru-RU" altLang="ru-RU" dirty="0"/>
              <a:t>правильной шестиугольной призме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ABCDEFA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, рёбра которой равны 1,</a:t>
            </a:r>
            <a:r>
              <a:rPr lang="ru-RU" altLang="ru-RU" dirty="0">
                <a:cs typeface="Times New Roman" panose="02020603050405020304" pitchFamily="18" charset="0"/>
              </a:rPr>
              <a:t> найдите </a:t>
            </a:r>
            <a:r>
              <a:rPr lang="ru-RU" altLang="ru-RU" dirty="0"/>
              <a:t>расстояние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от точки </a:t>
            </a:r>
            <a:r>
              <a:rPr lang="en-US" altLang="ru-RU" i="1" dirty="0"/>
              <a:t>A </a:t>
            </a:r>
            <a:r>
              <a:rPr lang="ru-RU" altLang="ru-RU" dirty="0"/>
              <a:t>до</a:t>
            </a:r>
            <a:r>
              <a:rPr lang="ru-RU" altLang="ru-RU" dirty="0">
                <a:cs typeface="Times New Roman" panose="02020603050405020304" pitchFamily="18" charset="0"/>
              </a:rPr>
              <a:t> п</a:t>
            </a:r>
            <a:r>
              <a:rPr lang="ru-RU" altLang="ru-RU" dirty="0"/>
              <a:t>лоскости</a:t>
            </a:r>
            <a:r>
              <a:rPr lang="en-US" altLang="ru-RU" dirty="0"/>
              <a:t>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ru-RU" altLang="ru-RU" i="1" dirty="0"/>
              <a:t>.</a:t>
            </a:r>
          </a:p>
        </p:txBody>
      </p:sp>
      <p:pic>
        <p:nvPicPr>
          <p:cNvPr id="94211" name="Picture 3">
            <a:extLst>
              <a:ext uri="{FF2B5EF4-FFF2-40B4-BE49-F238E27FC236}">
                <a16:creationId xmlns:a16="http://schemas.microsoft.com/office/drawing/2014/main" id="{F986026B-F94E-4A12-A4B7-EB79A87C5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76400"/>
            <a:ext cx="394335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4220" name="Group 12">
            <a:extLst>
              <a:ext uri="{FF2B5EF4-FFF2-40B4-BE49-F238E27FC236}">
                <a16:creationId xmlns:a16="http://schemas.microsoft.com/office/drawing/2014/main" id="{C68C349C-D2FF-488D-9EBF-970B538A09E2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0"/>
            <a:ext cx="8915400" cy="4216400"/>
            <a:chOff x="96" y="960"/>
            <a:chExt cx="5616" cy="2656"/>
          </a:xfrm>
        </p:grpSpPr>
        <p:sp>
          <p:nvSpPr>
            <p:cNvPr id="94213" name="Text Box 5">
              <a:extLst>
                <a:ext uri="{FF2B5EF4-FFF2-40B4-BE49-F238E27FC236}">
                  <a16:creationId xmlns:a16="http://schemas.microsoft.com/office/drawing/2014/main" id="{038B07EB-F768-42B3-A9D7-D14B92415B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216"/>
              <a:ext cx="200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0000"/>
                  </a:solidFill>
                </a:rPr>
                <a:t>Ответ:        .  </a:t>
              </a:r>
              <a:endParaRPr lang="ru-RU" altLang="ru-RU" sz="2800" baseline="3000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214" name="Text Box 6">
                  <a:extLst>
                    <a:ext uri="{FF2B5EF4-FFF2-40B4-BE49-F238E27FC236}">
                      <a16:creationId xmlns:a16="http://schemas.microsoft.com/office/drawing/2014/main" id="{967CBF45-02DD-45E4-B09F-884C46B660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592" y="960"/>
                  <a:ext cx="3120" cy="231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0000"/>
                      </a:solidFill>
                    </a:rPr>
                    <a:t>Решение: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 </a:t>
                  </a:r>
                  <a:r>
                    <a:rPr lang="ru-RU" altLang="ru-RU" dirty="0"/>
                    <a:t>Искомым расстоянием является длина перпендикуляра </a:t>
                  </a:r>
                  <a:r>
                    <a:rPr lang="en-US" altLang="ru-RU" i="1" dirty="0"/>
                    <a:t>AH</a:t>
                  </a:r>
                  <a:r>
                    <a:rPr lang="ru-RU" altLang="ru-RU" dirty="0"/>
                    <a:t>, опущенного из точки </a:t>
                  </a:r>
                  <a:r>
                    <a:rPr lang="en-US" altLang="ru-RU" i="1" dirty="0"/>
                    <a:t>A </a:t>
                  </a:r>
                  <a:r>
                    <a:rPr lang="ru-RU" altLang="ru-RU" dirty="0"/>
                    <a:t>на прямую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E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Для его нахождения рассмотрим прямоугольный треугольник </a:t>
                  </a:r>
                  <a:r>
                    <a:rPr lang="en-US" altLang="ru-RU" i="1" dirty="0"/>
                    <a:t>AEA</a:t>
                  </a:r>
                  <a:r>
                    <a:rPr lang="en-US" altLang="ru-RU" baseline="-25000" dirty="0"/>
                    <a:t>1</a:t>
                  </a:r>
                  <a:r>
                    <a:rPr lang="ru-RU" altLang="ru-RU" dirty="0"/>
                    <a:t>. Имеем </a:t>
                  </a:r>
                  <a:r>
                    <a:rPr lang="en-US" altLang="ru-RU" i="1" dirty="0"/>
                    <a:t>AA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= 1, </a:t>
                  </a:r>
                  <a:r>
                    <a:rPr lang="en-US" altLang="ru-RU" i="1" dirty="0"/>
                    <a:t>AE =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en-US" altLang="ru-RU" i="1" dirty="0"/>
                    <a:t>, 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E = </a:t>
                  </a:r>
                  <a:r>
                    <a:rPr lang="en-US" altLang="ru-RU" dirty="0"/>
                    <a:t>2. </a:t>
                  </a:r>
                  <a:r>
                    <a:rPr lang="ru-RU" altLang="ru-RU" dirty="0"/>
                    <a:t>Следовательно, угол </a:t>
                  </a:r>
                  <a:r>
                    <a:rPr lang="en-US" altLang="ru-RU" i="1" dirty="0"/>
                    <a:t>AEA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равен 30</a:t>
                  </a:r>
                  <a:r>
                    <a:rPr lang="ru-RU" altLang="ru-RU" baseline="30000" dirty="0"/>
                    <a:t>о</a:t>
                  </a:r>
                  <a:r>
                    <a:rPr lang="ru-RU" altLang="ru-RU" dirty="0"/>
                    <a:t> и высота </a:t>
                  </a:r>
                  <a:r>
                    <a:rPr lang="en-US" altLang="ru-RU" i="1" dirty="0"/>
                    <a:t>AH </a:t>
                  </a:r>
                  <a:r>
                    <a:rPr lang="ru-RU" altLang="ru-RU" dirty="0"/>
                    <a:t>равна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altLang="ru-RU" dirty="0"/>
                    <a:t>. </a:t>
                  </a:r>
                </a:p>
              </p:txBody>
            </p:sp>
          </mc:Choice>
          <mc:Fallback xmlns="">
            <p:sp>
              <p:nvSpPr>
                <p:cNvPr id="94214" name="Text Box 6">
                  <a:extLst>
                    <a:ext uri="{FF2B5EF4-FFF2-40B4-BE49-F238E27FC236}">
                      <a16:creationId xmlns:a16="http://schemas.microsoft.com/office/drawing/2014/main" id="{967CBF45-02DD-45E4-B09F-884C46B6607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592" y="960"/>
                  <a:ext cx="3120" cy="2311"/>
                </a:xfrm>
                <a:prstGeom prst="rect">
                  <a:avLst/>
                </a:prstGeom>
                <a:blipFill>
                  <a:blip r:embed="rId3"/>
                  <a:stretch>
                    <a:fillRect l="-1845" t="-1329" r="-1722" b="-66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217" name="Object 9">
                  <a:extLst>
                    <a:ext uri="{FF2B5EF4-FFF2-40B4-BE49-F238E27FC236}">
                      <a16:creationId xmlns:a16="http://schemas.microsoft.com/office/drawing/2014/main" id="{173A1B0A-FDEA-422E-8A82-B04C160588E2}"/>
                    </a:ext>
                  </a:extLst>
                </p:cNvPr>
                <p:cNvSpPr txBox="1"/>
                <p:nvPr/>
              </p:nvSpPr>
              <p:spPr bwMode="auto">
                <a:xfrm>
                  <a:off x="1248" y="3120"/>
                  <a:ext cx="280" cy="4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94217" name="Object 9">
                  <a:extLst>
                    <a:ext uri="{FF2B5EF4-FFF2-40B4-BE49-F238E27FC236}">
                      <a16:creationId xmlns:a16="http://schemas.microsoft.com/office/drawing/2014/main" id="{173A1B0A-FDEA-422E-8A82-B04C160588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48" y="3120"/>
                  <a:ext cx="280" cy="49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94218" name="Picture 10">
              <a:extLst>
                <a:ext uri="{FF2B5EF4-FFF2-40B4-BE49-F238E27FC236}">
                  <a16:creationId xmlns:a16="http://schemas.microsoft.com/office/drawing/2014/main" id="{BBBF29B3-C141-411D-934A-18EF9227BF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056"/>
              <a:ext cx="2484" cy="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Rectangle 5">
            <a:extLst>
              <a:ext uri="{FF2B5EF4-FFF2-40B4-BE49-F238E27FC236}">
                <a16:creationId xmlns:a16="http://schemas.microsoft.com/office/drawing/2014/main" id="{80DCACE4-3395-43C6-9C14-9E57CEFB03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17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191374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>
            <a:extLst>
              <a:ext uri="{FF2B5EF4-FFF2-40B4-BE49-F238E27FC236}">
                <a16:creationId xmlns:a16="http://schemas.microsoft.com/office/drawing/2014/main" id="{39EF30D7-40D8-4712-ACC0-52BAF53C1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66831"/>
            <a:ext cx="8686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</a:t>
            </a:r>
            <a:r>
              <a:rPr lang="ru-RU" altLang="ru-RU" dirty="0"/>
              <a:t>правильной шестиугольной призме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ABCDEFA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, рёбра которой равны 1,</a:t>
            </a:r>
            <a:r>
              <a:rPr lang="ru-RU" altLang="ru-RU" dirty="0">
                <a:cs typeface="Times New Roman" panose="02020603050405020304" pitchFamily="18" charset="0"/>
              </a:rPr>
              <a:t> найдите </a:t>
            </a:r>
            <a:r>
              <a:rPr lang="ru-RU" altLang="ru-RU" dirty="0"/>
              <a:t>расстояние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от точки </a:t>
            </a:r>
            <a:r>
              <a:rPr lang="en-US" altLang="ru-RU" i="1" dirty="0"/>
              <a:t>A </a:t>
            </a:r>
            <a:r>
              <a:rPr lang="ru-RU" altLang="ru-RU" dirty="0"/>
              <a:t>до</a:t>
            </a:r>
            <a:r>
              <a:rPr lang="ru-RU" altLang="ru-RU" dirty="0">
                <a:cs typeface="Times New Roman" panose="02020603050405020304" pitchFamily="18" charset="0"/>
              </a:rPr>
              <a:t> п</a:t>
            </a:r>
            <a:r>
              <a:rPr lang="ru-RU" altLang="ru-RU" dirty="0"/>
              <a:t>лоскости</a:t>
            </a:r>
            <a:r>
              <a:rPr lang="en-US" altLang="ru-RU" dirty="0"/>
              <a:t>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ru-RU" altLang="ru-RU" i="1" dirty="0"/>
              <a:t>.</a:t>
            </a:r>
          </a:p>
        </p:txBody>
      </p:sp>
      <p:pic>
        <p:nvPicPr>
          <p:cNvPr id="95235" name="Picture 3">
            <a:extLst>
              <a:ext uri="{FF2B5EF4-FFF2-40B4-BE49-F238E27FC236}">
                <a16:creationId xmlns:a16="http://schemas.microsoft.com/office/drawing/2014/main" id="{2C660A5A-C5C9-4BBD-91E7-4742A5A1B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325" y="1440285"/>
            <a:ext cx="3943350" cy="298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5246" name="Group 14">
            <a:extLst>
              <a:ext uri="{FF2B5EF4-FFF2-40B4-BE49-F238E27FC236}">
                <a16:creationId xmlns:a16="http://schemas.microsoft.com/office/drawing/2014/main" id="{FE4A6E87-752F-4151-AFE5-4BAC6ED2975F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445047"/>
            <a:ext cx="8839200" cy="5422900"/>
            <a:chOff x="192" y="802"/>
            <a:chExt cx="5568" cy="341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5237" name="Text Box 5">
                  <a:extLst>
                    <a:ext uri="{FF2B5EF4-FFF2-40B4-BE49-F238E27FC236}">
                      <a16:creationId xmlns:a16="http://schemas.microsoft.com/office/drawing/2014/main" id="{49B6EDF6-D526-465A-A109-4AB3D894049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" y="2754"/>
                  <a:ext cx="5568" cy="6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0000"/>
                      </a:solidFill>
                    </a:rPr>
                    <a:t>Решение: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 </a:t>
                  </a:r>
                  <a:r>
                    <a:rPr lang="ru-RU" altLang="ru-RU" dirty="0"/>
                    <a:t>Искомое расстояние равно высоте </a:t>
                  </a:r>
                  <a:r>
                    <a:rPr lang="en-US" altLang="ru-RU" i="1" dirty="0"/>
                    <a:t>AH </a:t>
                  </a:r>
                  <a:r>
                    <a:rPr lang="ru-RU" altLang="ru-RU" dirty="0"/>
                    <a:t>прямоугольного треугольника </a:t>
                  </a:r>
                  <a:r>
                    <a:rPr lang="en-US" altLang="ru-RU" i="1" dirty="0"/>
                    <a:t>AGA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, </a:t>
                  </a:r>
                  <a:r>
                    <a:rPr lang="ru-RU" altLang="ru-RU" dirty="0"/>
                    <a:t>в котором </a:t>
                  </a:r>
                  <a:r>
                    <a:rPr lang="en-US" altLang="ru-RU" i="1" dirty="0"/>
                    <a:t>AA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 = </a:t>
                  </a:r>
                  <a:r>
                    <a:rPr lang="en-US" altLang="ru-RU" dirty="0"/>
                    <a:t>1, </a:t>
                  </a:r>
                  <a:r>
                    <a:rPr lang="en-US" altLang="ru-RU" i="1" dirty="0"/>
                    <a:t>AG</a:t>
                  </a:r>
                  <a:r>
                    <a:rPr lang="en-US" altLang="ru-RU" dirty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altLang="ru-RU" dirty="0"/>
                    <a:t>, </a:t>
                  </a:r>
                  <a:r>
                    <a:rPr lang="en-US" altLang="ru-RU" i="1" dirty="0"/>
                    <a:t>GA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en-US" altLang="ru-RU" i="1" dirty="0"/>
                    <a:t>      </a:t>
                  </a:r>
                </a:p>
              </p:txBody>
            </p:sp>
          </mc:Choice>
          <mc:Fallback>
            <p:sp>
              <p:nvSpPr>
                <p:cNvPr id="95237" name="Text Box 5">
                  <a:extLst>
                    <a:ext uri="{FF2B5EF4-FFF2-40B4-BE49-F238E27FC236}">
                      <a16:creationId xmlns:a16="http://schemas.microsoft.com/office/drawing/2014/main" id="{49B6EDF6-D526-465A-A109-4AB3D89404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92" y="2754"/>
                  <a:ext cx="5568" cy="661"/>
                </a:xfrm>
                <a:prstGeom prst="rect">
                  <a:avLst/>
                </a:prstGeom>
                <a:blipFill>
                  <a:blip r:embed="rId3"/>
                  <a:stretch>
                    <a:fillRect l="-1034" t="-4624" r="-1034" b="-4046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95239" name="Picture 7">
              <a:extLst>
                <a:ext uri="{FF2B5EF4-FFF2-40B4-BE49-F238E27FC236}">
                  <a16:creationId xmlns:a16="http://schemas.microsoft.com/office/drawing/2014/main" id="{616167DE-E10F-4909-8729-269E9036FA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8" y="802"/>
              <a:ext cx="2484" cy="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5241" name="Text Box 9">
              <a:extLst>
                <a:ext uri="{FF2B5EF4-FFF2-40B4-BE49-F238E27FC236}">
                  <a16:creationId xmlns:a16="http://schemas.microsoft.com/office/drawing/2014/main" id="{DAC5632D-5BE0-4E56-B044-6E0BE94145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810"/>
              <a:ext cx="37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0000"/>
                  </a:solidFill>
                </a:rPr>
                <a:t>Ответ:   </a:t>
              </a:r>
              <a:endParaRPr lang="ru-RU" altLang="ru-RU" sz="2800" baseline="3000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5242" name="Object 10">
                  <a:extLst>
                    <a:ext uri="{FF2B5EF4-FFF2-40B4-BE49-F238E27FC236}">
                      <a16:creationId xmlns:a16="http://schemas.microsoft.com/office/drawing/2014/main" id="{42FC3196-0DA6-463E-90C1-E6425DE5CB08}"/>
                    </a:ext>
                  </a:extLst>
                </p:cNvPr>
                <p:cNvSpPr txBox="1"/>
                <p:nvPr/>
              </p:nvSpPr>
              <p:spPr bwMode="auto">
                <a:xfrm>
                  <a:off x="916" y="3714"/>
                  <a:ext cx="424" cy="5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95242" name="Object 10">
                  <a:extLst>
                    <a:ext uri="{FF2B5EF4-FFF2-40B4-BE49-F238E27FC236}">
                      <a16:creationId xmlns:a16="http://schemas.microsoft.com/office/drawing/2014/main" id="{42FC3196-0DA6-463E-90C1-E6425DE5CB0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16" y="3714"/>
                  <a:ext cx="424" cy="50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5243" name="Text Box 11">
                  <a:extLst>
                    <a:ext uri="{FF2B5EF4-FFF2-40B4-BE49-F238E27FC236}">
                      <a16:creationId xmlns:a16="http://schemas.microsoft.com/office/drawing/2014/main" id="{D7D5ED95-C3D8-441A-80B7-32C1AF876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8" y="3378"/>
                  <a:ext cx="5232" cy="4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dirty="0"/>
                    <a:t>Из подобия треугольников </a:t>
                  </a:r>
                  <a:r>
                    <a:rPr lang="en-US" altLang="ru-RU" i="1" dirty="0"/>
                    <a:t>AA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G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HAG </a:t>
                  </a:r>
                  <a:r>
                    <a:rPr lang="ru-RU" altLang="ru-RU" dirty="0"/>
                    <a:t>находим </a:t>
                  </a:r>
                  <a:r>
                    <a:rPr lang="en-US" altLang="ru-RU" i="1" dirty="0"/>
                    <a:t>AH =</a:t>
                  </a:r>
                  <a:r>
                    <a:rPr lang="ru-RU" altLang="ru-RU" i="1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/>
                </a:p>
              </p:txBody>
            </p:sp>
          </mc:Choice>
          <mc:Fallback>
            <p:sp>
              <p:nvSpPr>
                <p:cNvPr id="95243" name="Text Box 11">
                  <a:extLst>
                    <a:ext uri="{FF2B5EF4-FFF2-40B4-BE49-F238E27FC236}">
                      <a16:creationId xmlns:a16="http://schemas.microsoft.com/office/drawing/2014/main" id="{D7D5ED95-C3D8-441A-80B7-32C1AF87637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8" y="3378"/>
                  <a:ext cx="5232" cy="429"/>
                </a:xfrm>
                <a:prstGeom prst="rect">
                  <a:avLst/>
                </a:prstGeom>
                <a:blipFill>
                  <a:blip r:embed="rId6"/>
                  <a:stretch>
                    <a:fillRect l="-1101" b="-714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Rectangle 5">
            <a:extLst>
              <a:ext uri="{FF2B5EF4-FFF2-40B4-BE49-F238E27FC236}">
                <a16:creationId xmlns:a16="http://schemas.microsoft.com/office/drawing/2014/main" id="{B1BD0A03-ACA8-4FE8-8D69-1973D61C48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18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080961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5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>
            <a:extLst>
              <a:ext uri="{FF2B5EF4-FFF2-40B4-BE49-F238E27FC236}">
                <a16:creationId xmlns:a16="http://schemas.microsoft.com/office/drawing/2014/main" id="{26093D2D-F3A2-4ABA-A438-F2106A199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457200"/>
            <a:ext cx="903649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правильной треугольной призме </a:t>
            </a:r>
            <a:r>
              <a:rPr lang="en-US" altLang="ru-RU" i="1" dirty="0">
                <a:cs typeface="Times New Roman" panose="02020603050405020304" pitchFamily="18" charset="0"/>
              </a:rPr>
              <a:t>ABCA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рёбра которой равны 1, найдите </a:t>
            </a:r>
            <a:r>
              <a:rPr lang="ru-RU" altLang="ru-RU" dirty="0"/>
              <a:t>расстояние</a:t>
            </a:r>
            <a:r>
              <a:rPr lang="ru-RU" altLang="ru-RU" dirty="0">
                <a:cs typeface="Times New Roman" panose="02020603050405020304" pitchFamily="18" charset="0"/>
              </a:rPr>
              <a:t> от точки </a:t>
            </a:r>
            <a:r>
              <a:rPr lang="en-US" altLang="ru-RU" i="1" dirty="0"/>
              <a:t>A </a:t>
            </a:r>
            <a:r>
              <a:rPr lang="ru-RU" altLang="ru-RU" dirty="0"/>
              <a:t>до плоскости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.</a:t>
            </a:r>
          </a:p>
        </p:txBody>
      </p:sp>
      <p:sp>
        <p:nvSpPr>
          <p:cNvPr id="75779" name="Text Box 3">
            <a:extLst>
              <a:ext uri="{FF2B5EF4-FFF2-40B4-BE49-F238E27FC236}">
                <a16:creationId xmlns:a16="http://schemas.microsoft.com/office/drawing/2014/main" id="{C6C29518-3C28-46C7-B3B1-57BBAD12B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en-US" altLang="ru-RU">
                <a:solidFill>
                  <a:srgbClr val="FF3300"/>
                </a:solidFill>
              </a:rPr>
              <a:t> 1.</a:t>
            </a:r>
            <a:r>
              <a:rPr lang="ru-RU" altLang="ru-RU">
                <a:solidFill>
                  <a:srgbClr val="FF3300"/>
                </a:solidFill>
              </a:rPr>
              <a:t> </a:t>
            </a:r>
          </a:p>
        </p:txBody>
      </p:sp>
      <p:pic>
        <p:nvPicPr>
          <p:cNvPr id="75780" name="Picture 4">
            <a:extLst>
              <a:ext uri="{FF2B5EF4-FFF2-40B4-BE49-F238E27FC236}">
                <a16:creationId xmlns:a16="http://schemas.microsoft.com/office/drawing/2014/main" id="{622E9E57-8698-44CB-B82E-1E454DABDF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938" y="1898650"/>
            <a:ext cx="2778125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5781" name="Rectangle 5">
            <a:extLst>
              <a:ext uri="{FF2B5EF4-FFF2-40B4-BE49-F238E27FC236}">
                <a16:creationId xmlns:a16="http://schemas.microsoft.com/office/drawing/2014/main" id="{5F587EBE-F37B-416E-9A43-7736BC3D81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012472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>
            <a:extLst>
              <a:ext uri="{FF2B5EF4-FFF2-40B4-BE49-F238E27FC236}">
                <a16:creationId xmlns:a16="http://schemas.microsoft.com/office/drawing/2014/main" id="{2BF13EB8-9F7C-4349-95C7-02C275589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32492"/>
            <a:ext cx="8686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</a:t>
            </a:r>
            <a:r>
              <a:rPr lang="ru-RU" altLang="ru-RU" dirty="0"/>
              <a:t>правильной шестиугольной призме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ABCDEFA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, рёбра которой равны 1,</a:t>
            </a:r>
            <a:r>
              <a:rPr lang="ru-RU" altLang="ru-RU" dirty="0">
                <a:cs typeface="Times New Roman" panose="02020603050405020304" pitchFamily="18" charset="0"/>
              </a:rPr>
              <a:t> найдите </a:t>
            </a:r>
            <a:r>
              <a:rPr lang="ru-RU" altLang="ru-RU" dirty="0"/>
              <a:t>расстояние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от точки </a:t>
            </a:r>
            <a:r>
              <a:rPr lang="en-US" altLang="ru-RU" i="1" dirty="0"/>
              <a:t>A </a:t>
            </a:r>
            <a:r>
              <a:rPr lang="ru-RU" altLang="ru-RU" dirty="0"/>
              <a:t>до</a:t>
            </a:r>
            <a:r>
              <a:rPr lang="ru-RU" altLang="ru-RU" dirty="0">
                <a:cs typeface="Times New Roman" panose="02020603050405020304" pitchFamily="18" charset="0"/>
              </a:rPr>
              <a:t> п</a:t>
            </a:r>
            <a:r>
              <a:rPr lang="ru-RU" altLang="ru-RU" dirty="0"/>
              <a:t>лоскости</a:t>
            </a:r>
            <a:r>
              <a:rPr lang="en-US" altLang="ru-RU" dirty="0"/>
              <a:t> </a:t>
            </a:r>
            <a:r>
              <a:rPr lang="en-US" altLang="ru-RU" i="1" dirty="0"/>
              <a:t>F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ru-RU" altLang="ru-RU" i="1" dirty="0"/>
              <a:t>.</a:t>
            </a:r>
          </a:p>
        </p:txBody>
      </p:sp>
      <p:pic>
        <p:nvPicPr>
          <p:cNvPr id="96259" name="Picture 3">
            <a:extLst>
              <a:ext uri="{FF2B5EF4-FFF2-40B4-BE49-F238E27FC236}">
                <a16:creationId xmlns:a16="http://schemas.microsoft.com/office/drawing/2014/main" id="{1D1254CD-2EEF-405A-AE48-B639E6124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484312"/>
            <a:ext cx="394335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6268" name="Group 12">
            <a:extLst>
              <a:ext uri="{FF2B5EF4-FFF2-40B4-BE49-F238E27FC236}">
                <a16:creationId xmlns:a16="http://schemas.microsoft.com/office/drawing/2014/main" id="{8B46AB9A-4FEC-49A9-A268-2B43F392D9AB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484312"/>
            <a:ext cx="8991600" cy="5448300"/>
            <a:chOff x="96" y="935"/>
            <a:chExt cx="5664" cy="343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6261" name="Text Box 5">
                  <a:extLst>
                    <a:ext uri="{FF2B5EF4-FFF2-40B4-BE49-F238E27FC236}">
                      <a16:creationId xmlns:a16="http://schemas.microsoft.com/office/drawing/2014/main" id="{A283E963-E448-425C-A6ED-099BA89A17D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6" y="2855"/>
                  <a:ext cx="5664" cy="13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0000"/>
                      </a:solidFill>
                    </a:rPr>
                    <a:t>	Решение: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 </a:t>
                  </a:r>
                  <a:r>
                    <a:rPr lang="ru-RU" altLang="ru-RU" dirty="0"/>
                    <a:t>Заметим, что данная плоскость параллельна плоскости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C</a:t>
                  </a:r>
                  <a:r>
                    <a:rPr lang="ru-RU" altLang="ru-RU" dirty="0"/>
                    <a:t> из предыдущей задачи, причем </a:t>
                  </a:r>
                  <a:r>
                    <a:rPr lang="en-US" altLang="ru-RU" i="1" dirty="0"/>
                    <a:t>AE = </a:t>
                  </a:r>
                  <a:r>
                    <a:rPr lang="en-US" altLang="ru-RU" dirty="0"/>
                    <a:t>2</a:t>
                  </a:r>
                  <a:r>
                    <a:rPr lang="en-US" altLang="ru-RU" i="1" dirty="0"/>
                    <a:t>AG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Следовательно, искомое расстояние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AH </a:t>
                  </a:r>
                  <a:r>
                    <a:rPr lang="ru-RU" altLang="ru-RU" dirty="0"/>
                    <a:t>от точки </a:t>
                  </a:r>
                  <a:r>
                    <a:rPr lang="en-US" altLang="ru-RU" i="1" dirty="0"/>
                    <a:t>A </a:t>
                  </a:r>
                  <a:r>
                    <a:rPr lang="ru-RU" altLang="ru-RU" dirty="0"/>
                    <a:t>до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п</a:t>
                  </a:r>
                  <a:r>
                    <a:rPr lang="ru-RU" altLang="ru-RU" dirty="0"/>
                    <a:t>лоскости</a:t>
                  </a:r>
                  <a:r>
                    <a:rPr lang="en-US" altLang="ru-RU" dirty="0"/>
                    <a:t> </a:t>
                  </a:r>
                  <a:r>
                    <a:rPr lang="en-US" altLang="ru-RU" i="1" dirty="0"/>
                    <a:t>F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C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D</a:t>
                  </a:r>
                  <a:r>
                    <a:rPr lang="ru-RU" altLang="ru-RU" dirty="0"/>
                    <a:t> в два раза больше расстояния от точки </a:t>
                  </a:r>
                  <a:r>
                    <a:rPr lang="en-US" altLang="ru-RU" i="1" dirty="0"/>
                    <a:t>A </a:t>
                  </a:r>
                  <a:r>
                    <a:rPr lang="ru-RU" altLang="ru-RU" dirty="0"/>
                    <a:t>до плоскости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C</a:t>
                  </a:r>
                  <a:r>
                    <a:rPr lang="en-US" altLang="ru-RU" dirty="0"/>
                    <a:t>, </a:t>
                  </a:r>
                  <a:r>
                    <a:rPr lang="ru-RU" altLang="ru-RU" dirty="0"/>
                    <a:t>т. е.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равно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en-US" altLang="ru-RU" i="1" dirty="0"/>
                </a:p>
              </p:txBody>
            </p:sp>
          </mc:Choice>
          <mc:Fallback>
            <p:sp>
              <p:nvSpPr>
                <p:cNvPr id="96261" name="Text Box 5">
                  <a:extLst>
                    <a:ext uri="{FF2B5EF4-FFF2-40B4-BE49-F238E27FC236}">
                      <a16:creationId xmlns:a16="http://schemas.microsoft.com/office/drawing/2014/main" id="{A283E963-E448-425C-A6ED-099BA89A17D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" y="2855"/>
                  <a:ext cx="5664" cy="1360"/>
                </a:xfrm>
                <a:prstGeom prst="rect">
                  <a:avLst/>
                </a:prstGeom>
                <a:blipFill>
                  <a:blip r:embed="rId3"/>
                  <a:stretch>
                    <a:fillRect l="-1017" t="-2254" r="-1017" b="-140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6262" name="Text Box 6">
              <a:extLst>
                <a:ext uri="{FF2B5EF4-FFF2-40B4-BE49-F238E27FC236}">
                  <a16:creationId xmlns:a16="http://schemas.microsoft.com/office/drawing/2014/main" id="{25A032A0-CE07-45DE-8C40-2C55BC5E8F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2" y="3959"/>
              <a:ext cx="33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0000"/>
                  </a:solidFill>
                </a:rPr>
                <a:t>Ответ:   </a:t>
              </a:r>
              <a:endParaRPr lang="ru-RU" altLang="ru-RU" sz="2800" baseline="300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6263" name="Object 7">
                  <a:extLst>
                    <a:ext uri="{FF2B5EF4-FFF2-40B4-BE49-F238E27FC236}">
                      <a16:creationId xmlns:a16="http://schemas.microsoft.com/office/drawing/2014/main" id="{DD4B34B1-AC92-4339-9AE0-9BBEE736965E}"/>
                    </a:ext>
                  </a:extLst>
                </p:cNvPr>
                <p:cNvSpPr txBox="1"/>
                <p:nvPr/>
              </p:nvSpPr>
              <p:spPr bwMode="auto">
                <a:xfrm>
                  <a:off x="2916" y="3863"/>
                  <a:ext cx="476" cy="5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96263" name="Object 7">
                  <a:extLst>
                    <a:ext uri="{FF2B5EF4-FFF2-40B4-BE49-F238E27FC236}">
                      <a16:creationId xmlns:a16="http://schemas.microsoft.com/office/drawing/2014/main" id="{DD4B34B1-AC92-4339-9AE0-9BBEE736965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916" y="3863"/>
                  <a:ext cx="476" cy="504"/>
                </a:xfrm>
                <a:prstGeom prst="rect">
                  <a:avLst/>
                </a:prstGeom>
                <a:blipFill>
                  <a:blip r:embed="rId4"/>
                  <a:stretch>
                    <a:fillRect r="-1613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96265" name="Picture 9">
              <a:extLst>
                <a:ext uri="{FF2B5EF4-FFF2-40B4-BE49-F238E27FC236}">
                  <a16:creationId xmlns:a16="http://schemas.microsoft.com/office/drawing/2014/main" id="{52F1792D-7735-45F4-81F0-797A45A36E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935"/>
              <a:ext cx="2484" cy="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5">
            <a:extLst>
              <a:ext uri="{FF2B5EF4-FFF2-40B4-BE49-F238E27FC236}">
                <a16:creationId xmlns:a16="http://schemas.microsoft.com/office/drawing/2014/main" id="{7CEA724E-086E-424D-BFAD-31E9154FCD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19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173053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>
            <a:extLst>
              <a:ext uri="{FF2B5EF4-FFF2-40B4-BE49-F238E27FC236}">
                <a16:creationId xmlns:a16="http://schemas.microsoft.com/office/drawing/2014/main" id="{63E519EE-C9E5-42B4-9077-AE993CB6D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65549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правильной треугольной призме </a:t>
            </a:r>
            <a:r>
              <a:rPr lang="en-US" altLang="ru-RU" i="1" dirty="0">
                <a:cs typeface="Times New Roman" panose="02020603050405020304" pitchFamily="18" charset="0"/>
              </a:rPr>
              <a:t>ABCA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рёбра которой равны 1, найдите </a:t>
            </a:r>
            <a:r>
              <a:rPr lang="ru-RU" altLang="ru-RU" dirty="0"/>
              <a:t>расстояние</a:t>
            </a:r>
            <a:r>
              <a:rPr lang="ru-RU" altLang="ru-RU" dirty="0">
                <a:cs typeface="Times New Roman" panose="02020603050405020304" pitchFamily="18" charset="0"/>
              </a:rPr>
              <a:t> от точки </a:t>
            </a:r>
            <a:r>
              <a:rPr lang="en-US" altLang="ru-RU" i="1" dirty="0"/>
              <a:t>A </a:t>
            </a:r>
            <a:r>
              <a:rPr lang="ru-RU" altLang="ru-RU" dirty="0"/>
              <a:t>до плоскости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BB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i="1" dirty="0"/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76803" name="Group 3">
            <a:extLst>
              <a:ext uri="{FF2B5EF4-FFF2-40B4-BE49-F238E27FC236}">
                <a16:creationId xmlns:a16="http://schemas.microsoft.com/office/drawing/2014/main" id="{B309C52D-C2D0-4068-B943-37D18CFE140D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029200"/>
            <a:ext cx="3048000" cy="914400"/>
            <a:chOff x="528" y="3168"/>
            <a:chExt cx="1920" cy="576"/>
          </a:xfrm>
        </p:grpSpPr>
        <p:sp>
          <p:nvSpPr>
            <p:cNvPr id="76804" name="Text Box 4">
              <a:extLst>
                <a:ext uri="{FF2B5EF4-FFF2-40B4-BE49-F238E27FC236}">
                  <a16:creationId xmlns:a16="http://schemas.microsoft.com/office/drawing/2014/main" id="{41BA6431-5069-4259-97F7-A14FF6A26F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805" name="Object 5">
                  <a:extLst>
                    <a:ext uri="{FF2B5EF4-FFF2-40B4-BE49-F238E27FC236}">
                      <a16:creationId xmlns:a16="http://schemas.microsoft.com/office/drawing/2014/main" id="{9F9D1099-B6BB-45AF-8EE2-D2111723BDFF}"/>
                    </a:ext>
                  </a:extLst>
                </p:cNvPr>
                <p:cNvSpPr txBox="1"/>
                <p:nvPr/>
              </p:nvSpPr>
              <p:spPr bwMode="auto">
                <a:xfrm>
                  <a:off x="1200" y="3168"/>
                  <a:ext cx="376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76805" name="Object 5">
                  <a:extLst>
                    <a:ext uri="{FF2B5EF4-FFF2-40B4-BE49-F238E27FC236}">
                      <a16:creationId xmlns:a16="http://schemas.microsoft.com/office/drawing/2014/main" id="{9F9D1099-B6BB-45AF-8EE2-D2111723BDF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00" y="3168"/>
                  <a:ext cx="376" cy="57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76806" name="Picture 6">
            <a:extLst>
              <a:ext uri="{FF2B5EF4-FFF2-40B4-BE49-F238E27FC236}">
                <a16:creationId xmlns:a16="http://schemas.microsoft.com/office/drawing/2014/main" id="{C32848B8-F43B-4BF8-B39D-001D1CB79A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938" y="1898650"/>
            <a:ext cx="2778125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0235285E-7830-42F5-B802-C8CE9C465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47759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>
            <a:extLst>
              <a:ext uri="{FF2B5EF4-FFF2-40B4-BE49-F238E27FC236}">
                <a16:creationId xmlns:a16="http://schemas.microsoft.com/office/drawing/2014/main" id="{C8AB8C94-52E2-4094-9538-55FEF68EA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7200"/>
            <a:ext cx="888409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правильной треугольной призме </a:t>
            </a:r>
            <a:r>
              <a:rPr lang="en-US" altLang="ru-RU" i="1" dirty="0">
                <a:cs typeface="Times New Roman" panose="02020603050405020304" pitchFamily="18" charset="0"/>
              </a:rPr>
              <a:t>ABCA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рёбра которой равны 1, найдите </a:t>
            </a:r>
            <a:r>
              <a:rPr lang="ru-RU" altLang="ru-RU" dirty="0"/>
              <a:t>расстояние</a:t>
            </a:r>
            <a:r>
              <a:rPr lang="ru-RU" altLang="ru-RU" dirty="0">
                <a:cs typeface="Times New Roman" panose="02020603050405020304" pitchFamily="18" charset="0"/>
              </a:rPr>
              <a:t> от точки </a:t>
            </a:r>
            <a:r>
              <a:rPr lang="en-US" altLang="ru-RU" i="1" dirty="0"/>
              <a:t>A </a:t>
            </a:r>
            <a:r>
              <a:rPr lang="ru-RU" altLang="ru-RU" dirty="0"/>
              <a:t>до плоскости </a:t>
            </a:r>
            <a:r>
              <a:rPr lang="en-US" altLang="ru-RU" i="1" dirty="0"/>
              <a:t>BCA</a:t>
            </a:r>
            <a:r>
              <a:rPr lang="en-US" altLang="ru-RU" baseline="-25000" dirty="0"/>
              <a:t>1</a:t>
            </a:r>
            <a:r>
              <a:rPr lang="ru-RU" altLang="ru-RU" dirty="0"/>
              <a:t>.</a:t>
            </a:r>
          </a:p>
        </p:txBody>
      </p:sp>
      <p:pic>
        <p:nvPicPr>
          <p:cNvPr id="78851" name="Picture 3">
            <a:extLst>
              <a:ext uri="{FF2B5EF4-FFF2-40B4-BE49-F238E27FC236}">
                <a16:creationId xmlns:a16="http://schemas.microsoft.com/office/drawing/2014/main" id="{D4472978-3FF3-415C-87C0-4922FCE7DE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81200"/>
            <a:ext cx="2778125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8861" name="Group 13">
            <a:extLst>
              <a:ext uri="{FF2B5EF4-FFF2-40B4-BE49-F238E27FC236}">
                <a16:creationId xmlns:a16="http://schemas.microsoft.com/office/drawing/2014/main" id="{BEF024AF-BF57-45B4-96F7-933BF821DCA6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676400"/>
            <a:ext cx="8991600" cy="4273550"/>
            <a:chOff x="96" y="1056"/>
            <a:chExt cx="5664" cy="2692"/>
          </a:xfrm>
        </p:grpSpPr>
        <p:sp>
          <p:nvSpPr>
            <p:cNvPr id="78853" name="Text Box 5">
              <a:extLst>
                <a:ext uri="{FF2B5EF4-FFF2-40B4-BE49-F238E27FC236}">
                  <a16:creationId xmlns:a16="http://schemas.microsoft.com/office/drawing/2014/main" id="{D36C90AB-F844-4C5E-A822-093FABE651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854" name="Object 6">
                  <a:extLst>
                    <a:ext uri="{FF2B5EF4-FFF2-40B4-BE49-F238E27FC236}">
                      <a16:creationId xmlns:a16="http://schemas.microsoft.com/office/drawing/2014/main" id="{AB2DDEBA-E982-4727-B130-1EE9654368B9}"/>
                    </a:ext>
                  </a:extLst>
                </p:cNvPr>
                <p:cNvSpPr txBox="1"/>
                <p:nvPr/>
              </p:nvSpPr>
              <p:spPr bwMode="auto">
                <a:xfrm>
                  <a:off x="1144" y="3164"/>
                  <a:ext cx="488" cy="5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78854" name="Object 6">
                  <a:extLst>
                    <a:ext uri="{FF2B5EF4-FFF2-40B4-BE49-F238E27FC236}">
                      <a16:creationId xmlns:a16="http://schemas.microsoft.com/office/drawing/2014/main" id="{AB2DDEBA-E982-4727-B130-1EE9654368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44" y="3164"/>
                  <a:ext cx="488" cy="58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855" name="Text Box 7">
                  <a:extLst>
                    <a:ext uri="{FF2B5EF4-FFF2-40B4-BE49-F238E27FC236}">
                      <a16:creationId xmlns:a16="http://schemas.microsoft.com/office/drawing/2014/main" id="{54174369-2A71-4C13-9F7B-C5DBCA2ED9D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064" y="1152"/>
                  <a:ext cx="3696" cy="19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ts val="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Решение: </a:t>
                  </a:r>
                  <a:r>
                    <a:rPr lang="ru-RU" altLang="ru-RU" dirty="0"/>
                    <a:t>Через точки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D</a:t>
                  </a:r>
                  <a:r>
                    <a:rPr lang="ru-RU" altLang="ru-RU" dirty="0"/>
                    <a:t> – середину ребра </a:t>
                  </a:r>
                  <a:r>
                    <a:rPr lang="en-US" altLang="ru-RU" i="1" dirty="0"/>
                    <a:t>BC</a:t>
                  </a:r>
                  <a:r>
                    <a:rPr lang="ru-RU" altLang="ru-RU" dirty="0"/>
                    <a:t>, проведем прямую. Искомым расстоянием</a:t>
                  </a:r>
                  <a:r>
                    <a:rPr lang="en-US" altLang="ru-RU" i="1" dirty="0"/>
                    <a:t>  </a:t>
                  </a:r>
                  <a:r>
                    <a:rPr lang="ru-RU" altLang="ru-RU" dirty="0"/>
                    <a:t>будет расстояние </a:t>
                  </a:r>
                  <a:r>
                    <a:rPr lang="en-US" altLang="ru-RU" i="1" dirty="0"/>
                    <a:t>AE </a:t>
                  </a:r>
                  <a:r>
                    <a:rPr lang="ru-RU" altLang="ru-RU" dirty="0"/>
                    <a:t>от точки </a:t>
                  </a:r>
                  <a:r>
                    <a:rPr lang="en-US" altLang="ru-RU" i="1" dirty="0"/>
                    <a:t>A </a:t>
                  </a:r>
                  <a:r>
                    <a:rPr lang="ru-RU" altLang="ru-RU" dirty="0"/>
                    <a:t>до этой прямой. В прямоугольном треугольнике </a:t>
                  </a:r>
                  <a:r>
                    <a:rPr lang="en-US" altLang="ru-RU" i="1" dirty="0"/>
                    <a:t>ADA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имеем,</a:t>
                  </a:r>
                </a:p>
                <a:p>
                  <a:pPr>
                    <a:spcBef>
                      <a:spcPts val="0"/>
                    </a:spcBef>
                  </a:pPr>
                  <a:r>
                    <a:rPr lang="ru-RU" altLang="ru-RU" dirty="0"/>
                    <a:t> </a:t>
                  </a:r>
                  <a:r>
                    <a:rPr lang="en-US" altLang="ru-RU" i="1" dirty="0"/>
                    <a:t>AA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= 1, </a:t>
                  </a:r>
                  <a:r>
                    <a:rPr lang="en-US" altLang="ru-RU" i="1" dirty="0"/>
                    <a:t>AD </a:t>
                  </a:r>
                  <a:r>
                    <a:rPr lang="en-US" altLang="ru-RU" dirty="0"/>
                    <a:t>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altLang="ru-RU" dirty="0"/>
                    <a:t>, </a:t>
                  </a:r>
                  <a:r>
                    <a:rPr lang="en-US" altLang="ru-RU" i="1" dirty="0"/>
                    <a:t>DA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altLang="ru-RU" dirty="0"/>
                    <a:t>.</a:t>
                  </a:r>
                  <a:r>
                    <a:rPr lang="ru-RU" altLang="ru-RU" dirty="0"/>
                    <a:t> 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Следовательно, </a:t>
                  </a:r>
                  <a:r>
                    <a:rPr lang="en-US" altLang="ru-RU" i="1" dirty="0"/>
                    <a:t>AE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en-US" altLang="ru-RU" dirty="0"/>
                    <a:t> </a:t>
                  </a:r>
                  <a:endParaRPr lang="ru-RU" altLang="ru-RU" dirty="0"/>
                </a:p>
              </p:txBody>
            </p:sp>
          </mc:Choice>
          <mc:Fallback xmlns="">
            <p:sp>
              <p:nvSpPr>
                <p:cNvPr id="78855" name="Text Box 7">
                  <a:extLst>
                    <a:ext uri="{FF2B5EF4-FFF2-40B4-BE49-F238E27FC236}">
                      <a16:creationId xmlns:a16="http://schemas.microsoft.com/office/drawing/2014/main" id="{54174369-2A71-4C13-9F7B-C5DBCA2ED9D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064" y="1152"/>
                  <a:ext cx="3696" cy="1963"/>
                </a:xfrm>
                <a:prstGeom prst="rect">
                  <a:avLst/>
                </a:prstGeom>
                <a:blipFill>
                  <a:blip r:embed="rId4"/>
                  <a:stretch>
                    <a:fillRect l="-1663" t="-1566" r="-1559" b="-97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8859" name="Picture 11">
              <a:extLst>
                <a:ext uri="{FF2B5EF4-FFF2-40B4-BE49-F238E27FC236}">
                  <a16:creationId xmlns:a16="http://schemas.microsoft.com/office/drawing/2014/main" id="{EF8C7291-9732-4207-BB8F-6FCED64FA5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056"/>
              <a:ext cx="1939" cy="2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" name="Rectangle 5">
            <a:extLst>
              <a:ext uri="{FF2B5EF4-FFF2-40B4-BE49-F238E27FC236}">
                <a16:creationId xmlns:a16="http://schemas.microsoft.com/office/drawing/2014/main" id="{D9919338-F25F-4D5C-ACB3-D21A990B7E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3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121390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>
            <a:extLst>
              <a:ext uri="{FF2B5EF4-FFF2-40B4-BE49-F238E27FC236}">
                <a16:creationId xmlns:a16="http://schemas.microsoft.com/office/drawing/2014/main" id="{25AD64F5-E967-4859-B9A8-0D7AE412A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534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правильной треугольной призме </a:t>
            </a:r>
            <a:r>
              <a:rPr lang="en-US" altLang="ru-RU" i="1" dirty="0">
                <a:cs typeface="Times New Roman" panose="02020603050405020304" pitchFamily="18" charset="0"/>
              </a:rPr>
              <a:t>ABCA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рёбра которой равны 1, найдите </a:t>
            </a:r>
            <a:r>
              <a:rPr lang="ru-RU" altLang="ru-RU" dirty="0"/>
              <a:t>расстояние</a:t>
            </a:r>
            <a:r>
              <a:rPr lang="ru-RU" altLang="ru-RU" dirty="0">
                <a:cs typeface="Times New Roman" panose="02020603050405020304" pitchFamily="18" charset="0"/>
              </a:rPr>
              <a:t> от точки </a:t>
            </a:r>
            <a:r>
              <a:rPr lang="en-US" altLang="ru-RU" i="1" dirty="0"/>
              <a:t>A </a:t>
            </a:r>
            <a:r>
              <a:rPr lang="ru-RU" altLang="ru-RU" dirty="0"/>
              <a:t>до плоскости 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ru-RU" altLang="ru-RU" dirty="0"/>
              <a:t>.</a:t>
            </a:r>
          </a:p>
        </p:txBody>
      </p:sp>
      <p:pic>
        <p:nvPicPr>
          <p:cNvPr id="79875" name="Picture 3">
            <a:extLst>
              <a:ext uri="{FF2B5EF4-FFF2-40B4-BE49-F238E27FC236}">
                <a16:creationId xmlns:a16="http://schemas.microsoft.com/office/drawing/2014/main" id="{D628CE8C-4600-472F-A4B8-1D0BCDFF0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52600"/>
            <a:ext cx="2778125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9883" name="Group 11">
            <a:extLst>
              <a:ext uri="{FF2B5EF4-FFF2-40B4-BE49-F238E27FC236}">
                <a16:creationId xmlns:a16="http://schemas.microsoft.com/office/drawing/2014/main" id="{557CBBA5-C39D-41E1-A8E5-2E0899021F20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676400"/>
            <a:ext cx="8763000" cy="4206875"/>
            <a:chOff x="96" y="1056"/>
            <a:chExt cx="5520" cy="2650"/>
          </a:xfrm>
        </p:grpSpPr>
        <p:sp>
          <p:nvSpPr>
            <p:cNvPr id="79877" name="Text Box 5">
              <a:extLst>
                <a:ext uri="{FF2B5EF4-FFF2-40B4-BE49-F238E27FC236}">
                  <a16:creationId xmlns:a16="http://schemas.microsoft.com/office/drawing/2014/main" id="{13352FBD-3689-4684-833D-818DEE7C02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2" y="331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878" name="Object 6">
                  <a:extLst>
                    <a:ext uri="{FF2B5EF4-FFF2-40B4-BE49-F238E27FC236}">
                      <a16:creationId xmlns:a16="http://schemas.microsoft.com/office/drawing/2014/main" id="{21B2EEA4-C2A7-4FDB-8553-7EFA7A7BFA76}"/>
                    </a:ext>
                  </a:extLst>
                </p:cNvPr>
                <p:cNvSpPr txBox="1"/>
                <p:nvPr/>
              </p:nvSpPr>
              <p:spPr bwMode="auto">
                <a:xfrm>
                  <a:off x="3088" y="3122"/>
                  <a:ext cx="488" cy="5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79878" name="Object 6">
                  <a:extLst>
                    <a:ext uri="{FF2B5EF4-FFF2-40B4-BE49-F238E27FC236}">
                      <a16:creationId xmlns:a16="http://schemas.microsoft.com/office/drawing/2014/main" id="{21B2EEA4-C2A7-4FDB-8553-7EFA7A7BFA7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088" y="3122"/>
                  <a:ext cx="488" cy="58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879" name="Text Box 7">
                  <a:extLst>
                    <a:ext uri="{FF2B5EF4-FFF2-40B4-BE49-F238E27FC236}">
                      <a16:creationId xmlns:a16="http://schemas.microsoft.com/office/drawing/2014/main" id="{638FE241-D2BA-4006-8849-F2B0E8DB325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52" y="1152"/>
                  <a:ext cx="3264" cy="20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altLang="ru-RU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Решение: </a:t>
                  </a:r>
                  <a:r>
                    <a:rPr lang="ru-RU" altLang="ru-RU" dirty="0"/>
                    <a:t>Достроим данную треугольную призму до четырехугольной. Искомым расстоянием</a:t>
                  </a:r>
                  <a:r>
                    <a:rPr lang="en-US" altLang="ru-RU" i="1" dirty="0"/>
                    <a:t>  </a:t>
                  </a:r>
                  <a:r>
                    <a:rPr lang="ru-RU" altLang="ru-RU" dirty="0"/>
                    <a:t>будет расстояние от точки </a:t>
                  </a:r>
                  <a:r>
                    <a:rPr lang="en-US" altLang="ru-RU" i="1" dirty="0"/>
                    <a:t>A</a:t>
                  </a:r>
                  <a:r>
                    <a:rPr lang="ru-RU" altLang="ru-RU" baseline="-25000" dirty="0"/>
                    <a:t>1</a:t>
                  </a:r>
                  <a:r>
                    <a:rPr lang="en-US" altLang="ru-RU" i="1" dirty="0"/>
                    <a:t> </a:t>
                  </a:r>
                  <a:r>
                    <a:rPr lang="ru-RU" altLang="ru-RU" dirty="0"/>
                    <a:t>до плоскости </a:t>
                  </a:r>
                  <a:r>
                    <a:rPr lang="en-US" altLang="ru-RU" i="1" dirty="0"/>
                    <a:t>CDA</a:t>
                  </a:r>
                  <a:r>
                    <a:rPr lang="en-US" altLang="ru-RU" baseline="-25000" dirty="0"/>
                    <a:t>1 </a:t>
                  </a:r>
                  <a:r>
                    <a:rPr lang="ru-RU" altLang="ru-RU" dirty="0"/>
                    <a:t>в призме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ABCDA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B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C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en-US" altLang="ru-RU" i="1" dirty="0"/>
                    <a:t>D</a:t>
                  </a:r>
                  <a:r>
                    <a:rPr lang="en-US" altLang="ru-RU" baseline="-25000" dirty="0"/>
                    <a:t>1</a:t>
                  </a:r>
                  <a:r>
                    <a:rPr lang="ru-RU" altLang="ru-RU" dirty="0"/>
                    <a:t>. Это расстояние мы нашли в предыдущей задаче. Оно равно</a:t>
                  </a:r>
                  <a:r>
                    <a:rPr lang="en-US" altLang="ru-RU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/>
                </a:p>
              </p:txBody>
            </p:sp>
          </mc:Choice>
          <mc:Fallback xmlns="">
            <p:sp>
              <p:nvSpPr>
                <p:cNvPr id="79879" name="Text Box 7">
                  <a:extLst>
                    <a:ext uri="{FF2B5EF4-FFF2-40B4-BE49-F238E27FC236}">
                      <a16:creationId xmlns:a16="http://schemas.microsoft.com/office/drawing/2014/main" id="{638FE241-D2BA-4006-8849-F2B0E8DB325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52" y="1152"/>
                  <a:ext cx="3264" cy="2058"/>
                </a:xfrm>
                <a:prstGeom prst="rect">
                  <a:avLst/>
                </a:prstGeom>
                <a:blipFill>
                  <a:blip r:embed="rId4"/>
                  <a:stretch>
                    <a:fillRect l="-1882" t="-1493" r="-1765" b="-746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9881" name="Picture 9">
              <a:extLst>
                <a:ext uri="{FF2B5EF4-FFF2-40B4-BE49-F238E27FC236}">
                  <a16:creationId xmlns:a16="http://schemas.microsoft.com/office/drawing/2014/main" id="{C639CB2A-35B6-426E-9F9D-17400E633A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056"/>
              <a:ext cx="2167" cy="1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5">
            <a:extLst>
              <a:ext uri="{FF2B5EF4-FFF2-40B4-BE49-F238E27FC236}">
                <a16:creationId xmlns:a16="http://schemas.microsoft.com/office/drawing/2014/main" id="{A7333C89-50F7-4F9E-A106-314D5EA4D6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4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82167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>
            <a:extLst>
              <a:ext uri="{FF2B5EF4-FFF2-40B4-BE49-F238E27FC236}">
                <a16:creationId xmlns:a16="http://schemas.microsoft.com/office/drawing/2014/main" id="{5F2DF8EC-55CA-41F7-A6A4-11867ABE7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правильной треугольной призме </a:t>
            </a:r>
            <a:r>
              <a:rPr lang="en-US" altLang="ru-RU" i="1" dirty="0">
                <a:cs typeface="Times New Roman" panose="02020603050405020304" pitchFamily="18" charset="0"/>
              </a:rPr>
              <a:t>ABCA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рёбра которой равны 1, найдите </a:t>
            </a:r>
            <a:r>
              <a:rPr lang="ru-RU" altLang="ru-RU" dirty="0"/>
              <a:t>расстояние</a:t>
            </a:r>
            <a:r>
              <a:rPr lang="ru-RU" altLang="ru-RU" dirty="0">
                <a:cs typeface="Times New Roman" panose="02020603050405020304" pitchFamily="18" charset="0"/>
              </a:rPr>
              <a:t> от точки </a:t>
            </a:r>
            <a:r>
              <a:rPr lang="en-US" altLang="ru-RU" i="1" dirty="0"/>
              <a:t>A </a:t>
            </a:r>
            <a:r>
              <a:rPr lang="ru-RU" altLang="ru-RU" dirty="0"/>
              <a:t>до плоскости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ru-RU" altLang="ru-RU" dirty="0"/>
              <a:t>.</a:t>
            </a:r>
          </a:p>
        </p:txBody>
      </p:sp>
      <p:pic>
        <p:nvPicPr>
          <p:cNvPr id="80899" name="Picture 3">
            <a:extLst>
              <a:ext uri="{FF2B5EF4-FFF2-40B4-BE49-F238E27FC236}">
                <a16:creationId xmlns:a16="http://schemas.microsoft.com/office/drawing/2014/main" id="{5095C609-8C4A-4917-9D4F-59E2579C9A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447800"/>
            <a:ext cx="3078163" cy="338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0900" name="Group 4">
            <a:extLst>
              <a:ext uri="{FF2B5EF4-FFF2-40B4-BE49-F238E27FC236}">
                <a16:creationId xmlns:a16="http://schemas.microsoft.com/office/drawing/2014/main" id="{150471D7-BA6A-44B0-8267-3B1A6EEC0D4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800600"/>
            <a:ext cx="8458200" cy="1689100"/>
            <a:chOff x="240" y="3024"/>
            <a:chExt cx="5328" cy="1064"/>
          </a:xfrm>
        </p:grpSpPr>
        <p:sp>
          <p:nvSpPr>
            <p:cNvPr id="80901" name="Text Box 5">
              <a:extLst>
                <a:ext uri="{FF2B5EF4-FFF2-40B4-BE49-F238E27FC236}">
                  <a16:creationId xmlns:a16="http://schemas.microsoft.com/office/drawing/2014/main" id="{B64C3445-8BC5-4961-8DF1-EFA664F51B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024"/>
              <a:ext cx="532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Решение: </a:t>
              </a:r>
              <a:r>
                <a:rPr lang="ru-RU" altLang="ru-RU"/>
                <a:t>Искомое расстояние равно расстоянию от точки </a:t>
              </a:r>
              <a:r>
                <a:rPr lang="en-US" altLang="ru-RU" i="1"/>
                <a:t>A </a:t>
              </a:r>
              <a:r>
                <a:rPr lang="ru-RU" altLang="ru-RU"/>
                <a:t>до плоскости </a:t>
              </a:r>
              <a:r>
                <a:rPr lang="en-US" altLang="ru-RU" i="1"/>
                <a:t>A</a:t>
              </a:r>
              <a:r>
                <a:rPr lang="en-US" altLang="ru-RU" baseline="-25000"/>
                <a:t>1</a:t>
              </a:r>
              <a:r>
                <a:rPr lang="en-US" altLang="ru-RU" i="1"/>
                <a:t>B</a:t>
              </a:r>
              <a:r>
                <a:rPr lang="en-US" altLang="ru-RU" baseline="-25000"/>
                <a:t>1</a:t>
              </a:r>
              <a:r>
                <a:rPr lang="en-US" altLang="ru-RU" i="1"/>
                <a:t>C</a:t>
              </a:r>
              <a:r>
                <a:rPr lang="en-US" altLang="ru-RU"/>
                <a:t> </a:t>
              </a:r>
              <a:r>
                <a:rPr lang="ru-RU" altLang="ru-RU"/>
                <a:t>из предыдущей задачи.</a:t>
              </a:r>
            </a:p>
          </p:txBody>
        </p:sp>
        <p:sp>
          <p:nvSpPr>
            <p:cNvPr id="80902" name="Text Box 6">
              <a:extLst>
                <a:ext uri="{FF2B5EF4-FFF2-40B4-BE49-F238E27FC236}">
                  <a16:creationId xmlns:a16="http://schemas.microsoft.com/office/drawing/2014/main" id="{DBE44EE7-D5A7-4FE0-B894-213E89C49C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696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903" name="Object 7">
                  <a:extLst>
                    <a:ext uri="{FF2B5EF4-FFF2-40B4-BE49-F238E27FC236}">
                      <a16:creationId xmlns:a16="http://schemas.microsoft.com/office/drawing/2014/main" id="{33C8F4B9-4778-4712-AF64-2B3BFA7D6E1A}"/>
                    </a:ext>
                  </a:extLst>
                </p:cNvPr>
                <p:cNvSpPr txBox="1"/>
                <p:nvPr/>
              </p:nvSpPr>
              <p:spPr bwMode="auto">
                <a:xfrm>
                  <a:off x="1056" y="3504"/>
                  <a:ext cx="488" cy="5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80903" name="Object 7">
                  <a:extLst>
                    <a:ext uri="{FF2B5EF4-FFF2-40B4-BE49-F238E27FC236}">
                      <a16:creationId xmlns:a16="http://schemas.microsoft.com/office/drawing/2014/main" id="{33C8F4B9-4778-4712-AF64-2B3BFA7D6E1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56" y="3504"/>
                  <a:ext cx="488" cy="58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Rectangle 5">
            <a:extLst>
              <a:ext uri="{FF2B5EF4-FFF2-40B4-BE49-F238E27FC236}">
                <a16:creationId xmlns:a16="http://schemas.microsoft.com/office/drawing/2014/main" id="{D71301E8-08FF-4CA2-98CE-9AAC8A99E0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5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192660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>
            <a:extLst>
              <a:ext uri="{FF2B5EF4-FFF2-40B4-BE49-F238E27FC236}">
                <a16:creationId xmlns:a16="http://schemas.microsoft.com/office/drawing/2014/main" id="{72D6E310-3E24-47F2-9B67-0D43BD0A1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треугольной призме </a:t>
            </a:r>
            <a:r>
              <a:rPr lang="en-US" altLang="ru-RU" sz="2800" i="1" dirty="0"/>
              <a:t>ABCA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рёбра равны 1, углы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AC </a:t>
            </a:r>
            <a:r>
              <a:rPr lang="ru-RU" altLang="ru-RU" sz="2800" dirty="0"/>
              <a:t>равны 60</a:t>
            </a:r>
            <a:r>
              <a:rPr lang="ru-RU" altLang="ru-RU" sz="2800" baseline="30000" dirty="0"/>
              <a:t>о</a:t>
            </a:r>
            <a:r>
              <a:rPr lang="ru-RU" altLang="ru-RU" sz="2800" dirty="0"/>
              <a:t>. Найдите расстояние от вершины 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до плоскости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C.</a:t>
            </a:r>
            <a:endParaRPr lang="ru-RU" altLang="ru-RU" sz="2800" i="1" dirty="0"/>
          </a:p>
        </p:txBody>
      </p:sp>
      <p:pic>
        <p:nvPicPr>
          <p:cNvPr id="81923" name="Picture 3">
            <a:extLst>
              <a:ext uri="{FF2B5EF4-FFF2-40B4-BE49-F238E27FC236}">
                <a16:creationId xmlns:a16="http://schemas.microsoft.com/office/drawing/2014/main" id="{7482F7DA-B5A9-4451-9D14-024BEA653B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81200"/>
            <a:ext cx="4275138" cy="321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1931" name="Group 11">
            <a:extLst>
              <a:ext uri="{FF2B5EF4-FFF2-40B4-BE49-F238E27FC236}">
                <a16:creationId xmlns:a16="http://schemas.microsoft.com/office/drawing/2014/main" id="{FF0600DE-7631-47BA-8A3F-28171B968D6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981200"/>
            <a:ext cx="8915400" cy="4495800"/>
            <a:chOff x="96" y="1248"/>
            <a:chExt cx="5616" cy="28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925" name="Text Box 5">
                  <a:extLst>
                    <a:ext uri="{FF2B5EF4-FFF2-40B4-BE49-F238E27FC236}">
                      <a16:creationId xmlns:a16="http://schemas.microsoft.com/office/drawing/2014/main" id="{BBB9C535-DE44-4CC0-AA11-7A18959C765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80" y="1296"/>
                  <a:ext cx="2832" cy="22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altLang="ru-RU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Решение. </a:t>
                  </a:r>
                  <a:r>
                    <a:rPr lang="ru-RU" altLang="ru-RU" dirty="0"/>
                    <a:t>Пирамида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BB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C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C</a:t>
                  </a:r>
                  <a:r>
                    <a:rPr lang="ru-RU" altLang="ru-RU" i="1" dirty="0"/>
                    <a:t> – </a:t>
                  </a:r>
                  <a:r>
                    <a:rPr lang="ru-RU" altLang="ru-RU" dirty="0"/>
                    <a:t>правильная с вершиной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ru-RU" altLang="ru-RU" dirty="0"/>
                    <a:t>, в основании которой квадрат. Следовательно, основанием перпендикуляра, опущенного из вершины </a:t>
                  </a:r>
                  <a:r>
                    <a:rPr lang="en-US" altLang="ru-RU" i="1" dirty="0"/>
                    <a:t>C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на плоскость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C</a:t>
                  </a:r>
                  <a:r>
                    <a:rPr lang="ru-RU" altLang="ru-RU" dirty="0"/>
                    <a:t>, является середина </a:t>
                  </a:r>
                  <a:r>
                    <a:rPr lang="en-US" altLang="ru-RU" i="1" dirty="0"/>
                    <a:t>D </a:t>
                  </a:r>
                  <a:r>
                    <a:rPr lang="ru-RU" altLang="ru-RU" dirty="0"/>
                    <a:t>отрезка </a:t>
                  </a:r>
                  <a:r>
                    <a:rPr lang="en-US" altLang="ru-RU" i="1" dirty="0"/>
                    <a:t>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C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Длина этого перпендикуляра равна</a:t>
                  </a:r>
                  <a:r>
                    <a:rPr lang="en-US" altLang="ru-RU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/>
                </a:p>
              </p:txBody>
            </p:sp>
          </mc:Choice>
          <mc:Fallback xmlns="">
            <p:sp>
              <p:nvSpPr>
                <p:cNvPr id="81925" name="Text Box 5">
                  <a:extLst>
                    <a:ext uri="{FF2B5EF4-FFF2-40B4-BE49-F238E27FC236}">
                      <a16:creationId xmlns:a16="http://schemas.microsoft.com/office/drawing/2014/main" id="{BBB9C535-DE44-4CC0-AA11-7A18959C765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80" y="1296"/>
                  <a:ext cx="2832" cy="2290"/>
                </a:xfrm>
                <a:prstGeom prst="rect">
                  <a:avLst/>
                </a:prstGeom>
                <a:blipFill>
                  <a:blip r:embed="rId4"/>
                  <a:stretch>
                    <a:fillRect l="-2033" t="-1342" r="-1897" b="-50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1927" name="Text Box 7">
              <a:extLst>
                <a:ext uri="{FF2B5EF4-FFF2-40B4-BE49-F238E27FC236}">
                  <a16:creationId xmlns:a16="http://schemas.microsoft.com/office/drawing/2014/main" id="{6B3C837D-BA16-428C-962D-D2E491A679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648"/>
              <a:ext cx="24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928" name="Object 8">
                  <a:extLst>
                    <a:ext uri="{FF2B5EF4-FFF2-40B4-BE49-F238E27FC236}">
                      <a16:creationId xmlns:a16="http://schemas.microsoft.com/office/drawing/2014/main" id="{4B11E057-F096-4E83-A274-C8C77671A0C3}"/>
                    </a:ext>
                  </a:extLst>
                </p:cNvPr>
                <p:cNvSpPr txBox="1"/>
                <p:nvPr/>
              </p:nvSpPr>
              <p:spPr bwMode="auto">
                <a:xfrm>
                  <a:off x="1200" y="3504"/>
                  <a:ext cx="392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81928" name="Object 8">
                  <a:extLst>
                    <a:ext uri="{FF2B5EF4-FFF2-40B4-BE49-F238E27FC236}">
                      <a16:creationId xmlns:a16="http://schemas.microsoft.com/office/drawing/2014/main" id="{4B11E057-F096-4E83-A274-C8C77671A0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00" y="3504"/>
                  <a:ext cx="392" cy="57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1929" name="Picture 9">
              <a:extLst>
                <a:ext uri="{FF2B5EF4-FFF2-40B4-BE49-F238E27FC236}">
                  <a16:creationId xmlns:a16="http://schemas.microsoft.com/office/drawing/2014/main" id="{F109C170-BAA6-4E77-B609-790135D831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248"/>
              <a:ext cx="2693" cy="20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5">
            <a:extLst>
              <a:ext uri="{FF2B5EF4-FFF2-40B4-BE49-F238E27FC236}">
                <a16:creationId xmlns:a16="http://schemas.microsoft.com/office/drawing/2014/main" id="{3F12EA42-D6E7-4E2B-9D31-CF3155CD57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6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700863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>
            <a:extLst>
              <a:ext uri="{FF2B5EF4-FFF2-40B4-BE49-F238E27FC236}">
                <a16:creationId xmlns:a16="http://schemas.microsoft.com/office/drawing/2014/main" id="{F7EC4AE3-5435-49AC-86D7-82F75E6AE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7200"/>
            <a:ext cx="8686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</a:t>
            </a:r>
            <a:r>
              <a:rPr lang="ru-RU" altLang="ru-RU" dirty="0"/>
              <a:t>правильной шестиугольной призме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ABCDEFA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, рёбра которой равны 1,</a:t>
            </a:r>
            <a:r>
              <a:rPr lang="ru-RU" altLang="ru-RU" dirty="0">
                <a:cs typeface="Times New Roman" panose="02020603050405020304" pitchFamily="18" charset="0"/>
              </a:rPr>
              <a:t> найдите </a:t>
            </a:r>
            <a:r>
              <a:rPr lang="ru-RU" altLang="ru-RU" dirty="0"/>
              <a:t>расстояние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от точки </a:t>
            </a:r>
            <a:r>
              <a:rPr lang="en-US" altLang="ru-RU" i="1" dirty="0"/>
              <a:t>A </a:t>
            </a:r>
            <a:r>
              <a:rPr lang="ru-RU" altLang="ru-RU" dirty="0"/>
              <a:t>до</a:t>
            </a:r>
            <a:r>
              <a:rPr lang="ru-RU" altLang="ru-RU" dirty="0">
                <a:cs typeface="Times New Roman" panose="02020603050405020304" pitchFamily="18" charset="0"/>
              </a:rPr>
              <a:t> п</a:t>
            </a:r>
            <a:r>
              <a:rPr lang="ru-RU" altLang="ru-RU" dirty="0"/>
              <a:t>лоскости</a:t>
            </a:r>
            <a:r>
              <a:rPr lang="en-US" altLang="ru-RU" dirty="0"/>
              <a:t> </a:t>
            </a:r>
            <a:r>
              <a:rPr lang="en-US" altLang="ru-RU" i="1" dirty="0"/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i="1" dirty="0"/>
              <a:t>.</a:t>
            </a:r>
          </a:p>
        </p:txBody>
      </p:sp>
      <p:sp>
        <p:nvSpPr>
          <p:cNvPr id="83971" name="Object 3">
            <a:extLst>
              <a:ext uri="{FF2B5EF4-FFF2-40B4-BE49-F238E27FC236}">
                <a16:creationId xmlns:a16="http://schemas.microsoft.com/office/drawing/2014/main" id="{A35425E5-02C0-4630-84D7-0818AB872D96}"/>
              </a:ext>
            </a:extLst>
          </p:cNvPr>
          <p:cNvSpPr txBox="1"/>
          <p:nvPr/>
        </p:nvSpPr>
        <p:spPr bwMode="auto">
          <a:xfrm>
            <a:off x="4514850" y="3321050"/>
            <a:ext cx="114300" cy="2159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rmAutofit fontScale="40000" lnSpcReduction="20000"/>
          </a:bodyPr>
          <a:lstStyle/>
          <a:p>
            <a:endParaRPr lang="ru-RU"/>
          </a:p>
        </p:txBody>
      </p:sp>
      <p:sp>
        <p:nvSpPr>
          <p:cNvPr id="83972" name="Text Box 4">
            <a:extLst>
              <a:ext uri="{FF2B5EF4-FFF2-40B4-BE49-F238E27FC236}">
                <a16:creationId xmlns:a16="http://schemas.microsoft.com/office/drawing/2014/main" id="{9F1F09AC-A943-4620-958C-B2B6AD4C2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1816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0000"/>
                </a:solidFill>
              </a:rPr>
              <a:t>Ответ: </a:t>
            </a:r>
            <a:r>
              <a:rPr lang="en-US" altLang="ru-RU">
                <a:solidFill>
                  <a:srgbClr val="FF0000"/>
                </a:solidFill>
              </a:rPr>
              <a:t>1.</a:t>
            </a:r>
            <a:endParaRPr lang="ru-RU" altLang="ru-RU">
              <a:solidFill>
                <a:srgbClr val="FF0000"/>
              </a:solidFill>
            </a:endParaRPr>
          </a:p>
        </p:txBody>
      </p:sp>
      <p:pic>
        <p:nvPicPr>
          <p:cNvPr id="83973" name="Picture 5">
            <a:extLst>
              <a:ext uri="{FF2B5EF4-FFF2-40B4-BE49-F238E27FC236}">
                <a16:creationId xmlns:a16="http://schemas.microsoft.com/office/drawing/2014/main" id="{4495B1E1-BB7C-4479-851E-122122A756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325" y="1827213"/>
            <a:ext cx="3943350" cy="320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93252CA-CE72-40D1-8D5C-4F87545751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7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247834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>
            <a:extLst>
              <a:ext uri="{FF2B5EF4-FFF2-40B4-BE49-F238E27FC236}">
                <a16:creationId xmlns:a16="http://schemas.microsoft.com/office/drawing/2014/main" id="{53ED40FA-42F4-4FF4-A4BA-21F47B388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98028"/>
            <a:ext cx="8686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</a:t>
            </a:r>
            <a:r>
              <a:rPr lang="ru-RU" altLang="ru-RU" dirty="0"/>
              <a:t>правильной шестиугольной призме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ABCDEFA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, рёбра которой равны 1,</a:t>
            </a:r>
            <a:r>
              <a:rPr lang="ru-RU" altLang="ru-RU" dirty="0">
                <a:cs typeface="Times New Roman" panose="02020603050405020304" pitchFamily="18" charset="0"/>
              </a:rPr>
              <a:t> найдите </a:t>
            </a:r>
            <a:r>
              <a:rPr lang="ru-RU" altLang="ru-RU" dirty="0"/>
              <a:t>расстояние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от точки </a:t>
            </a:r>
            <a:r>
              <a:rPr lang="en-US" altLang="ru-RU" i="1" dirty="0"/>
              <a:t>A </a:t>
            </a:r>
            <a:r>
              <a:rPr lang="ru-RU" altLang="ru-RU" dirty="0"/>
              <a:t>до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плоскости</a:t>
            </a:r>
            <a:r>
              <a:rPr lang="en-US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DEE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/>
              <a:t>.</a:t>
            </a:r>
          </a:p>
        </p:txBody>
      </p:sp>
      <p:pic>
        <p:nvPicPr>
          <p:cNvPr id="84995" name="Picture 3">
            <a:extLst>
              <a:ext uri="{FF2B5EF4-FFF2-40B4-BE49-F238E27FC236}">
                <a16:creationId xmlns:a16="http://schemas.microsoft.com/office/drawing/2014/main" id="{E31D61B5-D3B4-443A-8B8E-A216E09CA6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61423"/>
            <a:ext cx="3943350" cy="320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5003" name="Group 11">
            <a:extLst>
              <a:ext uri="{FF2B5EF4-FFF2-40B4-BE49-F238E27FC236}">
                <a16:creationId xmlns:a16="http://schemas.microsoft.com/office/drawing/2014/main" id="{3345CD31-038E-49A6-9567-4BE0D75980B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615385"/>
            <a:ext cx="8305800" cy="4830763"/>
            <a:chOff x="240" y="768"/>
            <a:chExt cx="5232" cy="304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997" name="Text Box 5">
                  <a:extLst>
                    <a:ext uri="{FF2B5EF4-FFF2-40B4-BE49-F238E27FC236}">
                      <a16:creationId xmlns:a16="http://schemas.microsoft.com/office/drawing/2014/main" id="{40A777F1-90B3-4D45-BC88-19D9CB5B9E1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" y="2880"/>
                  <a:ext cx="5232" cy="54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0000"/>
                      </a:solidFill>
                    </a:rPr>
                    <a:t>Решение: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 </a:t>
                  </a:r>
                  <a:r>
                    <a:rPr lang="ru-RU" altLang="ru-RU" dirty="0"/>
                    <a:t>Искомым расстоянием является длина отрезка </a:t>
                  </a:r>
                  <a:r>
                    <a:rPr lang="en-US" altLang="ru-RU" i="1" dirty="0"/>
                    <a:t>AE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Она равна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ru-RU" altLang="ru-RU" dirty="0"/>
                    <a:t>. </a:t>
                  </a:r>
                  <a:r>
                    <a:rPr lang="en-US" altLang="ru-RU" i="1" dirty="0"/>
                    <a:t> </a:t>
                  </a:r>
                  <a:endParaRPr lang="ru-RU" altLang="ru-RU" i="1" dirty="0"/>
                </a:p>
              </p:txBody>
            </p:sp>
          </mc:Choice>
          <mc:Fallback xmlns="">
            <p:sp>
              <p:nvSpPr>
                <p:cNvPr id="84997" name="Text Box 5">
                  <a:extLst>
                    <a:ext uri="{FF2B5EF4-FFF2-40B4-BE49-F238E27FC236}">
                      <a16:creationId xmlns:a16="http://schemas.microsoft.com/office/drawing/2014/main" id="{40A777F1-90B3-4D45-BC88-19D9CB5B9E1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40" y="2880"/>
                  <a:ext cx="5232" cy="545"/>
                </a:xfrm>
                <a:prstGeom prst="rect">
                  <a:avLst/>
                </a:prstGeom>
                <a:blipFill>
                  <a:blip r:embed="rId3"/>
                  <a:stretch>
                    <a:fillRect l="-1175" t="-5634" b="-1549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998" name="Text Box 6">
                  <a:extLst>
                    <a:ext uri="{FF2B5EF4-FFF2-40B4-BE49-F238E27FC236}">
                      <a16:creationId xmlns:a16="http://schemas.microsoft.com/office/drawing/2014/main" id="{D33C50BC-E994-4692-8926-738A63656D2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4" y="3456"/>
                  <a:ext cx="3744" cy="35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0000"/>
                      </a:solidFill>
                    </a:rPr>
                    <a:t>Ответ:</a:t>
                  </a: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.</a:t>
                  </a:r>
                </a:p>
              </p:txBody>
            </p:sp>
          </mc:Choice>
          <mc:Fallback xmlns="">
            <p:sp>
              <p:nvSpPr>
                <p:cNvPr id="84998" name="Text Box 6">
                  <a:extLst>
                    <a:ext uri="{FF2B5EF4-FFF2-40B4-BE49-F238E27FC236}">
                      <a16:creationId xmlns:a16="http://schemas.microsoft.com/office/drawing/2014/main" id="{D33C50BC-E994-4692-8926-738A63656D2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84" y="3456"/>
                  <a:ext cx="3744" cy="355"/>
                </a:xfrm>
                <a:prstGeom prst="rect">
                  <a:avLst/>
                </a:prstGeom>
                <a:blipFill>
                  <a:blip r:embed="rId4"/>
                  <a:stretch>
                    <a:fillRect l="-1538" t="-4348" b="-3043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5000" name="Picture 8">
              <a:extLst>
                <a:ext uri="{FF2B5EF4-FFF2-40B4-BE49-F238E27FC236}">
                  <a16:creationId xmlns:a16="http://schemas.microsoft.com/office/drawing/2014/main" id="{9924CE32-077E-464C-B67A-3071CA9E09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8" y="768"/>
              <a:ext cx="2484" cy="20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5">
            <a:extLst>
              <a:ext uri="{FF2B5EF4-FFF2-40B4-BE49-F238E27FC236}">
                <a16:creationId xmlns:a16="http://schemas.microsoft.com/office/drawing/2014/main" id="{E8D71D67-CD0D-4A9C-8D1E-6BD9F0D232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8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00889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1153</Words>
  <Application>Microsoft Office PowerPoint</Application>
  <PresentationFormat>Экран (4:3)</PresentationFormat>
  <Paragraphs>96</Paragraphs>
  <Slides>20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Cambria Math</vt:lpstr>
      <vt:lpstr>Times New Roman</vt:lpstr>
      <vt:lpstr>Оформление по умолчанию</vt:lpstr>
      <vt:lpstr>20д. РАССТОЯНИЕ ОТ ТОЧКИ ДО ПЛОСКОСТИ (Призма)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 МЕЖДУ ПРЯМЫМИ В ПРОСТРАНСТВЕ</dc:title>
  <dc:creator>*</dc:creator>
  <cp:lastModifiedBy>Vladimir Smirnov</cp:lastModifiedBy>
  <cp:revision>40</cp:revision>
  <dcterms:created xsi:type="dcterms:W3CDTF">2007-10-22T16:06:58Z</dcterms:created>
  <dcterms:modified xsi:type="dcterms:W3CDTF">2022-05-12T13:17:40Z</dcterms:modified>
</cp:coreProperties>
</file>