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83" r:id="rId2"/>
    <p:sldId id="329" r:id="rId3"/>
    <p:sldId id="330" r:id="rId4"/>
    <p:sldId id="331" r:id="rId5"/>
    <p:sldId id="332" r:id="rId6"/>
    <p:sldId id="278" r:id="rId7"/>
    <p:sldId id="277" r:id="rId8"/>
    <p:sldId id="268" r:id="rId9"/>
    <p:sldId id="280" r:id="rId10"/>
    <p:sldId id="285" r:id="rId11"/>
    <p:sldId id="281" r:id="rId12"/>
    <p:sldId id="270" r:id="rId13"/>
    <p:sldId id="290" r:id="rId14"/>
    <p:sldId id="276" r:id="rId15"/>
    <p:sldId id="273" r:id="rId16"/>
    <p:sldId id="282" r:id="rId17"/>
    <p:sldId id="291" r:id="rId18"/>
    <p:sldId id="264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28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39" autoAdjust="0"/>
    <p:restoredTop sz="90929"/>
  </p:normalViewPr>
  <p:slideViewPr>
    <p:cSldViewPr>
      <p:cViewPr varScale="1">
        <p:scale>
          <a:sx n="95" d="100"/>
          <a:sy n="95" d="100"/>
        </p:scale>
        <p:origin x="27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43A439B-C1B6-4C46-AE3A-73744F18779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C2A499E-120B-4FB4-89F5-C07D21BAEA3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B6C384D3-9EA2-46C7-8CA9-C2F744249B5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44EA6BFE-95A7-4B8F-9D5B-0F672A4288B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2B552609-6443-41AB-A89C-70AC4464EB0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5E33F0E7-453D-4ACB-9A78-6CB71FBC41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8953E22-FBF1-4B55-82C6-02DBC8E9AB1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F0C6BD5-E2FA-408A-8A6B-1C0E44C331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0F7E6B-0147-498B-8C37-AF5F49958212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0786B9DD-9D95-4813-9E24-5689840205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0730B6A-CCA4-4F2E-B90B-A804F7A50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0760D18-9B5F-4F99-944F-E42761302D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8B904A-B724-4461-8EA6-1C00A4693BAD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A91F6D97-1C31-4A8D-B59D-68C702962E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C6DC0F35-DFA8-42DE-8C55-9CC6AE1260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68391B-F87D-4827-9E85-CFE96E2763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977E07-FCE6-49CF-B8E3-747BE8CF5B4C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E4E33159-E5B0-48E2-BF35-C3FECF3BD5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C1D454D5-F672-4C10-95ED-FE277D0087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48939B-C341-41F5-B952-55C17CF83A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300A3F-BBA0-4312-A319-6071B9C1D88C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A1805327-EC94-4914-AA03-B6A05CB607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8EE8BED-5210-4552-92AB-6CB37D4D4D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C0F8A4-4244-44FF-9176-7BB2B9C868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66EDAC-F8CB-4CC6-B53A-11C881D8240C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E2C08BBA-28A5-4D80-95A1-D506542F7A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D660EFFE-A087-4D58-AF51-F982ADA6ED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D076A25-DA97-4943-9535-53FA1543E9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6C7CF6-A50A-4239-90A4-648F3BBA8A9C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40E658DA-CC3B-48E8-B41E-F9E1C04426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C4C8BE0A-8916-4899-8672-149EC62004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163E2F9-A7FE-42DE-801C-D173AEFC83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837536-2D6A-46FD-8E5B-3391371D8732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79A61DCD-75F4-468F-8326-C2EA0979FA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D5BFF93-FB36-48A5-9AAB-C26D16783B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5B74F22-EC4F-491F-BEF4-ECD1586B17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7BE91-7B37-46E1-B3BF-C44B14B78E34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44F4F95C-F0EE-497A-934A-08CD33EE46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3DAD2184-1E41-4BAB-8B7C-76084763D9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67919AA-82B0-487A-AC8E-87603BFBD1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C225D9-07E1-4650-9B36-0A2715521059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FB39B319-C1C2-44FF-978B-C8F08338A3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4D239F1E-1215-4942-9DA0-A8FBDB1C2D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5035256-2D5B-445B-8399-6711E394B5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01B19B-017C-4E43-BD5D-DBFC10F74E93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0629F2CE-E992-414F-8F50-565E84780E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A53E7BB3-745F-479A-A7A9-91A97D9CAA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F92EE35-5C8C-4DCE-96ED-D184F593EC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CF82E-B9F3-48F8-A664-3A2C12E82D59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C4817BEB-C152-45E0-8D67-FE8B4E8985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B8779421-19A1-4FA9-8367-7500DB55F7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F0C6BD5-E2FA-408A-8A6B-1C0E44C331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0F7E6B-0147-498B-8C37-AF5F49958212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0786B9DD-9D95-4813-9E24-5689840205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0730B6A-CCA4-4F2E-B90B-A804F7A50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77330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034324-5BA1-4E96-85CB-02BCC8A113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6CA07A-1D45-435C-8F9A-77DAE20509C2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050C7FA7-452A-4D87-8CE8-E395AED87A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AB6CB657-504C-4BC3-A8E4-4AA3B024C0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6FEFBE3-10D9-416D-9684-1004647D74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B87936-4223-447F-94A3-B808A707CB42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062059A5-9EEC-4873-BE5E-A033011F7F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5E8B4F5F-4071-442D-94C3-73D208277C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E6C445A-F7E2-4FCF-B21E-50EA230095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FA263F-0D5D-4815-99F1-4F4B61F9CE68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DDC63BCC-1FCB-4225-A0FB-9E66B19004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E3A8E5E8-A3E2-4E46-B3F7-90743AB8AD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3193459-6741-4B7F-AD18-FF55522837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43DAF3-CBE9-449E-B86C-461DDE7C5AC7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2043569F-284B-48A7-A272-E634EEE887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3147EE8C-5360-4865-A952-71BD8068EB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2DD6A6D-8D0E-42CB-A4E1-B7E0D0A42E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4A4F1E-0B16-4205-834B-5B32BDFEA2D3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2823DEA7-963B-4D7E-8A4A-2E1A8CFA1B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5B5B0112-A75D-4167-8C75-00EEF4B7FD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AFFC97-478B-488E-B12E-1F79B648C6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835915-0E9A-43DB-9CED-3EF9E802310E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5DCB32F9-E7D8-4823-8809-8EB4EDBAA3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9BEC17CB-0D26-4BB6-91EC-236C6054C4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3187F2-5249-4C5E-862C-0F9104C8E0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6C6F86-8766-4C12-8051-13B86A403631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7CD5CBB8-39D9-42B7-AEB5-AA1F31035C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4044B235-53A4-4D2F-BBB6-EC8C231741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744C9C-5C17-4BB7-9B04-E895EB5EE3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370B0F-C279-47A3-BF87-8F0F90C9E945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3740A621-B593-4A7D-A2EE-EF25B1BBC0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B2892041-094E-437F-A091-B7FCCB811F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D9C566-097A-4C72-A572-D7DDB34332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79CABD-5CA8-48EF-B0B9-016FD41285EE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116738" name="Rectangle 2">
            <a:extLst>
              <a:ext uri="{FF2B5EF4-FFF2-40B4-BE49-F238E27FC236}">
                <a16:creationId xmlns:a16="http://schemas.microsoft.com/office/drawing/2014/main" id="{B51BB7D4-0DAD-4C17-9284-14E08A6F09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D2FCAE16-C3F9-4ED0-B2D5-B576BE511D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F0C6BD5-E2FA-408A-8A6B-1C0E44C331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0F7E6B-0147-498B-8C37-AF5F49958212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0786B9DD-9D95-4813-9E24-5689840205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0730B6A-CCA4-4F2E-B90B-A804F7A50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466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F0C6BD5-E2FA-408A-8A6B-1C0E44C331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0F7E6B-0147-498B-8C37-AF5F49958212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0786B9DD-9D95-4813-9E24-5689840205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0730B6A-CCA4-4F2E-B90B-A804F7A50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4422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F0C6BD5-E2FA-408A-8A6B-1C0E44C331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0F7E6B-0147-498B-8C37-AF5F49958212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0786B9DD-9D95-4813-9E24-5689840205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0730B6A-CCA4-4F2E-B90B-A804F7A50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8243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906E02-2050-4C53-B1A8-64B2275D30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F6197A-F0F2-4B51-B370-648735D07D7E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9938" name="Rectangle 1026">
            <a:extLst>
              <a:ext uri="{FF2B5EF4-FFF2-40B4-BE49-F238E27FC236}">
                <a16:creationId xmlns:a16="http://schemas.microsoft.com/office/drawing/2014/main" id="{319BDC0C-99A8-43AE-87C3-60F537613C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1027">
            <a:extLst>
              <a:ext uri="{FF2B5EF4-FFF2-40B4-BE49-F238E27FC236}">
                <a16:creationId xmlns:a16="http://schemas.microsoft.com/office/drawing/2014/main" id="{D19B153C-BB3B-4DBD-868F-80D0495263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39C4453-10BA-41DE-9DC1-1AE256DB22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5236FF-E518-43B4-A690-A379E07F09E9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3A392900-C847-4D58-949F-4AC99576E9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5AD13011-2937-4B87-98A2-0F7F2F9F1A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622BDFC-2038-4555-AFED-816FB33BEE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759368-8E41-4BEE-9CA3-7DC1100C0C69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9DB54490-DD35-4DDB-B928-FE4A720BB4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8D51A06-D49E-4612-A268-3DC52398B7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F8E35C1-2F48-4B5F-86C1-73A13A83B4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DAA7-AA6F-46F7-951B-91B8A9A989BA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1B77D7FA-3D51-4468-A728-D7B432F603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28239C10-2B5E-4EFF-B661-CE96E262D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E0835D-2D99-45A9-A963-92F1597B3E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F33F03A-38E9-43FC-9E06-B60559E2F3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70FD32-7FD5-4D0C-B766-0D5484A0D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878617-E023-4C0B-B694-D9C5209F3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39EFDE-5FB9-4337-AFCC-423C3CB86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5E271-E0B9-4CEA-A7F0-A10C06B4BCA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22002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4125CD-3FB9-4971-8E64-6660F301C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9541303-90D6-4DC1-AE6E-0063BBD892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EC4B36-1585-464D-8EA5-F911CD9DA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D21C3B-C184-4AC0-BE42-C6B047273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4C19A2-9974-4E0F-A00B-E27BC82E0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FD04B6-CDEA-4062-8D8F-EFB012D15C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9344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58ED672-4CD2-489F-A0C3-1BB3AE1760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0CD3A03-936A-480E-A3CD-10CC92FBB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A24C08-4B19-42C8-81E1-063826FF7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579B4A-C19D-4A84-B32B-2169C6094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012F40-77E5-47C9-AF20-B7B5D95DF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4BEED-C688-44DD-8553-EC48A58FF6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776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A27521-03D1-4BBB-8B83-20E52F4B9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8D97FD-4F80-41CF-B719-6DFC44BFF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76AA58-A667-4461-B6A6-CE5861A6B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8AD2A0-D2B4-44AB-94B3-1066A1B31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A4CE0D-DB02-418A-9A33-75EB19242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9EF85-D6FC-4950-8CF0-97599AD129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8133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3E04F6-8D97-4BA7-8172-D4EE443DD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3BAAF4-E9E7-4DC1-9F3F-A0E63DD82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B5B88A-DB40-4824-942D-5EB18EED7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1AB03C-E599-4F35-97C6-A08F0CE61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433DA0-2934-4032-8B41-F57DAE464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8D4FD-BC3C-441A-8689-FC830B45F2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6266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BEE082-AFA3-4B69-BA9A-25A99AE44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9723B0-E91C-4D8D-854F-DBE17CC2B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8B4B4BC-8E23-4806-BA6B-AA606EE779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AD96E6C-8DB8-4B77-9DF0-3D810E136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028585F-1102-4FF0-999C-4EC6CE9E4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86C6E9-9C2E-4279-BC43-CB8755570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39531-57C7-413F-9792-40C79A1270C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100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920042-3E20-4C6E-A7A5-56032B7DF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1514A3-954A-4E02-B50D-75155D759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35EEB56-B2ED-4A08-9BA2-D00F8B705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8E02DA6-0BB2-4832-9073-7832B13AE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9F17AB2-82BD-4266-BA30-DA63B4A2E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76B14DF-F01D-4F88-B969-16A659114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4891528-19B3-4471-9F89-F47B48882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AAF2D0D-FC8B-4892-BB9E-F9F1ACA6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D3E6E-8099-4752-AE5D-404A106256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7964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17C61F-2238-4C6B-9B78-2BFD47408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5D84237-834F-43EC-94BF-6251B0A56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C7479BD-144A-49DB-905E-AF20CFB4A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F7C9C8D-BAF8-4B70-ABC0-476C14401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12829-99F4-4CF9-8742-DC2B83850E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1370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64EBF70-45B3-4FD6-86B7-B97684D61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828839B-B0AF-454C-AB86-0F7DFDB9F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1085823-8ABA-46B4-96F5-9E7C9288B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36878-A0B4-4D0D-AB6E-F6EE8FA5A4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0626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0D7935-338F-4BDF-9505-CDFA62A27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B4952-84E4-46D9-BF56-193E7AFDC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3289E72-9074-4726-80F4-F5E11CDE6D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D72E62-341C-418C-977F-3873D81B0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A5A34C-747C-471E-9455-945363635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F3D1109-27FC-40D5-8489-941014937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DAEC2-ED84-4B7C-8EBA-46607FDA0D5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0916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855138-B38C-4A5F-AF7B-B7FE79280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2B9CD83-2418-4961-AEDC-B5008646D4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3368864-3B49-4C90-9D50-A877B3D3BF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7C3DE61-0108-4D11-BD2C-843135337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7AE3E1-2FE9-4470-AA2E-C2E84832A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8CA2992-07DF-43A2-8152-988E81460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7D362-A764-488A-A1DB-7DC33A09270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42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7EEBA7-BC74-4DF8-9152-B5BBB0FEA5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73C0820-719C-4061-BCBC-B895654F70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0F37A44-A9D8-4B96-94B4-629E26EDFA4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2ECA6F9-DF45-4015-BC8F-6E4636ACDF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224E893-32A6-42A3-844C-4C2E169ACDE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C740F37-6428-487F-9A31-14618EF662E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0.png"/><Relationship Id="rId7" Type="http://schemas.openxmlformats.org/officeDocument/2006/relationships/image" Target="../media/image1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4.png"/><Relationship Id="rId7" Type="http://schemas.openxmlformats.org/officeDocument/2006/relationships/image" Target="../media/image15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9.png"/><Relationship Id="rId7" Type="http://schemas.openxmlformats.org/officeDocument/2006/relationships/image" Target="../media/image21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4.png"/><Relationship Id="rId4" Type="http://schemas.openxmlformats.org/officeDocument/2006/relationships/image" Target="../media/image20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5.png"/><Relationship Id="rId7" Type="http://schemas.openxmlformats.org/officeDocument/2006/relationships/oleObject" Target="../embeddings/oleObject12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png"/><Relationship Id="rId5" Type="http://schemas.openxmlformats.org/officeDocument/2006/relationships/image" Target="../media/image26.wmf"/><Relationship Id="rId4" Type="http://schemas.openxmlformats.org/officeDocument/2006/relationships/oleObject" Target="../embeddings/oleObject11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29.png"/><Relationship Id="rId7" Type="http://schemas.openxmlformats.org/officeDocument/2006/relationships/image" Target="../media/image31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30.wmf"/><Relationship Id="rId10" Type="http://schemas.openxmlformats.org/officeDocument/2006/relationships/image" Target="../media/image33.png"/><Relationship Id="rId4" Type="http://schemas.openxmlformats.org/officeDocument/2006/relationships/oleObject" Target="../embeddings/oleObject13.bin"/><Relationship Id="rId9" Type="http://schemas.openxmlformats.org/officeDocument/2006/relationships/image" Target="../media/image3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image" Target="../media/image35.png"/><Relationship Id="rId7" Type="http://schemas.openxmlformats.org/officeDocument/2006/relationships/image" Target="../media/image37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36.wmf"/><Relationship Id="rId10" Type="http://schemas.openxmlformats.org/officeDocument/2006/relationships/image" Target="../media/image39.png"/><Relationship Id="rId4" Type="http://schemas.openxmlformats.org/officeDocument/2006/relationships/oleObject" Target="../embeddings/oleObject16.bin"/><Relationship Id="rId9" Type="http://schemas.openxmlformats.org/officeDocument/2006/relationships/image" Target="../media/image38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40.png"/><Relationship Id="rId7" Type="http://schemas.openxmlformats.org/officeDocument/2006/relationships/image" Target="../media/image42.wmf"/><Relationship Id="rId12" Type="http://schemas.openxmlformats.org/officeDocument/2006/relationships/image" Target="../media/image4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44.wmf"/><Relationship Id="rId5" Type="http://schemas.openxmlformats.org/officeDocument/2006/relationships/image" Target="../media/image41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43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7.png"/><Relationship Id="rId4" Type="http://schemas.openxmlformats.org/officeDocument/2006/relationships/image" Target="../media/image46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8.png"/><Relationship Id="rId7" Type="http://schemas.openxmlformats.org/officeDocument/2006/relationships/image" Target="../media/image50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49.wmf"/><Relationship Id="rId4" Type="http://schemas.openxmlformats.org/officeDocument/2006/relationships/oleObject" Target="../embeddings/oleObject24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image" Target="../media/image52.png"/><Relationship Id="rId7" Type="http://schemas.openxmlformats.org/officeDocument/2006/relationships/oleObject" Target="../embeddings/oleObject27.bin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56.wmf"/><Relationship Id="rId4" Type="http://schemas.openxmlformats.org/officeDocument/2006/relationships/image" Target="../media/image53.png"/><Relationship Id="rId9" Type="http://schemas.openxmlformats.org/officeDocument/2006/relationships/oleObject" Target="../embeddings/oleObject28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image" Target="../media/image57.png"/><Relationship Id="rId7" Type="http://schemas.openxmlformats.org/officeDocument/2006/relationships/image" Target="../media/image59.wmf"/><Relationship Id="rId12" Type="http://schemas.openxmlformats.org/officeDocument/2006/relationships/image" Target="../media/image6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61.wmf"/><Relationship Id="rId5" Type="http://schemas.openxmlformats.org/officeDocument/2006/relationships/image" Target="../media/image58.wmf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60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image" Target="../media/image63.png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68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5.png"/><Relationship Id="rId11" Type="http://schemas.openxmlformats.org/officeDocument/2006/relationships/oleObject" Target="../embeddings/oleObject36.bin"/><Relationship Id="rId5" Type="http://schemas.openxmlformats.org/officeDocument/2006/relationships/image" Target="../media/image64.wmf"/><Relationship Id="rId10" Type="http://schemas.openxmlformats.org/officeDocument/2006/relationships/image" Target="../media/image67.wmf"/><Relationship Id="rId4" Type="http://schemas.openxmlformats.org/officeDocument/2006/relationships/oleObject" Target="../embeddings/oleObject33.bin"/><Relationship Id="rId9" Type="http://schemas.openxmlformats.org/officeDocument/2006/relationships/oleObject" Target="../embeddings/oleObject35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image" Target="../media/image69.png"/><Relationship Id="rId7" Type="http://schemas.openxmlformats.org/officeDocument/2006/relationships/image" Target="../media/image71.wmf"/><Relationship Id="rId12" Type="http://schemas.openxmlformats.org/officeDocument/2006/relationships/image" Target="../media/image74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0.bin"/><Relationship Id="rId5" Type="http://schemas.openxmlformats.org/officeDocument/2006/relationships/image" Target="../media/image70.wmf"/><Relationship Id="rId10" Type="http://schemas.openxmlformats.org/officeDocument/2006/relationships/image" Target="../media/image73.png"/><Relationship Id="rId4" Type="http://schemas.openxmlformats.org/officeDocument/2006/relationships/oleObject" Target="../embeddings/oleObject37.bin"/><Relationship Id="rId9" Type="http://schemas.openxmlformats.org/officeDocument/2006/relationships/image" Target="../media/image7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050">
            <a:extLst>
              <a:ext uri="{FF2B5EF4-FFF2-40B4-BE49-F238E27FC236}">
                <a16:creationId xmlns:a16="http://schemas.microsoft.com/office/drawing/2014/main" id="{44CBF3E0-09FD-4FC2-86C8-85846940FF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988840"/>
            <a:ext cx="9144000" cy="1296144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20е. </a:t>
            </a:r>
            <a:r>
              <a:rPr lang="ru-RU" altLang="ru-RU" sz="3600" dirty="0">
                <a:solidFill>
                  <a:srgbClr val="FF3300"/>
                </a:solidFill>
              </a:rPr>
              <a:t>РАССТОЯНИЕ МЕЖДУ ДВУМЯ СКРЕЩИВАЮЩИМИСЯ ПРЯМЫМИ</a:t>
            </a:r>
            <a:br>
              <a:rPr lang="ru-RU" altLang="ru-RU" sz="3600" dirty="0">
                <a:solidFill>
                  <a:srgbClr val="FF3300"/>
                </a:solidFill>
              </a:rPr>
            </a:br>
            <a:r>
              <a:rPr lang="ru-RU" altLang="ru-RU" sz="3600" dirty="0">
                <a:solidFill>
                  <a:srgbClr val="FF3300"/>
                </a:solidFill>
              </a:rPr>
              <a:t>В ПРОСТРАНСТВЕ</a:t>
            </a:r>
            <a:br>
              <a:rPr lang="en-US" altLang="ru-RU" sz="3600" dirty="0">
                <a:solidFill>
                  <a:srgbClr val="FF3300"/>
                </a:solidFill>
              </a:rPr>
            </a:br>
            <a:r>
              <a:rPr lang="en-US" altLang="ru-RU" sz="3600" dirty="0">
                <a:solidFill>
                  <a:srgbClr val="FF3300"/>
                </a:solidFill>
              </a:rPr>
              <a:t>(</a:t>
            </a:r>
            <a:r>
              <a:rPr lang="ru-RU" altLang="ru-RU" sz="3600" dirty="0">
                <a:solidFill>
                  <a:srgbClr val="FF3300"/>
                </a:solidFill>
              </a:rPr>
              <a:t>Куб, пирамида)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>
            <a:extLst>
              <a:ext uri="{FF2B5EF4-FFF2-40B4-BE49-F238E27FC236}">
                <a16:creationId xmlns:a16="http://schemas.microsoft.com/office/drawing/2014/main" id="{0AE53F27-14F6-487A-ABAD-C5ABBAEDF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914400"/>
            <a:ext cx="8001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53251" name="Picture 3">
            <a:extLst>
              <a:ext uri="{FF2B5EF4-FFF2-40B4-BE49-F238E27FC236}">
                <a16:creationId xmlns:a16="http://schemas.microsoft.com/office/drawing/2014/main" id="{8CD204F9-CEFB-46E9-AB14-398599FD0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38" y="1920875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3252" name="Group 4">
            <a:extLst>
              <a:ext uri="{FF2B5EF4-FFF2-40B4-BE49-F238E27FC236}">
                <a16:creationId xmlns:a16="http://schemas.microsoft.com/office/drawing/2014/main" id="{BF712966-A4BC-446F-B10E-9E86562C8CB1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029200"/>
            <a:ext cx="5943600" cy="519113"/>
            <a:chOff x="432" y="3168"/>
            <a:chExt cx="3744" cy="327"/>
          </a:xfrm>
        </p:grpSpPr>
        <p:sp>
          <p:nvSpPr>
            <p:cNvPr id="53253" name="Text Box 5">
              <a:extLst>
                <a:ext uri="{FF2B5EF4-FFF2-40B4-BE49-F238E27FC236}">
                  <a16:creationId xmlns:a16="http://schemas.microsoft.com/office/drawing/2014/main" id="{6509668A-1488-425D-8BE5-DAF513CA4F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168"/>
              <a:ext cx="37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 </a:t>
              </a:r>
              <a:endParaRPr lang="ru-RU" altLang="ru-RU" sz="2800" baseline="30000">
                <a:solidFill>
                  <a:srgbClr val="FF3300"/>
                </a:solidFill>
              </a:endParaRPr>
            </a:p>
          </p:txBody>
        </p:sp>
        <p:graphicFrame>
          <p:nvGraphicFramePr>
            <p:cNvPr id="53254" name="Object 6">
              <a:extLst>
                <a:ext uri="{FF2B5EF4-FFF2-40B4-BE49-F238E27FC236}">
                  <a16:creationId xmlns:a16="http://schemas.microsoft.com/office/drawing/2014/main" id="{B7DCB80F-85F8-4DDD-92BA-6DC222EDFF5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52" y="3168"/>
            <a:ext cx="336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533160" imgH="444240" progId="Equation.DSMT4">
                    <p:embed/>
                  </p:oleObj>
                </mc:Choice>
                <mc:Fallback>
                  <p:oleObj name="Equation" r:id="rId4" imgW="533160" imgH="44424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3168"/>
                          <a:ext cx="336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Rectangle 1029">
            <a:extLst>
              <a:ext uri="{FF2B5EF4-FFF2-40B4-BE49-F238E27FC236}">
                <a16:creationId xmlns:a16="http://schemas.microsoft.com/office/drawing/2014/main" id="{6115EEDB-8F64-4D64-B011-D593E91AAA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>
            <a:extLst>
              <a:ext uri="{FF2B5EF4-FFF2-40B4-BE49-F238E27FC236}">
                <a16:creationId xmlns:a16="http://schemas.microsoft.com/office/drawing/2014/main" id="{0D5BDD71-5A1E-4E5C-AA72-84A305A4C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57200"/>
            <a:ext cx="769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BD</a:t>
            </a:r>
            <a:r>
              <a:rPr lang="ru-RU" altLang="ru-RU" sz="2800" i="1" dirty="0"/>
              <a:t>.</a:t>
            </a:r>
          </a:p>
        </p:txBody>
      </p:sp>
      <p:pic>
        <p:nvPicPr>
          <p:cNvPr id="45069" name="Picture 13">
            <a:extLst>
              <a:ext uri="{FF2B5EF4-FFF2-40B4-BE49-F238E27FC236}">
                <a16:creationId xmlns:a16="http://schemas.microsoft.com/office/drawing/2014/main" id="{610AFE31-4DD2-4CDF-B39E-604144802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371600"/>
            <a:ext cx="4168775" cy="335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5074" name="Group 18">
            <a:extLst>
              <a:ext uri="{FF2B5EF4-FFF2-40B4-BE49-F238E27FC236}">
                <a16:creationId xmlns:a16="http://schemas.microsoft.com/office/drawing/2014/main" id="{10532EB0-11C5-41F6-B30C-F44D8D2E1F9D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371600"/>
            <a:ext cx="8382000" cy="5029200"/>
            <a:chOff x="336" y="864"/>
            <a:chExt cx="5280" cy="3168"/>
          </a:xfrm>
        </p:grpSpPr>
        <p:sp>
          <p:nvSpPr>
            <p:cNvPr id="45063" name="Text Box 7">
              <a:extLst>
                <a:ext uri="{FF2B5EF4-FFF2-40B4-BE49-F238E27FC236}">
                  <a16:creationId xmlns:a16="http://schemas.microsoft.com/office/drawing/2014/main" id="{FA970101-86B5-4798-9D34-CA9C7239D2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600"/>
              <a:ext cx="37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en-US" altLang="ru-RU" sz="2800">
                  <a:solidFill>
                    <a:srgbClr val="FF3300"/>
                  </a:solidFill>
                </a:rPr>
                <a:t>  </a:t>
              </a:r>
              <a:r>
                <a:rPr lang="ru-RU" altLang="ru-RU" sz="2800">
                  <a:solidFill>
                    <a:srgbClr val="FF3300"/>
                  </a:solidFill>
                </a:rPr>
                <a:t> </a:t>
              </a:r>
              <a:r>
                <a:rPr lang="en-US" altLang="ru-RU" sz="2800">
                  <a:solidFill>
                    <a:srgbClr val="FF3300"/>
                  </a:solidFill>
                </a:rPr>
                <a:t>              </a:t>
              </a:r>
              <a:endParaRPr lang="ru-RU" altLang="ru-RU" sz="2800" baseline="30000">
                <a:solidFill>
                  <a:srgbClr val="FF3300"/>
                </a:solidFill>
              </a:endParaRPr>
            </a:p>
          </p:txBody>
        </p:sp>
        <p:graphicFrame>
          <p:nvGraphicFramePr>
            <p:cNvPr id="45064" name="Object 8">
              <a:extLst>
                <a:ext uri="{FF2B5EF4-FFF2-40B4-BE49-F238E27FC236}">
                  <a16:creationId xmlns:a16="http://schemas.microsoft.com/office/drawing/2014/main" id="{9F3CACD4-7B06-449C-B849-14FEB5FE9ED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52" y="3456"/>
            <a:ext cx="392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622080" imgH="914400" progId="Equation.DSMT4">
                    <p:embed/>
                  </p:oleObj>
                </mc:Choice>
                <mc:Fallback>
                  <p:oleObj name="Equation" r:id="rId4" imgW="622080" imgH="9144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3456"/>
                          <a:ext cx="392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5067" name="Text Box 11">
              <a:extLst>
                <a:ext uri="{FF2B5EF4-FFF2-40B4-BE49-F238E27FC236}">
                  <a16:creationId xmlns:a16="http://schemas.microsoft.com/office/drawing/2014/main" id="{8A64A9FC-7D34-44FB-AF26-4205496D5D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976"/>
              <a:ext cx="528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 </a:t>
              </a:r>
              <a:r>
                <a:rPr lang="ru-RU" altLang="ru-RU"/>
                <a:t>Пусть </a:t>
              </a:r>
              <a:r>
                <a:rPr lang="en-US" altLang="ru-RU" i="1"/>
                <a:t>O </a:t>
              </a:r>
              <a:r>
                <a:rPr lang="ru-RU" altLang="ru-RU"/>
                <a:t>– середина </a:t>
              </a:r>
              <a:r>
                <a:rPr lang="en-US" altLang="ru-RU" i="1"/>
                <a:t>BD</a:t>
              </a:r>
              <a:r>
                <a:rPr lang="ru-RU" altLang="ru-RU">
                  <a:cs typeface="Times New Roman" panose="02020603050405020304" pitchFamily="18" charset="0"/>
                </a:rPr>
                <a:t>. </a:t>
              </a:r>
              <a:r>
                <a:rPr lang="ru-RU" altLang="ru-RU"/>
                <a:t>Искомым р</a:t>
              </a:r>
              <a:r>
                <a:rPr lang="ru-RU" altLang="ru-RU">
                  <a:cs typeface="Times New Roman" panose="02020603050405020304" pitchFamily="18" charset="0"/>
                </a:rPr>
                <a:t>асстоянием является длина отрезка </a:t>
              </a:r>
              <a:r>
                <a:rPr lang="en-US" altLang="ru-RU" i="1">
                  <a:cs typeface="Times New Roman" panose="02020603050405020304" pitchFamily="18" charset="0"/>
                </a:rPr>
                <a:t>AO</a:t>
              </a:r>
              <a:r>
                <a:rPr lang="ru-RU" altLang="ru-RU" i="1"/>
                <a:t>.</a:t>
              </a:r>
              <a:r>
                <a:rPr lang="ru-RU" altLang="ru-RU"/>
                <a:t> </a:t>
              </a:r>
              <a:r>
                <a:rPr lang="ru-RU" altLang="ru-RU">
                  <a:cs typeface="Times New Roman" panose="02020603050405020304" pitchFamily="18" charset="0"/>
                </a:rPr>
                <a:t>Она равна</a:t>
              </a:r>
              <a:r>
                <a:rPr lang="ru-RU" altLang="ru-RU" i="1">
                  <a:cs typeface="Times New Roman" panose="02020603050405020304" pitchFamily="18" charset="0"/>
                </a:rPr>
                <a:t> </a:t>
              </a:r>
              <a:r>
                <a:rPr lang="ru-RU" altLang="ru-RU"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45068" name="Object 12">
              <a:extLst>
                <a:ext uri="{FF2B5EF4-FFF2-40B4-BE49-F238E27FC236}">
                  <a16:creationId xmlns:a16="http://schemas.microsoft.com/office/drawing/2014/main" id="{1D7F143D-6C21-4333-9D9E-1EBCA1F308E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552" y="3216"/>
            <a:ext cx="392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622080" imgH="914400" progId="Equation.DSMT4">
                    <p:embed/>
                  </p:oleObj>
                </mc:Choice>
                <mc:Fallback>
                  <p:oleObj name="Equation" r:id="rId6" imgW="622080" imgH="91440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2" y="3216"/>
                          <a:ext cx="392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45070" name="Picture 14">
              <a:extLst>
                <a:ext uri="{FF2B5EF4-FFF2-40B4-BE49-F238E27FC236}">
                  <a16:creationId xmlns:a16="http://schemas.microsoft.com/office/drawing/2014/main" id="{B87E0BEB-9384-4665-B07A-2B1864913D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864"/>
              <a:ext cx="2626" cy="2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1029">
            <a:extLst>
              <a:ext uri="{FF2B5EF4-FFF2-40B4-BE49-F238E27FC236}">
                <a16:creationId xmlns:a16="http://schemas.microsoft.com/office/drawing/2014/main" id="{C89A3D87-B9E6-46F0-B970-10DEFBF44F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556A5C29-B9F4-44E8-AF5B-7F8BB708E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8012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BD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6393" name="Picture 9">
            <a:extLst>
              <a:ext uri="{FF2B5EF4-FFF2-40B4-BE49-F238E27FC236}">
                <a16:creationId xmlns:a16="http://schemas.microsoft.com/office/drawing/2014/main" id="{FCC1E0F1-A4F7-435B-BE02-22FC61CD50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1" y="1669228"/>
            <a:ext cx="3798888" cy="3056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399" name="Group 15">
            <a:extLst>
              <a:ext uri="{FF2B5EF4-FFF2-40B4-BE49-F238E27FC236}">
                <a16:creationId xmlns:a16="http://schemas.microsoft.com/office/drawing/2014/main" id="{30ED14FF-F06D-4B25-8E1F-0D89D6A6DBC7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670050"/>
            <a:ext cx="8001000" cy="4730750"/>
            <a:chOff x="384" y="1052"/>
            <a:chExt cx="5040" cy="2980"/>
          </a:xfrm>
        </p:grpSpPr>
        <p:sp>
          <p:nvSpPr>
            <p:cNvPr id="16387" name="Text Box 3">
              <a:extLst>
                <a:ext uri="{FF2B5EF4-FFF2-40B4-BE49-F238E27FC236}">
                  <a16:creationId xmlns:a16="http://schemas.microsoft.com/office/drawing/2014/main" id="{5046856D-F92A-4017-9D9A-F96CDEC781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600"/>
              <a:ext cx="37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en-US" altLang="ru-RU" sz="2800">
                  <a:solidFill>
                    <a:srgbClr val="FF3300"/>
                  </a:solidFill>
                </a:rPr>
                <a:t>  </a:t>
              </a:r>
              <a:r>
                <a:rPr lang="ru-RU" altLang="ru-RU" sz="2800">
                  <a:solidFill>
                    <a:srgbClr val="FF3300"/>
                  </a:solidFill>
                </a:rPr>
                <a:t> </a:t>
              </a:r>
              <a:r>
                <a:rPr lang="en-US" altLang="ru-RU" sz="2800">
                  <a:solidFill>
                    <a:srgbClr val="FF3300"/>
                  </a:solidFill>
                </a:rPr>
                <a:t>              </a:t>
              </a:r>
              <a:endParaRPr lang="ru-RU" altLang="ru-RU" sz="2800" baseline="30000">
                <a:solidFill>
                  <a:srgbClr val="FF3300"/>
                </a:solidFill>
              </a:endParaRPr>
            </a:p>
          </p:txBody>
        </p:sp>
        <p:graphicFrame>
          <p:nvGraphicFramePr>
            <p:cNvPr id="16389" name="Object 5">
              <a:extLst>
                <a:ext uri="{FF2B5EF4-FFF2-40B4-BE49-F238E27FC236}">
                  <a16:creationId xmlns:a16="http://schemas.microsoft.com/office/drawing/2014/main" id="{4A3EEC6A-640A-4995-A478-587409BFFF6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00" y="3456"/>
            <a:ext cx="392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622080" imgH="914400" progId="Equation.DSMT4">
                    <p:embed/>
                  </p:oleObj>
                </mc:Choice>
                <mc:Fallback>
                  <p:oleObj name="Equation" r:id="rId4" imgW="622080" imgH="9144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3456"/>
                          <a:ext cx="392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394" name="Text Box 10">
              <a:extLst>
                <a:ext uri="{FF2B5EF4-FFF2-40B4-BE49-F238E27FC236}">
                  <a16:creationId xmlns:a16="http://schemas.microsoft.com/office/drawing/2014/main" id="{426B7500-47E4-49CA-ACDE-CB3395C9DD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024"/>
              <a:ext cx="504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 </a:t>
              </a:r>
              <a:r>
                <a:rPr lang="ru-RU" altLang="ru-RU"/>
                <a:t>Пусть </a:t>
              </a:r>
              <a:r>
                <a:rPr lang="en-US" altLang="ru-RU" i="1"/>
                <a:t>P</a:t>
              </a:r>
              <a:r>
                <a:rPr lang="ru-RU" altLang="ru-RU"/>
                <a:t>, </a:t>
              </a:r>
              <a:r>
                <a:rPr lang="en-US" altLang="ru-RU" i="1"/>
                <a:t>Q</a:t>
              </a:r>
              <a:r>
                <a:rPr lang="ru-RU" altLang="ru-RU"/>
                <a:t> – середины </a:t>
              </a:r>
              <a:r>
                <a:rPr lang="en-US" altLang="ru-RU" i="1"/>
                <a:t>AA</a:t>
              </a:r>
              <a:r>
                <a:rPr lang="en-US" altLang="ru-RU" baseline="-25000"/>
                <a:t>1</a:t>
              </a:r>
              <a:r>
                <a:rPr lang="en-US" altLang="ru-RU"/>
                <a:t>, </a:t>
              </a:r>
              <a:r>
                <a:rPr lang="en-US" altLang="ru-RU" i="1"/>
                <a:t>BD</a:t>
              </a:r>
              <a:r>
                <a:rPr lang="en-US" altLang="ru-RU" baseline="-25000"/>
                <a:t>1</a:t>
              </a:r>
              <a:r>
                <a:rPr lang="en-US" altLang="ru-RU"/>
                <a:t>. </a:t>
              </a:r>
              <a:r>
                <a:rPr lang="ru-RU" altLang="ru-RU"/>
                <a:t>Искомым расстоянием является длина отрезка </a:t>
              </a:r>
              <a:r>
                <a:rPr lang="en-US" altLang="ru-RU" i="1"/>
                <a:t>PQ</a:t>
              </a:r>
              <a:r>
                <a:rPr lang="ru-RU" altLang="ru-RU"/>
                <a:t>. Она равна</a:t>
              </a:r>
            </a:p>
          </p:txBody>
        </p:sp>
        <p:graphicFrame>
          <p:nvGraphicFramePr>
            <p:cNvPr id="16395" name="Object 11">
              <a:extLst>
                <a:ext uri="{FF2B5EF4-FFF2-40B4-BE49-F238E27FC236}">
                  <a16:creationId xmlns:a16="http://schemas.microsoft.com/office/drawing/2014/main" id="{B520C1FF-73D3-4B1C-93D7-1D851F35238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04" y="3216"/>
            <a:ext cx="392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622080" imgH="914400" progId="Equation.DSMT4">
                    <p:embed/>
                  </p:oleObj>
                </mc:Choice>
                <mc:Fallback>
                  <p:oleObj name="Equation" r:id="rId6" imgW="622080" imgH="91440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4" y="3216"/>
                          <a:ext cx="392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6396" name="Picture 12">
              <a:extLst>
                <a:ext uri="{FF2B5EF4-FFF2-40B4-BE49-F238E27FC236}">
                  <a16:creationId xmlns:a16="http://schemas.microsoft.com/office/drawing/2014/main" id="{63064064-2D08-4C17-90F9-0C056771DB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1052"/>
              <a:ext cx="2393" cy="1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1029">
            <a:extLst>
              <a:ext uri="{FF2B5EF4-FFF2-40B4-BE49-F238E27FC236}">
                <a16:creationId xmlns:a16="http://schemas.microsoft.com/office/drawing/2014/main" id="{7FB43CC8-9049-4FF9-8A67-904071009B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>
            <a:extLst>
              <a:ext uri="{FF2B5EF4-FFF2-40B4-BE49-F238E27FC236}">
                <a16:creationId xmlns:a16="http://schemas.microsoft.com/office/drawing/2014/main" id="{C6F210E7-54A5-436B-A57D-C261B0976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4222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BD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grpSp>
        <p:nvGrpSpPr>
          <p:cNvPr id="63499" name="Group 11">
            <a:extLst>
              <a:ext uri="{FF2B5EF4-FFF2-40B4-BE49-F238E27FC236}">
                <a16:creationId xmlns:a16="http://schemas.microsoft.com/office/drawing/2014/main" id="{EAF8988E-DD31-4504-9DFA-6436833C81F2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486400"/>
            <a:ext cx="5943600" cy="914400"/>
            <a:chOff x="432" y="3456"/>
            <a:chExt cx="3744" cy="576"/>
          </a:xfrm>
        </p:grpSpPr>
        <p:sp>
          <p:nvSpPr>
            <p:cNvPr id="63494" name="Text Box 6">
              <a:extLst>
                <a:ext uri="{FF2B5EF4-FFF2-40B4-BE49-F238E27FC236}">
                  <a16:creationId xmlns:a16="http://schemas.microsoft.com/office/drawing/2014/main" id="{5B5048EC-1303-4E4F-9F6B-B0AFEF5B96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600"/>
              <a:ext cx="37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en-US" altLang="ru-RU" sz="2800">
                  <a:solidFill>
                    <a:srgbClr val="FF3300"/>
                  </a:solidFill>
                </a:rPr>
                <a:t>  </a:t>
              </a:r>
              <a:r>
                <a:rPr lang="ru-RU" altLang="ru-RU" sz="2800">
                  <a:solidFill>
                    <a:srgbClr val="FF3300"/>
                  </a:solidFill>
                </a:rPr>
                <a:t> </a:t>
              </a:r>
              <a:r>
                <a:rPr lang="en-US" altLang="ru-RU" sz="2800">
                  <a:solidFill>
                    <a:srgbClr val="FF3300"/>
                  </a:solidFill>
                </a:rPr>
                <a:t>              </a:t>
              </a:r>
              <a:endParaRPr lang="ru-RU" altLang="ru-RU" sz="2800" baseline="30000">
                <a:solidFill>
                  <a:srgbClr val="FF3300"/>
                </a:solidFill>
              </a:endParaRPr>
            </a:p>
          </p:txBody>
        </p:sp>
        <p:graphicFrame>
          <p:nvGraphicFramePr>
            <p:cNvPr id="63495" name="Object 7">
              <a:extLst>
                <a:ext uri="{FF2B5EF4-FFF2-40B4-BE49-F238E27FC236}">
                  <a16:creationId xmlns:a16="http://schemas.microsoft.com/office/drawing/2014/main" id="{8DB304CC-49E2-4BA4-97DB-75AD1C5952E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00" y="3456"/>
            <a:ext cx="392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22080" imgH="914400" progId="Equation.DSMT4">
                    <p:embed/>
                  </p:oleObj>
                </mc:Choice>
                <mc:Fallback>
                  <p:oleObj name="Equation" r:id="rId3" imgW="622080" imgH="9144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3456"/>
                          <a:ext cx="392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63500" name="Picture 12">
            <a:extLst>
              <a:ext uri="{FF2B5EF4-FFF2-40B4-BE49-F238E27FC236}">
                <a16:creationId xmlns:a16="http://schemas.microsoft.com/office/drawing/2014/main" id="{FCD396DC-80F0-4772-92A8-BD646CF635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263" y="1555750"/>
            <a:ext cx="4433887" cy="374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029">
            <a:extLst>
              <a:ext uri="{FF2B5EF4-FFF2-40B4-BE49-F238E27FC236}">
                <a16:creationId xmlns:a16="http://schemas.microsoft.com/office/drawing/2014/main" id="{22E89AE0-5E78-4E37-96F9-1E2E35277C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3F2CD3BE-8536-4286-B79D-7C57883C2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3025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33452FB1-6BFE-4480-9C30-0EE7B91C8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en-US" altLang="ru-RU" sz="2800">
                <a:solidFill>
                  <a:srgbClr val="FF3300"/>
                </a:solidFill>
              </a:rPr>
              <a:t> </a:t>
            </a:r>
            <a:r>
              <a:rPr lang="ru-RU" altLang="ru-RU" sz="2800">
                <a:solidFill>
                  <a:srgbClr val="FF3300"/>
                </a:solidFill>
              </a:rPr>
              <a:t>1.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34820" name="Picture 4">
            <a:extLst>
              <a:ext uri="{FF2B5EF4-FFF2-40B4-BE49-F238E27FC236}">
                <a16:creationId xmlns:a16="http://schemas.microsoft.com/office/drawing/2014/main" id="{6268B9E5-A3AD-4FC4-981F-583C06F92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76400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9">
            <a:extLst>
              <a:ext uri="{FF2B5EF4-FFF2-40B4-BE49-F238E27FC236}">
                <a16:creationId xmlns:a16="http://schemas.microsoft.com/office/drawing/2014/main" id="{037225B5-BD3B-4BE1-A813-F11339E179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02DB955E-5CAB-4E06-8475-8035DE176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9212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9468" name="Picture 12">
            <a:extLst>
              <a:ext uri="{FF2B5EF4-FFF2-40B4-BE49-F238E27FC236}">
                <a16:creationId xmlns:a16="http://schemas.microsoft.com/office/drawing/2014/main" id="{913274AC-4822-4C21-A265-E259DBCFF9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4168775" cy="335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471" name="Group 15">
            <a:extLst>
              <a:ext uri="{FF2B5EF4-FFF2-40B4-BE49-F238E27FC236}">
                <a16:creationId xmlns:a16="http://schemas.microsoft.com/office/drawing/2014/main" id="{F0212E89-DB15-4D66-B018-373759F0C817}"/>
              </a:ext>
            </a:extLst>
          </p:cNvPr>
          <p:cNvGrpSpPr>
            <a:grpSpLocks/>
          </p:cNvGrpSpPr>
          <p:nvPr/>
        </p:nvGrpSpPr>
        <p:grpSpPr bwMode="auto">
          <a:xfrm>
            <a:off x="0" y="1524000"/>
            <a:ext cx="8991600" cy="4584700"/>
            <a:chOff x="0" y="960"/>
            <a:chExt cx="5664" cy="2888"/>
          </a:xfrm>
        </p:grpSpPr>
        <p:sp>
          <p:nvSpPr>
            <p:cNvPr id="19459" name="Text Box 3">
              <a:extLst>
                <a:ext uri="{FF2B5EF4-FFF2-40B4-BE49-F238E27FC236}">
                  <a16:creationId xmlns:a16="http://schemas.microsoft.com/office/drawing/2014/main" id="{F25BC8D8-8A73-4419-86ED-ADAAE7DACC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360"/>
              <a:ext cx="37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en-US" altLang="ru-RU" sz="2800">
                  <a:solidFill>
                    <a:srgbClr val="FF3300"/>
                  </a:solidFill>
                </a:rPr>
                <a:t> </a:t>
              </a:r>
              <a:endParaRPr lang="ru-RU" altLang="ru-RU" sz="2800" baseline="30000">
                <a:solidFill>
                  <a:srgbClr val="FF3300"/>
                </a:solidFill>
              </a:endParaRPr>
            </a:p>
          </p:txBody>
        </p:sp>
        <p:graphicFrame>
          <p:nvGraphicFramePr>
            <p:cNvPr id="19461" name="Object 5">
              <a:extLst>
                <a:ext uri="{FF2B5EF4-FFF2-40B4-BE49-F238E27FC236}">
                  <a16:creationId xmlns:a16="http://schemas.microsoft.com/office/drawing/2014/main" id="{5256F6BF-E803-46C1-B08F-8D4BB9A8FA3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04" y="3264"/>
            <a:ext cx="376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596880" imgH="927000" progId="Equation.DSMT4">
                    <p:embed/>
                  </p:oleObj>
                </mc:Choice>
                <mc:Fallback>
                  <p:oleObj name="Equation" r:id="rId4" imgW="596880" imgH="9270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3264"/>
                          <a:ext cx="376" cy="5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66" name="Text Box 10">
              <a:extLst>
                <a:ext uri="{FF2B5EF4-FFF2-40B4-BE49-F238E27FC236}">
                  <a16:creationId xmlns:a16="http://schemas.microsoft.com/office/drawing/2014/main" id="{5CA46CDB-FD1E-49A0-A1B7-A614BFF80E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960"/>
              <a:ext cx="3072" cy="21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</a:t>
              </a:r>
              <a:r>
                <a:rPr lang="ru-RU" altLang="ru-RU">
                  <a:solidFill>
                    <a:schemeClr val="accent1"/>
                  </a:solidFill>
                </a:rPr>
                <a:t> </a:t>
              </a:r>
              <a:r>
                <a:rPr lang="ru-RU" altLang="ru-RU"/>
                <a:t>Искомое р</a:t>
              </a:r>
              <a:r>
                <a:rPr lang="ru-RU" altLang="ru-RU">
                  <a:cs typeface="Times New Roman" panose="02020603050405020304" pitchFamily="18" charset="0"/>
                </a:rPr>
                <a:t>асстояние равно расстоянию между параллельными плоскостями </a:t>
              </a:r>
              <a:r>
                <a:rPr lang="en-US" altLang="ru-RU" i="1">
                  <a:cs typeface="Times New Roman" panose="02020603050405020304" pitchFamily="18" charset="0"/>
                </a:rPr>
                <a:t>AB</a:t>
              </a:r>
              <a:r>
                <a:rPr lang="ru-RU" altLang="ru-RU" baseline="-30000">
                  <a:cs typeface="Times New Roman" panose="02020603050405020304" pitchFamily="18" charset="0"/>
                </a:rPr>
                <a:t>1</a:t>
              </a:r>
              <a:r>
                <a:rPr lang="en-US" altLang="ru-RU" i="1">
                  <a:cs typeface="Times New Roman" panose="02020603050405020304" pitchFamily="18" charset="0"/>
                </a:rPr>
                <a:t>D</a:t>
              </a:r>
              <a:r>
                <a:rPr lang="ru-RU" altLang="ru-RU" baseline="-30000">
                  <a:cs typeface="Times New Roman" panose="02020603050405020304" pitchFamily="18" charset="0"/>
                </a:rPr>
                <a:t>1</a:t>
              </a:r>
              <a:r>
                <a:rPr lang="ru-RU" altLang="ru-RU">
                  <a:cs typeface="Times New Roman" panose="02020603050405020304" pitchFamily="18" charset="0"/>
                </a:rPr>
                <a:t> и </a:t>
              </a:r>
              <a:r>
                <a:rPr lang="en-US" altLang="ru-RU" i="1">
                  <a:cs typeface="Times New Roman" panose="02020603050405020304" pitchFamily="18" charset="0"/>
                </a:rPr>
                <a:t>BDC</a:t>
              </a:r>
              <a:r>
                <a:rPr lang="ru-RU" altLang="ru-RU" baseline="-30000">
                  <a:cs typeface="Times New Roman" panose="02020603050405020304" pitchFamily="18" charset="0"/>
                </a:rPr>
                <a:t>1</a:t>
              </a:r>
              <a:r>
                <a:rPr lang="ru-RU" altLang="ru-RU">
                  <a:cs typeface="Times New Roman" panose="02020603050405020304" pitchFamily="18" charset="0"/>
                </a:rPr>
                <a:t>. Диагональ </a:t>
              </a:r>
              <a:r>
                <a:rPr lang="en-US" altLang="ru-RU" i="1">
                  <a:cs typeface="Times New Roman" panose="02020603050405020304" pitchFamily="18" charset="0"/>
                </a:rPr>
                <a:t>A</a:t>
              </a:r>
              <a:r>
                <a:rPr lang="ru-RU" altLang="ru-RU" baseline="-30000">
                  <a:cs typeface="Times New Roman" panose="02020603050405020304" pitchFamily="18" charset="0"/>
                </a:rPr>
                <a:t>1</a:t>
              </a:r>
              <a:r>
                <a:rPr lang="en-US" altLang="ru-RU" i="1">
                  <a:cs typeface="Times New Roman" panose="02020603050405020304" pitchFamily="18" charset="0"/>
                </a:rPr>
                <a:t>C</a:t>
              </a:r>
              <a:r>
                <a:rPr lang="ru-RU" altLang="ru-RU">
                  <a:cs typeface="Times New Roman" panose="02020603050405020304" pitchFamily="18" charset="0"/>
                </a:rPr>
                <a:t> перпендикулярна</a:t>
              </a:r>
              <a:r>
                <a:rPr lang="ru-RU" altLang="ru-RU"/>
                <a:t> </a:t>
              </a:r>
              <a:r>
                <a:rPr lang="ru-RU" altLang="ru-RU">
                  <a:cs typeface="Times New Roman" panose="02020603050405020304" pitchFamily="18" charset="0"/>
                </a:rPr>
                <a:t>этим плоскостям и делится в точках пересечения на три равные части. Следовательно, искомое расстояние равно длине отрезка </a:t>
              </a:r>
              <a:r>
                <a:rPr lang="en-US" altLang="ru-RU" i="1">
                  <a:cs typeface="Times New Roman" panose="02020603050405020304" pitchFamily="18" charset="0"/>
                </a:rPr>
                <a:t>EF </a:t>
              </a:r>
              <a:r>
                <a:rPr lang="ru-RU" altLang="ru-RU">
                  <a:cs typeface="Times New Roman" panose="02020603050405020304" pitchFamily="18" charset="0"/>
                </a:rPr>
                <a:t>и равно</a:t>
              </a:r>
              <a:endParaRPr lang="ru-RU" altLang="ru-RU"/>
            </a:p>
          </p:txBody>
        </p:sp>
        <p:graphicFrame>
          <p:nvGraphicFramePr>
            <p:cNvPr id="19467" name="Object 11">
              <a:extLst>
                <a:ext uri="{FF2B5EF4-FFF2-40B4-BE49-F238E27FC236}">
                  <a16:creationId xmlns:a16="http://schemas.microsoft.com/office/drawing/2014/main" id="{0A6A3363-C5D8-4103-8564-0CDC8D12E46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224" y="2784"/>
            <a:ext cx="376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596880" imgH="927000" progId="Equation.DSMT4">
                    <p:embed/>
                  </p:oleObj>
                </mc:Choice>
                <mc:Fallback>
                  <p:oleObj name="Equation" r:id="rId6" imgW="596880" imgH="92700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24" y="2784"/>
                          <a:ext cx="376" cy="5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9469" name="Picture 13">
              <a:extLst>
                <a:ext uri="{FF2B5EF4-FFF2-40B4-BE49-F238E27FC236}">
                  <a16:creationId xmlns:a16="http://schemas.microsoft.com/office/drawing/2014/main" id="{79CF17FF-E690-495F-B6BF-B98236C9E1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56"/>
              <a:ext cx="2626" cy="2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1029">
            <a:extLst>
              <a:ext uri="{FF2B5EF4-FFF2-40B4-BE49-F238E27FC236}">
                <a16:creationId xmlns:a16="http://schemas.microsoft.com/office/drawing/2014/main" id="{8CDBB755-8600-4F76-B0C5-EE60795BDA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>
            <a:extLst>
              <a:ext uri="{FF2B5EF4-FFF2-40B4-BE49-F238E27FC236}">
                <a16:creationId xmlns:a16="http://schemas.microsoft.com/office/drawing/2014/main" id="{5158AD18-3FF3-4C25-B56C-FF8621414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62623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47111" name="Picture 7">
            <a:extLst>
              <a:ext uri="{FF2B5EF4-FFF2-40B4-BE49-F238E27FC236}">
                <a16:creationId xmlns:a16="http://schemas.microsoft.com/office/drawing/2014/main" id="{B557260C-E0B4-404E-B388-CE2ED59CA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24000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7113" name="Group 9">
            <a:extLst>
              <a:ext uri="{FF2B5EF4-FFF2-40B4-BE49-F238E27FC236}">
                <a16:creationId xmlns:a16="http://schemas.microsoft.com/office/drawing/2014/main" id="{63B6FBC8-4407-4DF4-8842-5394687FC0E7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4876800"/>
            <a:ext cx="7620000" cy="1384300"/>
            <a:chOff x="384" y="3072"/>
            <a:chExt cx="4800" cy="872"/>
          </a:xfrm>
        </p:grpSpPr>
        <p:grpSp>
          <p:nvGrpSpPr>
            <p:cNvPr id="47108" name="Group 4">
              <a:extLst>
                <a:ext uri="{FF2B5EF4-FFF2-40B4-BE49-F238E27FC236}">
                  <a16:creationId xmlns:a16="http://schemas.microsoft.com/office/drawing/2014/main" id="{34C6F281-98F7-475D-A359-558D5A2682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" y="3360"/>
              <a:ext cx="3744" cy="584"/>
              <a:chOff x="432" y="3072"/>
              <a:chExt cx="3744" cy="584"/>
            </a:xfrm>
          </p:grpSpPr>
          <p:sp>
            <p:nvSpPr>
              <p:cNvPr id="47109" name="Text Box 5">
                <a:extLst>
                  <a:ext uri="{FF2B5EF4-FFF2-40B4-BE49-F238E27FC236}">
                    <a16:creationId xmlns:a16="http://schemas.microsoft.com/office/drawing/2014/main" id="{E94DCA00-E22B-4AE1-9513-555A321FB5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" y="3168"/>
                <a:ext cx="3744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2800">
                    <a:solidFill>
                      <a:srgbClr val="FF3300"/>
                    </a:solidFill>
                  </a:rPr>
                  <a:t> </a:t>
                </a:r>
                <a:endParaRPr lang="ru-RU" altLang="ru-RU" sz="2800" baseline="30000">
                  <a:solidFill>
                    <a:srgbClr val="FF3300"/>
                  </a:solidFill>
                </a:endParaRPr>
              </a:p>
            </p:txBody>
          </p:sp>
          <p:graphicFrame>
            <p:nvGraphicFramePr>
              <p:cNvPr id="47110" name="Object 6">
                <a:extLst>
                  <a:ext uri="{FF2B5EF4-FFF2-40B4-BE49-F238E27FC236}">
                    <a16:creationId xmlns:a16="http://schemas.microsoft.com/office/drawing/2014/main" id="{5B5C134E-6DE9-4B0C-B30C-ABF4071906DF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200" y="3072"/>
              <a:ext cx="376" cy="58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4" imgW="596880" imgH="927000" progId="Equation.DSMT4">
                      <p:embed/>
                    </p:oleObj>
                  </mc:Choice>
                  <mc:Fallback>
                    <p:oleObj name="Equation" r:id="rId4" imgW="596880" imgH="927000" progId="Equation.DSMT4">
                      <p:embed/>
                      <p:pic>
                        <p:nvPicPr>
                          <p:cNvPr id="0" name="Object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00" y="3072"/>
                            <a:ext cx="376" cy="58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47112" name="Text Box 8">
              <a:extLst>
                <a:ext uri="{FF2B5EF4-FFF2-40B4-BE49-F238E27FC236}">
                  <a16:creationId xmlns:a16="http://schemas.microsoft.com/office/drawing/2014/main" id="{511131E6-8902-4276-91D6-300BEEFE2C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072"/>
              <a:ext cx="48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/>
                <a:t>Решение аналогично предыдущему.</a:t>
              </a:r>
            </a:p>
          </p:txBody>
        </p:sp>
      </p:grpSp>
      <p:sp>
        <p:nvSpPr>
          <p:cNvPr id="9" name="Rectangle 1029">
            <a:extLst>
              <a:ext uri="{FF2B5EF4-FFF2-40B4-BE49-F238E27FC236}">
                <a16:creationId xmlns:a16="http://schemas.microsoft.com/office/drawing/2014/main" id="{2B529190-E76A-493D-BC38-023742CA27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>
            <a:extLst>
              <a:ext uri="{FF2B5EF4-FFF2-40B4-BE49-F238E27FC236}">
                <a16:creationId xmlns:a16="http://schemas.microsoft.com/office/drawing/2014/main" id="{F78AE760-A465-43FA-83AD-9B5CCFF817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969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BD</a:t>
            </a:r>
            <a:r>
              <a:rPr lang="ru-RU" altLang="ru-RU" sz="2800" i="1" dirty="0"/>
              <a:t>.</a:t>
            </a:r>
          </a:p>
        </p:txBody>
      </p:sp>
      <p:grpSp>
        <p:nvGrpSpPr>
          <p:cNvPr id="65540" name="Group 4">
            <a:extLst>
              <a:ext uri="{FF2B5EF4-FFF2-40B4-BE49-F238E27FC236}">
                <a16:creationId xmlns:a16="http://schemas.microsoft.com/office/drawing/2014/main" id="{0C08F171-8A89-4B95-9F6C-CFCBEC366CFB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4876800"/>
            <a:ext cx="7620000" cy="1384300"/>
            <a:chOff x="384" y="3072"/>
            <a:chExt cx="4800" cy="872"/>
          </a:xfrm>
        </p:grpSpPr>
        <p:grpSp>
          <p:nvGrpSpPr>
            <p:cNvPr id="65541" name="Group 5">
              <a:extLst>
                <a:ext uri="{FF2B5EF4-FFF2-40B4-BE49-F238E27FC236}">
                  <a16:creationId xmlns:a16="http://schemas.microsoft.com/office/drawing/2014/main" id="{4753E07E-5472-4E54-9702-CA6A318697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" y="3360"/>
              <a:ext cx="3744" cy="584"/>
              <a:chOff x="432" y="3072"/>
              <a:chExt cx="3744" cy="584"/>
            </a:xfrm>
          </p:grpSpPr>
          <p:sp>
            <p:nvSpPr>
              <p:cNvPr id="65542" name="Text Box 6">
                <a:extLst>
                  <a:ext uri="{FF2B5EF4-FFF2-40B4-BE49-F238E27FC236}">
                    <a16:creationId xmlns:a16="http://schemas.microsoft.com/office/drawing/2014/main" id="{510893BC-6274-435B-AAE2-9F9A0D630D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" y="3168"/>
                <a:ext cx="3744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2800">
                    <a:solidFill>
                      <a:srgbClr val="FF3300"/>
                    </a:solidFill>
                  </a:rPr>
                  <a:t> </a:t>
                </a:r>
                <a:endParaRPr lang="ru-RU" altLang="ru-RU" sz="2800" baseline="30000">
                  <a:solidFill>
                    <a:srgbClr val="FF3300"/>
                  </a:solidFill>
                </a:endParaRPr>
              </a:p>
            </p:txBody>
          </p:sp>
          <p:graphicFrame>
            <p:nvGraphicFramePr>
              <p:cNvPr id="65543" name="Object 7">
                <a:extLst>
                  <a:ext uri="{FF2B5EF4-FFF2-40B4-BE49-F238E27FC236}">
                    <a16:creationId xmlns:a16="http://schemas.microsoft.com/office/drawing/2014/main" id="{00CED168-85CD-4149-B1B5-39F1503CE2AE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200" y="3072"/>
              <a:ext cx="376" cy="58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3" imgW="596880" imgH="927000" progId="Equation.DSMT4">
                      <p:embed/>
                    </p:oleObj>
                  </mc:Choice>
                  <mc:Fallback>
                    <p:oleObj name="Equation" r:id="rId3" imgW="596880" imgH="927000" progId="Equation.DSMT4">
                      <p:embed/>
                      <p:pic>
                        <p:nvPicPr>
                          <p:cNvPr id="0" name="Object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00" y="3072"/>
                            <a:ext cx="376" cy="58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65544" name="Text Box 8">
              <a:extLst>
                <a:ext uri="{FF2B5EF4-FFF2-40B4-BE49-F238E27FC236}">
                  <a16:creationId xmlns:a16="http://schemas.microsoft.com/office/drawing/2014/main" id="{31DE9445-CA3A-417C-AD23-E9D51A378D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072"/>
              <a:ext cx="48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/>
                <a:t>Решение аналогично предыдущему.</a:t>
              </a:r>
            </a:p>
          </p:txBody>
        </p:sp>
      </p:grpSp>
      <p:pic>
        <p:nvPicPr>
          <p:cNvPr id="65545" name="Picture 9">
            <a:extLst>
              <a:ext uri="{FF2B5EF4-FFF2-40B4-BE49-F238E27FC236}">
                <a16:creationId xmlns:a16="http://schemas.microsoft.com/office/drawing/2014/main" id="{BD9B62F2-2D4E-4E14-AAFB-DD8A7249D3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24000"/>
            <a:ext cx="3886200" cy="328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1029">
            <a:extLst>
              <a:ext uri="{FF2B5EF4-FFF2-40B4-BE49-F238E27FC236}">
                <a16:creationId xmlns:a16="http://schemas.microsoft.com/office/drawing/2014/main" id="{FF74CE01-30E0-4848-B5FA-EA4ABAD77C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>
            <a:extLst>
              <a:ext uri="{FF2B5EF4-FFF2-40B4-BE49-F238E27FC236}">
                <a16:creationId xmlns:a16="http://schemas.microsoft.com/office/drawing/2014/main" id="{BE94B6FE-3BBD-41A4-AEFA-E47CA0416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411"/>
            <a:ext cx="8915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BD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0259" name="Picture 19">
            <a:extLst>
              <a:ext uri="{FF2B5EF4-FFF2-40B4-BE49-F238E27FC236}">
                <a16:creationId xmlns:a16="http://schemas.microsoft.com/office/drawing/2014/main" id="{01CBDBFD-1A29-4CE9-895E-88698FF66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4168775" cy="335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264" name="Group 24">
            <a:extLst>
              <a:ext uri="{FF2B5EF4-FFF2-40B4-BE49-F238E27FC236}">
                <a16:creationId xmlns:a16="http://schemas.microsoft.com/office/drawing/2014/main" id="{6A3EFBFA-EA7C-4C87-AC4E-37BD868496C5}"/>
              </a:ext>
            </a:extLst>
          </p:cNvPr>
          <p:cNvGrpSpPr>
            <a:grpSpLocks/>
          </p:cNvGrpSpPr>
          <p:nvPr/>
        </p:nvGrpSpPr>
        <p:grpSpPr bwMode="auto">
          <a:xfrm>
            <a:off x="0" y="1676400"/>
            <a:ext cx="8991600" cy="4356100"/>
            <a:chOff x="0" y="1056"/>
            <a:chExt cx="5664" cy="2744"/>
          </a:xfrm>
        </p:grpSpPr>
        <p:sp>
          <p:nvSpPr>
            <p:cNvPr id="10245" name="Text Box 5">
              <a:extLst>
                <a:ext uri="{FF2B5EF4-FFF2-40B4-BE49-F238E27FC236}">
                  <a16:creationId xmlns:a16="http://schemas.microsoft.com/office/drawing/2014/main" id="{1A9D8D3D-1AE0-4987-A178-A2756DE8F6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12"/>
              <a:ext cx="37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en-US" altLang="ru-RU" sz="2800">
                  <a:solidFill>
                    <a:srgbClr val="FF3300"/>
                  </a:solidFill>
                </a:rPr>
                <a:t> </a:t>
              </a:r>
              <a:endParaRPr lang="ru-RU" altLang="ru-RU" sz="2800" baseline="30000">
                <a:solidFill>
                  <a:srgbClr val="FF3300"/>
                </a:solidFill>
              </a:endParaRPr>
            </a:p>
          </p:txBody>
        </p:sp>
        <p:graphicFrame>
          <p:nvGraphicFramePr>
            <p:cNvPr id="10255" name="Object 15">
              <a:extLst>
                <a:ext uri="{FF2B5EF4-FFF2-40B4-BE49-F238E27FC236}">
                  <a16:creationId xmlns:a16="http://schemas.microsoft.com/office/drawing/2014/main" id="{8DE16790-6BFD-42AB-9327-7D456145051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44" y="3216"/>
            <a:ext cx="392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622080" imgH="927000" progId="Equation.DSMT4">
                    <p:embed/>
                  </p:oleObj>
                </mc:Choice>
                <mc:Fallback>
                  <p:oleObj name="Equation" r:id="rId4" imgW="622080" imgH="92700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4" y="3216"/>
                          <a:ext cx="392" cy="5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58" name="Text Box 18">
              <a:extLst>
                <a:ext uri="{FF2B5EF4-FFF2-40B4-BE49-F238E27FC236}">
                  <a16:creationId xmlns:a16="http://schemas.microsoft.com/office/drawing/2014/main" id="{C718F55D-48E2-4B59-8831-14C8E63CBB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056"/>
              <a:ext cx="2976" cy="2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</a:t>
              </a:r>
              <a:r>
                <a:rPr lang="ru-RU" altLang="ru-RU"/>
                <a:t> </a:t>
              </a:r>
              <a:r>
                <a:rPr lang="ru-RU" altLang="ru-RU">
                  <a:cs typeface="Times New Roman" panose="02020603050405020304" pitchFamily="18" charset="0"/>
                </a:rPr>
                <a:t>Диагональ </a:t>
              </a:r>
              <a:r>
                <a:rPr lang="en-US" altLang="ru-RU" i="1">
                  <a:cs typeface="Times New Roman" panose="02020603050405020304" pitchFamily="18" charset="0"/>
                </a:rPr>
                <a:t>BD</a:t>
              </a:r>
              <a:r>
                <a:rPr lang="ru-RU" altLang="ru-RU" baseline="-30000">
                  <a:cs typeface="Times New Roman" panose="02020603050405020304" pitchFamily="18" charset="0"/>
                </a:rPr>
                <a:t>1</a:t>
              </a:r>
              <a:r>
                <a:rPr lang="ru-RU" altLang="ru-RU">
                  <a:cs typeface="Times New Roman" panose="02020603050405020304" pitchFamily="18" charset="0"/>
                </a:rPr>
                <a:t> перпендикулярна плоскости равностороннего треугольника </a:t>
              </a:r>
              <a:r>
                <a:rPr lang="en-US" altLang="ru-RU" i="1">
                  <a:cs typeface="Times New Roman" panose="02020603050405020304" pitchFamily="18" charset="0"/>
                </a:rPr>
                <a:t>ACB</a:t>
              </a:r>
              <a:r>
                <a:rPr lang="ru-RU" altLang="ru-RU" baseline="-30000">
                  <a:cs typeface="Times New Roman" panose="02020603050405020304" pitchFamily="18" charset="0"/>
                </a:rPr>
                <a:t>1</a:t>
              </a:r>
              <a:r>
                <a:rPr lang="ru-RU" altLang="ru-RU">
                  <a:cs typeface="Times New Roman" panose="02020603050405020304" pitchFamily="18" charset="0"/>
                </a:rPr>
                <a:t> и пересекает его в центре </a:t>
              </a:r>
              <a:r>
                <a:rPr lang="en-US" altLang="ru-RU" i="1">
                  <a:cs typeface="Times New Roman" panose="02020603050405020304" pitchFamily="18" charset="0"/>
                </a:rPr>
                <a:t>P </a:t>
              </a:r>
              <a:r>
                <a:rPr lang="ru-RU" altLang="ru-RU">
                  <a:cs typeface="Times New Roman" panose="02020603050405020304" pitchFamily="18" charset="0"/>
                </a:rPr>
                <a:t>вписанной в него окружности. Искомое расстояние равно радиусу </a:t>
              </a:r>
              <a:r>
                <a:rPr lang="en-US" altLang="ru-RU" i="1">
                  <a:cs typeface="Times New Roman" panose="02020603050405020304" pitchFamily="18" charset="0"/>
                </a:rPr>
                <a:t>OP</a:t>
              </a:r>
              <a:r>
                <a:rPr lang="ru-RU" altLang="ru-RU">
                  <a:cs typeface="Times New Roman" panose="02020603050405020304" pitchFamily="18" charset="0"/>
                </a:rPr>
                <a:t> </a:t>
              </a:r>
              <a:r>
                <a:rPr lang="ru-RU" altLang="ru-RU"/>
                <a:t>этой</a:t>
              </a:r>
              <a:r>
                <a:rPr lang="ru-RU" altLang="ru-RU">
                  <a:cs typeface="Times New Roman" panose="02020603050405020304" pitchFamily="18" charset="0"/>
                </a:rPr>
                <a:t> окружности.</a:t>
              </a:r>
              <a:r>
                <a:rPr lang="en-US" altLang="ru-RU">
                  <a:cs typeface="Times New Roman" panose="02020603050405020304" pitchFamily="18" charset="0"/>
                </a:rPr>
                <a:t> </a:t>
              </a:r>
              <a:endParaRPr lang="ru-RU" altLang="ru-RU"/>
            </a:p>
            <a:p>
              <a:pPr algn="just">
                <a:spcBef>
                  <a:spcPct val="50000"/>
                </a:spcBef>
              </a:pPr>
              <a:r>
                <a:rPr lang="en-US" altLang="ru-RU" i="1">
                  <a:cs typeface="Times New Roman" panose="02020603050405020304" pitchFamily="18" charset="0"/>
                </a:rPr>
                <a:t>OP =</a:t>
              </a:r>
              <a:endParaRPr lang="ru-RU" altLang="ru-RU"/>
            </a:p>
          </p:txBody>
        </p:sp>
        <p:pic>
          <p:nvPicPr>
            <p:cNvPr id="10260" name="Picture 20">
              <a:extLst>
                <a:ext uri="{FF2B5EF4-FFF2-40B4-BE49-F238E27FC236}">
                  <a16:creationId xmlns:a16="http://schemas.microsoft.com/office/drawing/2014/main" id="{EAFBC208-9272-4867-848F-3FB7E6AF7D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56"/>
              <a:ext cx="2626" cy="2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10261" name="Object 21">
              <a:extLst>
                <a:ext uri="{FF2B5EF4-FFF2-40B4-BE49-F238E27FC236}">
                  <a16:creationId xmlns:a16="http://schemas.microsoft.com/office/drawing/2014/main" id="{2E400BE0-769B-414D-96B3-ACBB9EBD1C5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16" y="2688"/>
            <a:ext cx="392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622080" imgH="927000" progId="Equation.DSMT4">
                    <p:embed/>
                  </p:oleObj>
                </mc:Choice>
                <mc:Fallback>
                  <p:oleObj name="Equation" r:id="rId7" imgW="622080" imgH="927000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6" y="2688"/>
                          <a:ext cx="392" cy="5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Rectangle 1029">
            <a:extLst>
              <a:ext uri="{FF2B5EF4-FFF2-40B4-BE49-F238E27FC236}">
                <a16:creationId xmlns:a16="http://schemas.microsoft.com/office/drawing/2014/main" id="{82948832-4054-4E93-915C-D245C110B8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>
            <a:extLst>
              <a:ext uri="{FF2B5EF4-FFF2-40B4-BE49-F238E27FC236}">
                <a16:creationId xmlns:a16="http://schemas.microsoft.com/office/drawing/2014/main" id="{A315CFD7-465F-48AF-B027-594AB203F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5938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тетраэдре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расстояние между прямыми </a:t>
            </a:r>
            <a:r>
              <a:rPr lang="en-US" altLang="ru-RU" sz="2800" i="1" dirty="0"/>
              <a:t>AD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67587" name="Picture 3">
            <a:extLst>
              <a:ext uri="{FF2B5EF4-FFF2-40B4-BE49-F238E27FC236}">
                <a16:creationId xmlns:a16="http://schemas.microsoft.com/office/drawing/2014/main" id="{387D601B-11A9-4FC8-9DE7-2D69D06F33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1" y="1512194"/>
            <a:ext cx="3341688" cy="3042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7596" name="Group 12">
            <a:extLst>
              <a:ext uri="{FF2B5EF4-FFF2-40B4-BE49-F238E27FC236}">
                <a16:creationId xmlns:a16="http://schemas.microsoft.com/office/drawing/2014/main" id="{25E04200-C913-49B1-9623-59E8BDED75F5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487488"/>
            <a:ext cx="8458200" cy="5370513"/>
            <a:chOff x="288" y="937"/>
            <a:chExt cx="5328" cy="3383"/>
          </a:xfrm>
        </p:grpSpPr>
        <p:sp>
          <p:nvSpPr>
            <p:cNvPr id="67589" name="Text Box 5">
              <a:extLst>
                <a:ext uri="{FF2B5EF4-FFF2-40B4-BE49-F238E27FC236}">
                  <a16:creationId xmlns:a16="http://schemas.microsoft.com/office/drawing/2014/main" id="{5DEA3CD9-9977-4C3C-A18A-F0847D4826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920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sp>
          <p:nvSpPr>
            <p:cNvPr id="67590" name="Text Box 6">
              <a:extLst>
                <a:ext uri="{FF2B5EF4-FFF2-40B4-BE49-F238E27FC236}">
                  <a16:creationId xmlns:a16="http://schemas.microsoft.com/office/drawing/2014/main" id="{F246EC65-C10C-416A-B92E-00CA54A248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864"/>
              <a:ext cx="5328" cy="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 </a:t>
              </a:r>
              <a:r>
                <a:rPr lang="ru-RU" altLang="ru-RU"/>
                <a:t>Искомое расстояние равно длине отрезка </a:t>
              </a:r>
              <a:r>
                <a:rPr lang="en-US" altLang="ru-RU" i="1"/>
                <a:t>EF</a:t>
              </a:r>
              <a:r>
                <a:rPr lang="ru-RU" altLang="ru-RU"/>
                <a:t>, где </a:t>
              </a:r>
              <a:r>
                <a:rPr lang="en-US" altLang="ru-RU" i="1"/>
                <a:t>E</a:t>
              </a:r>
              <a:r>
                <a:rPr lang="ru-RU" altLang="ru-RU"/>
                <a:t>, </a:t>
              </a:r>
              <a:r>
                <a:rPr lang="en-US" altLang="ru-RU" i="1"/>
                <a:t>F </a:t>
              </a:r>
              <a:r>
                <a:rPr lang="ru-RU" altLang="ru-RU"/>
                <a:t>– середины ребер </a:t>
              </a:r>
              <a:r>
                <a:rPr lang="en-US" altLang="ru-RU" i="1"/>
                <a:t>AD</a:t>
              </a:r>
              <a:r>
                <a:rPr lang="en-US" altLang="ru-RU"/>
                <a:t>, </a:t>
              </a:r>
              <a:r>
                <a:rPr lang="en-US" altLang="ru-RU" i="1"/>
                <a:t>BC</a:t>
              </a:r>
              <a:r>
                <a:rPr lang="en-US" altLang="ru-RU"/>
                <a:t>. </a:t>
              </a:r>
              <a:r>
                <a:rPr lang="ru-RU" altLang="ru-RU"/>
                <a:t>В треугольнике </a:t>
              </a:r>
              <a:r>
                <a:rPr lang="en-US" altLang="ru-RU" i="1"/>
                <a:t>ADF  AD = </a:t>
              </a:r>
              <a:r>
                <a:rPr lang="en-US" altLang="ru-RU"/>
                <a:t>1, </a:t>
              </a:r>
            </a:p>
            <a:p>
              <a:pPr>
                <a:spcBef>
                  <a:spcPct val="50000"/>
                </a:spcBef>
              </a:pPr>
              <a:r>
                <a:rPr lang="en-US" altLang="ru-RU" i="1"/>
                <a:t>AF = DF =          </a:t>
              </a:r>
              <a:r>
                <a:rPr lang="ru-RU" altLang="ru-RU"/>
                <a:t>Следовательно, </a:t>
              </a:r>
              <a:r>
                <a:rPr lang="en-US" altLang="ru-RU" i="1"/>
                <a:t>EF =</a:t>
              </a:r>
              <a:endParaRPr lang="ru-RU" altLang="ru-RU"/>
            </a:p>
          </p:txBody>
        </p:sp>
        <p:graphicFrame>
          <p:nvGraphicFramePr>
            <p:cNvPr id="67591" name="Object 7">
              <a:extLst>
                <a:ext uri="{FF2B5EF4-FFF2-40B4-BE49-F238E27FC236}">
                  <a16:creationId xmlns:a16="http://schemas.microsoft.com/office/drawing/2014/main" id="{FAAA0C87-F679-449F-A001-9C5017CE310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44" y="3344"/>
            <a:ext cx="328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520560" imgH="787320" progId="Equation.DSMT4">
                    <p:embed/>
                  </p:oleObj>
                </mc:Choice>
                <mc:Fallback>
                  <p:oleObj name="Equation" r:id="rId4" imgW="520560" imgH="78732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4" y="3344"/>
                          <a:ext cx="328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592" name="Object 8">
              <a:extLst>
                <a:ext uri="{FF2B5EF4-FFF2-40B4-BE49-F238E27FC236}">
                  <a16:creationId xmlns:a16="http://schemas.microsoft.com/office/drawing/2014/main" id="{53EFB7D5-5CCB-4AF2-BBD1-B6E56BDDF72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552" y="3344"/>
            <a:ext cx="344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545760" imgH="787320" progId="Equation.DSMT4">
                    <p:embed/>
                  </p:oleObj>
                </mc:Choice>
                <mc:Fallback>
                  <p:oleObj name="Equation" r:id="rId6" imgW="545760" imgH="78732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2" y="3344"/>
                          <a:ext cx="344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593" name="Object 9">
              <a:extLst>
                <a:ext uri="{FF2B5EF4-FFF2-40B4-BE49-F238E27FC236}">
                  <a16:creationId xmlns:a16="http://schemas.microsoft.com/office/drawing/2014/main" id="{118D1EFB-9A11-409A-9977-877826DA67F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56" y="3824"/>
            <a:ext cx="344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545760" imgH="787320" progId="Equation.DSMT4">
                    <p:embed/>
                  </p:oleObj>
                </mc:Choice>
                <mc:Fallback>
                  <p:oleObj name="Equation" r:id="rId8" imgW="545760" imgH="78732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3824"/>
                          <a:ext cx="344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67594" name="Picture 10">
              <a:extLst>
                <a:ext uri="{FF2B5EF4-FFF2-40B4-BE49-F238E27FC236}">
                  <a16:creationId xmlns:a16="http://schemas.microsoft.com/office/drawing/2014/main" id="{EC8455AA-B549-465A-8994-AEA88208D5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937"/>
              <a:ext cx="2105" cy="1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1029">
            <a:extLst>
              <a:ext uri="{FF2B5EF4-FFF2-40B4-BE49-F238E27FC236}">
                <a16:creationId xmlns:a16="http://schemas.microsoft.com/office/drawing/2014/main" id="{4C569EE1-BB8A-43DE-B308-D91DA05D6C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Text Box 2051">
            <a:extLst>
              <a:ext uri="{FF2B5EF4-FFF2-40B4-BE49-F238E27FC236}">
                <a16:creationId xmlns:a16="http://schemas.microsoft.com/office/drawing/2014/main" id="{E8D59897-2329-49C7-A2E8-F525A50FD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2656"/>
            <a:ext cx="914400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/>
              <a:t>	Расстоянием</a:t>
            </a:r>
            <a:r>
              <a:rPr lang="ru-RU" altLang="ru-RU" sz="2200" dirty="0">
                <a:cs typeface="Times New Roman" panose="02020603050405020304" pitchFamily="18" charset="0"/>
              </a:rPr>
              <a:t> между двумя </a:t>
            </a:r>
            <a:r>
              <a:rPr lang="ru-RU" altLang="ru-RU" sz="2200" dirty="0"/>
              <a:t>скре</a:t>
            </a:r>
            <a:r>
              <a:rPr lang="ru-RU" altLang="ru-RU" sz="2200" dirty="0">
                <a:cs typeface="Times New Roman" panose="02020603050405020304" pitchFamily="18" charset="0"/>
              </a:rPr>
              <a:t>щи</a:t>
            </a:r>
            <a:r>
              <a:rPr lang="ru-RU" altLang="ru-RU" sz="2200" dirty="0"/>
              <a:t>вающи</a:t>
            </a:r>
            <a:r>
              <a:rPr lang="ru-RU" altLang="ru-RU" sz="2200" dirty="0">
                <a:cs typeface="Times New Roman" panose="02020603050405020304" pitchFamily="18" charset="0"/>
              </a:rPr>
              <a:t>мися прямыми в пространстве называется </a:t>
            </a:r>
            <a:r>
              <a:rPr lang="ru-RU" altLang="ru-RU" sz="2200" dirty="0"/>
              <a:t>длина общего перпендикуляра, проведенного к этим прямым. </a:t>
            </a:r>
            <a:endParaRPr lang="en-US" altLang="ru-RU" sz="2200" dirty="0"/>
          </a:p>
          <a:p>
            <a:pPr algn="just">
              <a:spcBef>
                <a:spcPct val="50000"/>
              </a:spcBef>
            </a:pPr>
            <a:r>
              <a:rPr lang="ru-RU" altLang="ru-RU" sz="2200" dirty="0"/>
              <a:t>	Если одна из двух скрещивающихся прямых лежит в плоскости, а другая –  параллельна этой плоскости, то расстояние между данными прямыми равно расстоянию между прямой и плоскостью.</a:t>
            </a:r>
            <a:endParaRPr lang="en-US" altLang="ru-RU" sz="2200" dirty="0"/>
          </a:p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Если </a:t>
            </a:r>
            <a:r>
              <a:rPr lang="ru-RU" altLang="ru-RU" sz="2200" dirty="0"/>
              <a:t>две скрещивающиеся прямые лежат в параллельных плоскостях, то расстояние между этими прямыми равно расстоянию между параллельными плоскостями.</a:t>
            </a:r>
          </a:p>
        </p:txBody>
      </p:sp>
      <p:pic>
        <p:nvPicPr>
          <p:cNvPr id="49156" name="Picture 2052">
            <a:extLst>
              <a:ext uri="{FF2B5EF4-FFF2-40B4-BE49-F238E27FC236}">
                <a16:creationId xmlns:a16="http://schemas.microsoft.com/office/drawing/2014/main" id="{218E95C7-6DCA-4C09-A88E-8367971E0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933056"/>
            <a:ext cx="3387725" cy="229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50752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>
            <a:extLst>
              <a:ext uri="{FF2B5EF4-FFF2-40B4-BE49-F238E27FC236}">
                <a16:creationId xmlns:a16="http://schemas.microsoft.com/office/drawing/2014/main" id="{8A7BDC87-3AA0-44A7-9AF1-37DFB1E33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50032"/>
            <a:ext cx="8610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ru-RU" altLang="ru-RU" sz="2800" dirty="0"/>
              <a:t>, все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расстояние между прямыми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CD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sp>
        <p:nvSpPr>
          <p:cNvPr id="69635" name="Text Box 3">
            <a:extLst>
              <a:ext uri="{FF2B5EF4-FFF2-40B4-BE49-F238E27FC236}">
                <a16:creationId xmlns:a16="http://schemas.microsoft.com/office/drawing/2014/main" id="{C713C783-76C7-4402-86FF-47757D899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334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>
                <a:solidFill>
                  <a:srgbClr val="FF3300"/>
                </a:solidFill>
              </a:rPr>
              <a:t>1.</a:t>
            </a:r>
            <a:endParaRPr lang="ru-RU" altLang="ru-RU">
              <a:solidFill>
                <a:srgbClr val="FF3300"/>
              </a:solidFill>
            </a:endParaRPr>
          </a:p>
        </p:txBody>
      </p:sp>
      <p:pic>
        <p:nvPicPr>
          <p:cNvPr id="69636" name="Picture 4">
            <a:extLst>
              <a:ext uri="{FF2B5EF4-FFF2-40B4-BE49-F238E27FC236}">
                <a16:creationId xmlns:a16="http://schemas.microsoft.com/office/drawing/2014/main" id="{7D0FC994-9E69-4340-AC87-1AEDE854B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16832"/>
            <a:ext cx="4264025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9">
            <a:extLst>
              <a:ext uri="{FF2B5EF4-FFF2-40B4-BE49-F238E27FC236}">
                <a16:creationId xmlns:a16="http://schemas.microsoft.com/office/drawing/2014/main" id="{128B2898-15C1-4525-BEAF-3F0E1E0CF3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>
            <a:extLst>
              <a:ext uri="{FF2B5EF4-FFF2-40B4-BE49-F238E27FC236}">
                <a16:creationId xmlns:a16="http://schemas.microsoft.com/office/drawing/2014/main" id="{76D917C6-37E7-4B5A-9C1D-996A46D08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84200"/>
            <a:ext cx="8610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ru-RU" altLang="ru-RU" sz="2800" dirty="0"/>
              <a:t>, все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расстояние между прямыми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BD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71683" name="Picture 3">
            <a:extLst>
              <a:ext uri="{FF2B5EF4-FFF2-40B4-BE49-F238E27FC236}">
                <a16:creationId xmlns:a16="http://schemas.microsoft.com/office/drawing/2014/main" id="{39F1AB08-1E3D-4CDA-B559-FE3B1FBE1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447800"/>
            <a:ext cx="35052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1692" name="Group 12">
            <a:extLst>
              <a:ext uri="{FF2B5EF4-FFF2-40B4-BE49-F238E27FC236}">
                <a16:creationId xmlns:a16="http://schemas.microsoft.com/office/drawing/2014/main" id="{E61AA992-D72B-4FB1-8FC5-898981CAB09A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447800"/>
            <a:ext cx="8610600" cy="5295900"/>
            <a:chOff x="192" y="912"/>
            <a:chExt cx="5424" cy="3336"/>
          </a:xfrm>
        </p:grpSpPr>
        <p:sp>
          <p:nvSpPr>
            <p:cNvPr id="71685" name="Text Box 5">
              <a:extLst>
                <a:ext uri="{FF2B5EF4-FFF2-40B4-BE49-F238E27FC236}">
                  <a16:creationId xmlns:a16="http://schemas.microsoft.com/office/drawing/2014/main" id="{DCE4F2A2-E761-40F8-83F7-EECDA5BDFA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840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sp>
          <p:nvSpPr>
            <p:cNvPr id="71686" name="Text Box 6">
              <a:extLst>
                <a:ext uri="{FF2B5EF4-FFF2-40B4-BE49-F238E27FC236}">
                  <a16:creationId xmlns:a16="http://schemas.microsoft.com/office/drawing/2014/main" id="{199801EB-B05D-40F8-B900-3885E5D780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2976"/>
              <a:ext cx="5424" cy="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 </a:t>
              </a:r>
              <a:r>
                <a:rPr lang="ru-RU" altLang="ru-RU"/>
                <a:t>Искомое расстояние равно высоте </a:t>
              </a:r>
              <a:r>
                <a:rPr lang="en-US" altLang="ru-RU" i="1"/>
                <a:t>OH </a:t>
              </a:r>
              <a:r>
                <a:rPr lang="ru-RU" altLang="ru-RU"/>
                <a:t>треугольника </a:t>
              </a:r>
              <a:r>
                <a:rPr lang="en-US" altLang="ru-RU" i="1"/>
                <a:t>SAO</a:t>
              </a:r>
              <a:r>
                <a:rPr lang="ru-RU" altLang="ru-RU"/>
                <a:t>, где </a:t>
              </a:r>
              <a:r>
                <a:rPr lang="en-US" altLang="ru-RU" i="1"/>
                <a:t>O </a:t>
              </a:r>
              <a:r>
                <a:rPr lang="ru-RU" altLang="ru-RU"/>
                <a:t>– середина </a:t>
              </a:r>
              <a:r>
                <a:rPr lang="en-US" altLang="ru-RU" i="1"/>
                <a:t>BD</a:t>
              </a:r>
              <a:r>
                <a:rPr lang="en-US" altLang="ru-RU"/>
                <a:t>. </a:t>
              </a:r>
              <a:r>
                <a:rPr lang="ru-RU" altLang="ru-RU"/>
                <a:t>В прямоугольном треугольнике </a:t>
              </a:r>
              <a:r>
                <a:rPr lang="en-US" altLang="ru-RU" i="1"/>
                <a:t>SAO 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имеем:</a:t>
              </a:r>
              <a:r>
                <a:rPr lang="en-US" altLang="ru-RU" i="1"/>
                <a:t>  SA = </a:t>
              </a:r>
              <a:r>
                <a:rPr lang="en-US" altLang="ru-RU"/>
                <a:t>1, </a:t>
              </a:r>
              <a:r>
                <a:rPr lang="en-US" altLang="ru-RU" i="1"/>
                <a:t>AO = SO =         </a:t>
              </a:r>
              <a:r>
                <a:rPr lang="ru-RU" altLang="ru-RU"/>
                <a:t>Следовательно, </a:t>
              </a:r>
              <a:r>
                <a:rPr lang="en-US" altLang="ru-RU" i="1"/>
                <a:t>OH =</a:t>
              </a:r>
              <a:endParaRPr lang="ru-RU" altLang="ru-RU"/>
            </a:p>
          </p:txBody>
        </p:sp>
        <p:graphicFrame>
          <p:nvGraphicFramePr>
            <p:cNvPr id="71687" name="Object 7">
              <a:extLst>
                <a:ext uri="{FF2B5EF4-FFF2-40B4-BE49-F238E27FC236}">
                  <a16:creationId xmlns:a16="http://schemas.microsoft.com/office/drawing/2014/main" id="{2BED9BFF-B363-4120-A495-5A9B43D3F50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464" y="3456"/>
            <a:ext cx="344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545760" imgH="787320" progId="Equation.DSMT4">
                    <p:embed/>
                  </p:oleObj>
                </mc:Choice>
                <mc:Fallback>
                  <p:oleObj name="Equation" r:id="rId4" imgW="545760" imgH="78732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64" y="3456"/>
                          <a:ext cx="344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688" name="Object 8">
              <a:extLst>
                <a:ext uri="{FF2B5EF4-FFF2-40B4-BE49-F238E27FC236}">
                  <a16:creationId xmlns:a16="http://schemas.microsoft.com/office/drawing/2014/main" id="{57AC58F4-D25E-40E1-97AE-A55A064466E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04" y="3456"/>
            <a:ext cx="200" cy="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317160" imgH="723600" progId="Equation.DSMT4">
                    <p:embed/>
                  </p:oleObj>
                </mc:Choice>
                <mc:Fallback>
                  <p:oleObj name="Equation" r:id="rId6" imgW="317160" imgH="7236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4" y="3456"/>
                          <a:ext cx="200" cy="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689" name="Object 9">
              <a:extLst>
                <a:ext uri="{FF2B5EF4-FFF2-40B4-BE49-F238E27FC236}">
                  <a16:creationId xmlns:a16="http://schemas.microsoft.com/office/drawing/2014/main" id="{B8B4B6A6-8AD4-49C6-8E68-D3DEC3AD183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12" y="3792"/>
            <a:ext cx="200" cy="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317160" imgH="723600" progId="Equation.DSMT4">
                    <p:embed/>
                  </p:oleObj>
                </mc:Choice>
                <mc:Fallback>
                  <p:oleObj name="Equation" r:id="rId8" imgW="317160" imgH="7236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2" y="3792"/>
                          <a:ext cx="200" cy="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71690" name="Picture 10">
              <a:extLst>
                <a:ext uri="{FF2B5EF4-FFF2-40B4-BE49-F238E27FC236}">
                  <a16:creationId xmlns:a16="http://schemas.microsoft.com/office/drawing/2014/main" id="{538D7D70-9439-4541-9541-5F99725675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912"/>
              <a:ext cx="2208" cy="2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Rectangle 1029">
            <a:extLst>
              <a:ext uri="{FF2B5EF4-FFF2-40B4-BE49-F238E27FC236}">
                <a16:creationId xmlns:a16="http://schemas.microsoft.com/office/drawing/2014/main" id="{6FF48AA2-A806-47C4-A2C0-484AC281F9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>
            <a:extLst>
              <a:ext uri="{FF2B5EF4-FFF2-40B4-BE49-F238E27FC236}">
                <a16:creationId xmlns:a16="http://schemas.microsoft.com/office/drawing/2014/main" id="{63CA451A-5FB6-4BF8-888D-687A25A25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"/>
            <a:ext cx="8686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ru-RU" altLang="ru-RU" sz="2800" dirty="0"/>
              <a:t>, все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расстояние между прямыми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73731" name="Picture 3">
            <a:extLst>
              <a:ext uri="{FF2B5EF4-FFF2-40B4-BE49-F238E27FC236}">
                <a16:creationId xmlns:a16="http://schemas.microsoft.com/office/drawing/2014/main" id="{BC9BF4EF-F613-4223-9475-C7DAD0A0B1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0200"/>
            <a:ext cx="35052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3741" name="Group 13">
            <a:extLst>
              <a:ext uri="{FF2B5EF4-FFF2-40B4-BE49-F238E27FC236}">
                <a16:creationId xmlns:a16="http://schemas.microsoft.com/office/drawing/2014/main" id="{3B79076D-1009-4CCC-A98F-8CA9AFE96E98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371600"/>
            <a:ext cx="8839200" cy="4838700"/>
            <a:chOff x="96" y="864"/>
            <a:chExt cx="5568" cy="3048"/>
          </a:xfrm>
        </p:grpSpPr>
        <p:sp>
          <p:nvSpPr>
            <p:cNvPr id="73733" name="Text Box 5">
              <a:extLst>
                <a:ext uri="{FF2B5EF4-FFF2-40B4-BE49-F238E27FC236}">
                  <a16:creationId xmlns:a16="http://schemas.microsoft.com/office/drawing/2014/main" id="{9210F731-354B-4D98-81D0-6ACE989C46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3504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sp>
          <p:nvSpPr>
            <p:cNvPr id="73734" name="Text Box 6">
              <a:extLst>
                <a:ext uri="{FF2B5EF4-FFF2-40B4-BE49-F238E27FC236}">
                  <a16:creationId xmlns:a16="http://schemas.microsoft.com/office/drawing/2014/main" id="{61A39F5D-2204-43E5-99E3-2C7E907EDB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864"/>
              <a:ext cx="3312" cy="2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 </a:t>
              </a:r>
              <a:r>
                <a:rPr lang="ru-RU" altLang="ru-RU"/>
                <a:t>Плоскость </a:t>
              </a:r>
              <a:r>
                <a:rPr lang="en-US" altLang="ru-RU" i="1"/>
                <a:t>SAD </a:t>
              </a:r>
              <a:r>
                <a:rPr lang="ru-RU" altLang="ru-RU"/>
                <a:t>параллельна прямой </a:t>
              </a:r>
              <a:r>
                <a:rPr lang="en-US" altLang="ru-RU" i="1"/>
                <a:t>BC</a:t>
              </a:r>
              <a:r>
                <a:rPr lang="ru-RU" altLang="ru-RU"/>
                <a:t>. Следовательно, искомое расстояние равно расстоянию между прямой </a:t>
              </a:r>
              <a:r>
                <a:rPr lang="en-US" altLang="ru-RU" i="1"/>
                <a:t>BC </a:t>
              </a:r>
              <a:r>
                <a:rPr lang="ru-RU" altLang="ru-RU"/>
                <a:t>и плоскостью </a:t>
              </a:r>
              <a:r>
                <a:rPr lang="en-US" altLang="ru-RU" i="1"/>
                <a:t>SAD</a:t>
              </a:r>
              <a:r>
                <a:rPr lang="ru-RU" altLang="ru-RU"/>
                <a:t>. Оно равно высоте </a:t>
              </a:r>
              <a:r>
                <a:rPr lang="en-US" altLang="ru-RU" i="1"/>
                <a:t>EH </a:t>
              </a:r>
              <a:r>
                <a:rPr lang="ru-RU" altLang="ru-RU"/>
                <a:t>треугольника</a:t>
              </a:r>
              <a:r>
                <a:rPr lang="en-US" altLang="ru-RU" i="1"/>
                <a:t> SEF</a:t>
              </a:r>
              <a:r>
                <a:rPr lang="en-US" altLang="ru-RU"/>
                <a:t>, </a:t>
              </a:r>
              <a:r>
                <a:rPr lang="ru-RU" altLang="ru-RU"/>
                <a:t>где </a:t>
              </a:r>
              <a:r>
                <a:rPr lang="en-US" altLang="ru-RU" i="1"/>
                <a:t>E</a:t>
              </a:r>
              <a:r>
                <a:rPr lang="en-US" altLang="ru-RU"/>
                <a:t>, </a:t>
              </a:r>
              <a:r>
                <a:rPr lang="en-US" altLang="ru-RU" i="1"/>
                <a:t>F </a:t>
              </a:r>
              <a:r>
                <a:rPr lang="ru-RU" altLang="ru-RU"/>
                <a:t>– середины ребер </a:t>
              </a:r>
              <a:r>
                <a:rPr lang="en-US" altLang="ru-RU" i="1"/>
                <a:t>BC</a:t>
              </a:r>
              <a:r>
                <a:rPr lang="en-US" altLang="ru-RU"/>
                <a:t>, </a:t>
              </a:r>
              <a:r>
                <a:rPr lang="en-US" altLang="ru-RU" i="1"/>
                <a:t>AD</a:t>
              </a:r>
              <a:r>
                <a:rPr lang="en-US" altLang="ru-RU"/>
                <a:t>.</a:t>
              </a:r>
              <a:r>
                <a:rPr lang="en-US" altLang="ru-RU" i="1"/>
                <a:t> </a:t>
              </a:r>
              <a:r>
                <a:rPr lang="ru-RU" altLang="ru-RU"/>
                <a:t>В треугольнике </a:t>
              </a:r>
              <a:r>
                <a:rPr lang="en-US" altLang="ru-RU" i="1"/>
                <a:t>SEF</a:t>
              </a:r>
              <a:r>
                <a:rPr lang="ru-RU" altLang="ru-RU"/>
                <a:t> имеем:</a:t>
              </a:r>
            </a:p>
            <a:p>
              <a:pPr>
                <a:spcBef>
                  <a:spcPct val="50000"/>
                </a:spcBef>
              </a:pPr>
              <a:r>
                <a:rPr lang="en-US" altLang="ru-RU" i="1"/>
                <a:t>EF </a:t>
              </a:r>
              <a:r>
                <a:rPr lang="ru-RU" altLang="ru-RU"/>
                <a:t>= 1, </a:t>
              </a:r>
              <a:r>
                <a:rPr lang="en-US" altLang="ru-RU" i="1"/>
                <a:t>SE = SF =       </a:t>
              </a:r>
              <a:r>
                <a:rPr lang="ru-RU" altLang="ru-RU"/>
                <a:t>Высота </a:t>
              </a:r>
              <a:r>
                <a:rPr lang="en-US" altLang="ru-RU" i="1"/>
                <a:t>SO </a:t>
              </a:r>
              <a:r>
                <a:rPr lang="ru-RU" altLang="ru-RU"/>
                <a:t>равна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       Следовательно, </a:t>
              </a:r>
              <a:r>
                <a:rPr lang="en-US" altLang="ru-RU" i="1"/>
                <a:t>EH = </a:t>
              </a:r>
              <a:r>
                <a:rPr lang="ru-RU" altLang="ru-RU"/>
                <a:t>        	</a:t>
              </a:r>
              <a:endParaRPr lang="ru-RU" altLang="ru-RU" i="1"/>
            </a:p>
          </p:txBody>
        </p:sp>
        <p:graphicFrame>
          <p:nvGraphicFramePr>
            <p:cNvPr id="73735" name="Object 7">
              <a:extLst>
                <a:ext uri="{FF2B5EF4-FFF2-40B4-BE49-F238E27FC236}">
                  <a16:creationId xmlns:a16="http://schemas.microsoft.com/office/drawing/2014/main" id="{46142EDB-CEE6-4EDF-857A-4666B8596F8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888" y="2496"/>
            <a:ext cx="328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520560" imgH="787320" progId="Equation.DSMT4">
                    <p:embed/>
                  </p:oleObj>
                </mc:Choice>
                <mc:Fallback>
                  <p:oleObj name="Equation" r:id="rId4" imgW="520560" imgH="78732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8" y="2496"/>
                          <a:ext cx="328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3736" name="Object 8">
              <a:extLst>
                <a:ext uri="{FF2B5EF4-FFF2-40B4-BE49-F238E27FC236}">
                  <a16:creationId xmlns:a16="http://schemas.microsoft.com/office/drawing/2014/main" id="{6424379C-4179-4B2B-B022-092A3891CCB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392" y="2832"/>
            <a:ext cx="344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545760" imgH="787320" progId="Equation.DSMT4">
                    <p:embed/>
                  </p:oleObj>
                </mc:Choice>
                <mc:Fallback>
                  <p:oleObj name="Equation" r:id="rId6" imgW="545760" imgH="78732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2" y="2832"/>
                          <a:ext cx="344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3737" name="Object 9">
              <a:extLst>
                <a:ext uri="{FF2B5EF4-FFF2-40B4-BE49-F238E27FC236}">
                  <a16:creationId xmlns:a16="http://schemas.microsoft.com/office/drawing/2014/main" id="{EDF80CAF-31CF-4D2C-ADC9-A05F7BA27BE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512" y="2828"/>
            <a:ext cx="344" cy="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545760" imgH="799920" progId="Equation.DSMT4">
                    <p:embed/>
                  </p:oleObj>
                </mc:Choice>
                <mc:Fallback>
                  <p:oleObj name="Equation" r:id="rId8" imgW="545760" imgH="79992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12" y="2828"/>
                          <a:ext cx="344" cy="5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3738" name="Object 10">
              <a:extLst>
                <a:ext uri="{FF2B5EF4-FFF2-40B4-BE49-F238E27FC236}">
                  <a16:creationId xmlns:a16="http://schemas.microsoft.com/office/drawing/2014/main" id="{22F976EE-2C1E-460B-9F5F-B1512706E23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48" y="3408"/>
            <a:ext cx="344" cy="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545760" imgH="799920" progId="Equation.DSMT4">
                    <p:embed/>
                  </p:oleObj>
                </mc:Choice>
                <mc:Fallback>
                  <p:oleObj name="Equation" r:id="rId10" imgW="545760" imgH="79992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3408"/>
                          <a:ext cx="344" cy="5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73739" name="Picture 11">
              <a:extLst>
                <a:ext uri="{FF2B5EF4-FFF2-40B4-BE49-F238E27FC236}">
                  <a16:creationId xmlns:a16="http://schemas.microsoft.com/office/drawing/2014/main" id="{9CB45BB9-8016-4B49-B47F-9D6F14D32B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008"/>
              <a:ext cx="2208" cy="2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Rectangle 1029">
            <a:extLst>
              <a:ext uri="{FF2B5EF4-FFF2-40B4-BE49-F238E27FC236}">
                <a16:creationId xmlns:a16="http://schemas.microsoft.com/office/drawing/2014/main" id="{43576D3D-9F7A-46E8-8CB2-FA13058480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>
            <a:extLst>
              <a:ext uri="{FF2B5EF4-FFF2-40B4-BE49-F238E27FC236}">
                <a16:creationId xmlns:a16="http://schemas.microsoft.com/office/drawing/2014/main" id="{57D86605-AF47-404A-A4E8-28D0ED6DB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814387"/>
            <a:ext cx="8153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SABCDEF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/>
              <a:t> стороны основания которой равны 1, 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расстояние между прямыми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DE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grpSp>
        <p:nvGrpSpPr>
          <p:cNvPr id="75779" name="Group 3">
            <a:extLst>
              <a:ext uri="{FF2B5EF4-FFF2-40B4-BE49-F238E27FC236}">
                <a16:creationId xmlns:a16="http://schemas.microsoft.com/office/drawing/2014/main" id="{03F831D8-3C52-470B-9CF8-0EFE142D965E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638800"/>
            <a:ext cx="3048000" cy="457200"/>
            <a:chOff x="528" y="3552"/>
            <a:chExt cx="1920" cy="288"/>
          </a:xfrm>
        </p:grpSpPr>
        <p:sp>
          <p:nvSpPr>
            <p:cNvPr id="75780" name="Text Box 4">
              <a:extLst>
                <a:ext uri="{FF2B5EF4-FFF2-40B4-BE49-F238E27FC236}">
                  <a16:creationId xmlns:a16="http://schemas.microsoft.com/office/drawing/2014/main" id="{BF6958A7-AF26-442C-88D1-02C90D19F6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552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graphicFrame>
          <p:nvGraphicFramePr>
            <p:cNvPr id="75781" name="Object 5">
              <a:extLst>
                <a:ext uri="{FF2B5EF4-FFF2-40B4-BE49-F238E27FC236}">
                  <a16:creationId xmlns:a16="http://schemas.microsoft.com/office/drawing/2014/main" id="{DE7E2D35-51BA-4B71-B83B-2BF9DDC39BE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76" y="3580"/>
            <a:ext cx="28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44240" imgH="393480" progId="Equation.DSMT4">
                    <p:embed/>
                  </p:oleObj>
                </mc:Choice>
                <mc:Fallback>
                  <p:oleObj name="Equation" r:id="rId3" imgW="444240" imgH="39348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6" y="3580"/>
                          <a:ext cx="280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75782" name="Picture 6">
            <a:extLst>
              <a:ext uri="{FF2B5EF4-FFF2-40B4-BE49-F238E27FC236}">
                <a16:creationId xmlns:a16="http://schemas.microsoft.com/office/drawing/2014/main" id="{1F50BFD7-37C8-4AEE-88C3-AC358621A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109787"/>
            <a:ext cx="3025775" cy="290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029">
            <a:extLst>
              <a:ext uri="{FF2B5EF4-FFF2-40B4-BE49-F238E27FC236}">
                <a16:creationId xmlns:a16="http://schemas.microsoft.com/office/drawing/2014/main" id="{878A0C95-FBA9-4013-8425-69641E04A0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>
            <a:extLst>
              <a:ext uri="{FF2B5EF4-FFF2-40B4-BE49-F238E27FC236}">
                <a16:creationId xmlns:a16="http://schemas.microsoft.com/office/drawing/2014/main" id="{CF86296A-560D-4A1B-B35F-6B5F4A243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390177"/>
            <a:ext cx="903649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SABCDEF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/>
              <a:t> боковые ребра которой равны 2,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а стороны основания – 1, 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расстояние между прямыми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77827" name="Picture 3">
            <a:extLst>
              <a:ext uri="{FF2B5EF4-FFF2-40B4-BE49-F238E27FC236}">
                <a16:creationId xmlns:a16="http://schemas.microsoft.com/office/drawing/2014/main" id="{FE03ACE9-9DE9-4FDD-B965-CE62D7907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752600"/>
            <a:ext cx="3633788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7836" name="Group 12">
            <a:extLst>
              <a:ext uri="{FF2B5EF4-FFF2-40B4-BE49-F238E27FC236}">
                <a16:creationId xmlns:a16="http://schemas.microsoft.com/office/drawing/2014/main" id="{12A0D029-D487-46F5-A93F-AE8F41A09F88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727200"/>
            <a:ext cx="8229600" cy="5130800"/>
            <a:chOff x="432" y="1088"/>
            <a:chExt cx="5184" cy="3232"/>
          </a:xfrm>
        </p:grpSpPr>
        <p:sp>
          <p:nvSpPr>
            <p:cNvPr id="77829" name="Text Box 5">
              <a:extLst>
                <a:ext uri="{FF2B5EF4-FFF2-40B4-BE49-F238E27FC236}">
                  <a16:creationId xmlns:a16="http://schemas.microsoft.com/office/drawing/2014/main" id="{BD085D6A-BCD5-49FF-8E20-95A4790750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" y="3920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sp>
          <p:nvSpPr>
            <p:cNvPr id="77830" name="Text Box 6">
              <a:extLst>
                <a:ext uri="{FF2B5EF4-FFF2-40B4-BE49-F238E27FC236}">
                  <a16:creationId xmlns:a16="http://schemas.microsoft.com/office/drawing/2014/main" id="{C3911F1C-76C7-433E-A097-E3CC6DFDC8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376"/>
              <a:ext cx="5184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Решение: </a:t>
              </a:r>
              <a:r>
                <a:rPr lang="ru-RU" altLang="ru-RU"/>
                <a:t>Продолжим ребра </a:t>
              </a:r>
              <a:r>
                <a:rPr lang="en-US" altLang="ru-RU" i="1"/>
                <a:t>BC </a:t>
              </a:r>
              <a:r>
                <a:rPr lang="ru-RU" altLang="ru-RU"/>
                <a:t>и </a:t>
              </a:r>
              <a:r>
                <a:rPr lang="en-US" altLang="ru-RU" i="1"/>
                <a:t>AF </a:t>
              </a:r>
              <a:r>
                <a:rPr lang="ru-RU" altLang="ru-RU"/>
                <a:t>до пересечения в точке </a:t>
              </a:r>
              <a:r>
                <a:rPr lang="en-US" altLang="ru-RU" i="1"/>
                <a:t>G</a:t>
              </a:r>
              <a:r>
                <a:rPr lang="en-US" altLang="ru-RU"/>
                <a:t>. </a:t>
              </a:r>
              <a:r>
                <a:rPr lang="ru-RU" altLang="ru-RU"/>
                <a:t>Общим перпендикуляром к </a:t>
              </a:r>
              <a:r>
                <a:rPr lang="en-US" altLang="ru-RU" i="1"/>
                <a:t>SA </a:t>
              </a:r>
              <a:r>
                <a:rPr lang="ru-RU" altLang="ru-RU"/>
                <a:t>и </a:t>
              </a:r>
              <a:r>
                <a:rPr lang="en-US" altLang="ru-RU" i="1"/>
                <a:t>BC </a:t>
              </a:r>
              <a:r>
                <a:rPr lang="ru-RU" altLang="ru-RU"/>
                <a:t>будет высота </a:t>
              </a:r>
              <a:r>
                <a:rPr lang="en-US" altLang="ru-RU" i="1"/>
                <a:t>AH </a:t>
              </a:r>
              <a:r>
                <a:rPr lang="ru-RU" altLang="ru-RU"/>
                <a:t>треугольника </a:t>
              </a:r>
              <a:r>
                <a:rPr lang="en-US" altLang="ru-RU" i="1"/>
                <a:t>ABG</a:t>
              </a:r>
              <a:r>
                <a:rPr lang="ru-RU" altLang="ru-RU"/>
                <a:t>. Она равна </a:t>
              </a:r>
            </a:p>
          </p:txBody>
        </p:sp>
        <p:graphicFrame>
          <p:nvGraphicFramePr>
            <p:cNvPr id="77831" name="Object 7">
              <a:extLst>
                <a:ext uri="{FF2B5EF4-FFF2-40B4-BE49-F238E27FC236}">
                  <a16:creationId xmlns:a16="http://schemas.microsoft.com/office/drawing/2014/main" id="{34039CC6-6D94-4147-A137-7BB84D548EA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976" y="3808"/>
            <a:ext cx="328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520560" imgH="787320" progId="Equation.DSMT4">
                    <p:embed/>
                  </p:oleObj>
                </mc:Choice>
                <mc:Fallback>
                  <p:oleObj name="Equation" r:id="rId4" imgW="520560" imgH="78732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6" y="3808"/>
                          <a:ext cx="328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7832" name="Object 8">
              <a:extLst>
                <a:ext uri="{FF2B5EF4-FFF2-40B4-BE49-F238E27FC236}">
                  <a16:creationId xmlns:a16="http://schemas.microsoft.com/office/drawing/2014/main" id="{F2F90D6E-6770-472C-B036-4EA82DD1D8B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032" y="3824"/>
            <a:ext cx="328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520560" imgH="787320" progId="Equation.DSMT4">
                    <p:embed/>
                  </p:oleObj>
                </mc:Choice>
                <mc:Fallback>
                  <p:oleObj name="Equation" r:id="rId6" imgW="520560" imgH="78732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2" y="3824"/>
                          <a:ext cx="328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77833" name="Picture 9">
              <a:extLst>
                <a:ext uri="{FF2B5EF4-FFF2-40B4-BE49-F238E27FC236}">
                  <a16:creationId xmlns:a16="http://schemas.microsoft.com/office/drawing/2014/main" id="{D3DC887B-0675-4F4F-91EB-3B56A510A8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088"/>
              <a:ext cx="2289" cy="2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1029">
            <a:extLst>
              <a:ext uri="{FF2B5EF4-FFF2-40B4-BE49-F238E27FC236}">
                <a16:creationId xmlns:a16="http://schemas.microsoft.com/office/drawing/2014/main" id="{1DE51433-1671-4823-926A-EDFF5EE3B5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>
            <a:extLst>
              <a:ext uri="{FF2B5EF4-FFF2-40B4-BE49-F238E27FC236}">
                <a16:creationId xmlns:a16="http://schemas.microsoft.com/office/drawing/2014/main" id="{7EE27C63-6334-43CE-9F7F-A389160D4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6112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SABCDEF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/>
              <a:t> боковые ребра которой равны 2,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а стороны основания – 1, 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расстояние между прямыми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BF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79875" name="Picture 3">
            <a:extLst>
              <a:ext uri="{FF2B5EF4-FFF2-40B4-BE49-F238E27FC236}">
                <a16:creationId xmlns:a16="http://schemas.microsoft.com/office/drawing/2014/main" id="{CA289994-E365-43C9-8256-51101D1312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33600"/>
            <a:ext cx="3633788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9885" name="Group 13">
            <a:extLst>
              <a:ext uri="{FF2B5EF4-FFF2-40B4-BE49-F238E27FC236}">
                <a16:creationId xmlns:a16="http://schemas.microsoft.com/office/drawing/2014/main" id="{C8B8BFC2-7016-4B3C-BBE4-C8EA8B6D0A5B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057400"/>
            <a:ext cx="8763000" cy="4108450"/>
            <a:chOff x="96" y="1296"/>
            <a:chExt cx="5520" cy="2588"/>
          </a:xfrm>
        </p:grpSpPr>
        <p:sp>
          <p:nvSpPr>
            <p:cNvPr id="79877" name="Text Box 5">
              <a:extLst>
                <a:ext uri="{FF2B5EF4-FFF2-40B4-BE49-F238E27FC236}">
                  <a16:creationId xmlns:a16="http://schemas.microsoft.com/office/drawing/2014/main" id="{AE4B6912-45C4-468B-8D48-583751C3D1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456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sp>
          <p:nvSpPr>
            <p:cNvPr id="79878" name="Text Box 6">
              <a:extLst>
                <a:ext uri="{FF2B5EF4-FFF2-40B4-BE49-F238E27FC236}">
                  <a16:creationId xmlns:a16="http://schemas.microsoft.com/office/drawing/2014/main" id="{5B87438D-0074-4CD5-9FBB-57A4F79242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296"/>
              <a:ext cx="3264" cy="1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Решение: </a:t>
              </a:r>
              <a:r>
                <a:rPr lang="ru-RU" altLang="ru-RU" dirty="0"/>
                <a:t>Искомым расстоянием является высота </a:t>
              </a:r>
              <a:r>
                <a:rPr lang="en-US" altLang="ru-RU" i="1" dirty="0"/>
                <a:t>GH </a:t>
              </a:r>
              <a:r>
                <a:rPr lang="ru-RU" altLang="ru-RU" dirty="0"/>
                <a:t>треугольника </a:t>
              </a:r>
              <a:r>
                <a:rPr lang="en-US" altLang="ru-RU" i="1" dirty="0"/>
                <a:t>SAG</a:t>
              </a:r>
              <a:r>
                <a:rPr lang="ru-RU" altLang="ru-RU" dirty="0"/>
                <a:t>, где </a:t>
              </a:r>
              <a:r>
                <a:rPr lang="en-US" altLang="ru-RU" i="1" dirty="0"/>
                <a:t>G </a:t>
              </a:r>
              <a:r>
                <a:rPr lang="ru-RU" altLang="ru-RU" dirty="0"/>
                <a:t>– точка пересечения </a:t>
              </a:r>
              <a:r>
                <a:rPr lang="en-US" altLang="ru-RU" i="1" dirty="0"/>
                <a:t>BF </a:t>
              </a:r>
              <a:r>
                <a:rPr lang="ru-RU" altLang="ru-RU" dirty="0"/>
                <a:t>и </a:t>
              </a:r>
              <a:r>
                <a:rPr lang="en-US" altLang="ru-RU" i="1" dirty="0"/>
                <a:t>AD</a:t>
              </a:r>
              <a:r>
                <a:rPr lang="ru-RU" altLang="ru-RU" dirty="0"/>
                <a:t>.</a:t>
              </a:r>
              <a:r>
                <a:rPr lang="en-US" altLang="ru-RU" i="1" dirty="0"/>
                <a:t> </a:t>
              </a:r>
              <a:r>
                <a:rPr lang="ru-RU" altLang="ru-RU" dirty="0"/>
                <a:t>В треугольнике </a:t>
              </a:r>
              <a:r>
                <a:rPr lang="en-US" altLang="ru-RU" i="1" dirty="0"/>
                <a:t>SAG </a:t>
              </a:r>
              <a:r>
                <a:rPr lang="ru-RU" altLang="ru-RU" dirty="0"/>
                <a:t>имеем: </a:t>
              </a:r>
              <a:endParaRPr lang="en-US" altLang="ru-RU" dirty="0"/>
            </a:p>
            <a:p>
              <a:pPr>
                <a:spcBef>
                  <a:spcPct val="50000"/>
                </a:spcBef>
              </a:pPr>
              <a:r>
                <a:rPr lang="en-US" altLang="ru-RU" i="1" dirty="0"/>
                <a:t>SA =</a:t>
              </a:r>
              <a:r>
                <a:rPr lang="en-US" altLang="ru-RU" dirty="0"/>
                <a:t> </a:t>
              </a:r>
              <a:r>
                <a:rPr lang="ru-RU" altLang="ru-RU" dirty="0"/>
                <a:t>2</a:t>
              </a:r>
              <a:r>
                <a:rPr lang="en-US" altLang="ru-RU" dirty="0"/>
                <a:t>, </a:t>
              </a:r>
              <a:r>
                <a:rPr lang="en-US" altLang="ru-RU" i="1" dirty="0"/>
                <a:t>AG =  </a:t>
              </a:r>
              <a:r>
                <a:rPr lang="ru-RU" altLang="ru-RU" dirty="0"/>
                <a:t>0,5</a:t>
              </a:r>
              <a:r>
                <a:rPr lang="en-US" altLang="ru-RU" dirty="0"/>
                <a:t>,</a:t>
              </a:r>
              <a:r>
                <a:rPr lang="en-US" altLang="ru-RU" i="1" dirty="0"/>
                <a:t> </a:t>
              </a:r>
              <a:r>
                <a:rPr lang="ru-RU" altLang="ru-RU" dirty="0"/>
                <a:t>высота </a:t>
              </a:r>
              <a:r>
                <a:rPr lang="en-US" altLang="ru-RU" i="1" dirty="0"/>
                <a:t>SO </a:t>
              </a:r>
              <a:r>
                <a:rPr lang="ru-RU" altLang="ru-RU" dirty="0"/>
                <a:t>равна</a:t>
              </a:r>
            </a:p>
            <a:p>
              <a:pPr>
                <a:spcBef>
                  <a:spcPct val="50000"/>
                </a:spcBef>
              </a:pPr>
              <a:r>
                <a:rPr lang="ru-RU" altLang="ru-RU" dirty="0"/>
                <a:t>Отсюда находим </a:t>
              </a:r>
              <a:r>
                <a:rPr lang="en-US" altLang="ru-RU" i="1" dirty="0"/>
                <a:t>GH =  </a:t>
              </a:r>
              <a:endParaRPr lang="ru-RU" altLang="ru-RU" i="1" dirty="0"/>
            </a:p>
          </p:txBody>
        </p:sp>
        <p:pic>
          <p:nvPicPr>
            <p:cNvPr id="79880" name="Picture 8">
              <a:extLst>
                <a:ext uri="{FF2B5EF4-FFF2-40B4-BE49-F238E27FC236}">
                  <a16:creationId xmlns:a16="http://schemas.microsoft.com/office/drawing/2014/main" id="{C128214A-56F6-4D17-BDA7-34E157E0BD2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344"/>
              <a:ext cx="2289" cy="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79881" name="Object 9">
              <a:extLst>
                <a:ext uri="{FF2B5EF4-FFF2-40B4-BE49-F238E27FC236}">
                  <a16:creationId xmlns:a16="http://schemas.microsoft.com/office/drawing/2014/main" id="{472394E0-29F9-4196-9FF4-B77D8CE7EA7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280" y="2352"/>
            <a:ext cx="28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444240" imgH="393480" progId="Equation.DSMT4">
                    <p:embed/>
                  </p:oleObj>
                </mc:Choice>
                <mc:Fallback>
                  <p:oleObj name="Equation" r:id="rId5" imgW="444240" imgH="39348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80" y="2352"/>
                          <a:ext cx="280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9882" name="Object 10">
              <a:extLst>
                <a:ext uri="{FF2B5EF4-FFF2-40B4-BE49-F238E27FC236}">
                  <a16:creationId xmlns:a16="http://schemas.microsoft.com/office/drawing/2014/main" id="{5A1A3D4B-95F4-4A1E-A1C3-17000738DD7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296" y="2592"/>
            <a:ext cx="328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520560" imgH="787320" progId="Equation.DSMT4">
                    <p:embed/>
                  </p:oleObj>
                </mc:Choice>
                <mc:Fallback>
                  <p:oleObj name="Equation" r:id="rId7" imgW="520560" imgH="78732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96" y="2592"/>
                          <a:ext cx="328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9883" name="Object 11">
              <a:extLst>
                <a:ext uri="{FF2B5EF4-FFF2-40B4-BE49-F238E27FC236}">
                  <a16:creationId xmlns:a16="http://schemas.microsoft.com/office/drawing/2014/main" id="{96593B97-47DF-488B-A0E2-D1F2AE4D5A9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88" y="3388"/>
            <a:ext cx="328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520560" imgH="787320" progId="Equation.DSMT4">
                    <p:embed/>
                  </p:oleObj>
                </mc:Choice>
                <mc:Fallback>
                  <p:oleObj name="Equation" r:id="rId9" imgW="520560" imgH="78732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88" y="3388"/>
                          <a:ext cx="328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Rectangle 1029">
            <a:extLst>
              <a:ext uri="{FF2B5EF4-FFF2-40B4-BE49-F238E27FC236}">
                <a16:creationId xmlns:a16="http://schemas.microsoft.com/office/drawing/2014/main" id="{9B60C3E0-15B2-4BB4-BBFD-871B48D714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>
            <a:extLst>
              <a:ext uri="{FF2B5EF4-FFF2-40B4-BE49-F238E27FC236}">
                <a16:creationId xmlns:a16="http://schemas.microsoft.com/office/drawing/2014/main" id="{E79E1F20-7821-443A-BD7A-E9229D39B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381000"/>
            <a:ext cx="910850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SABCDEF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/>
              <a:t> боковые ребра которой равны 2,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а стороны основания – 1, 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расстояние между прямыми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CE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81923" name="Picture 3">
            <a:extLst>
              <a:ext uri="{FF2B5EF4-FFF2-40B4-BE49-F238E27FC236}">
                <a16:creationId xmlns:a16="http://schemas.microsoft.com/office/drawing/2014/main" id="{CE84097E-688E-4A5C-B77A-D906C5F94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28800"/>
            <a:ext cx="3633788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1933" name="Group 13">
            <a:extLst>
              <a:ext uri="{FF2B5EF4-FFF2-40B4-BE49-F238E27FC236}">
                <a16:creationId xmlns:a16="http://schemas.microsoft.com/office/drawing/2014/main" id="{C8C0D3C9-5458-4040-88E3-23BF6043A393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828800"/>
            <a:ext cx="8763000" cy="4292600"/>
            <a:chOff x="96" y="1152"/>
            <a:chExt cx="5520" cy="2704"/>
          </a:xfrm>
        </p:grpSpPr>
        <p:sp>
          <p:nvSpPr>
            <p:cNvPr id="81925" name="Text Box 5">
              <a:extLst>
                <a:ext uri="{FF2B5EF4-FFF2-40B4-BE49-F238E27FC236}">
                  <a16:creationId xmlns:a16="http://schemas.microsoft.com/office/drawing/2014/main" id="{9E258721-EC13-4B8D-BBC8-6D7714C3C5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456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sp>
          <p:nvSpPr>
            <p:cNvPr id="81926" name="Text Box 6">
              <a:extLst>
                <a:ext uri="{FF2B5EF4-FFF2-40B4-BE49-F238E27FC236}">
                  <a16:creationId xmlns:a16="http://schemas.microsoft.com/office/drawing/2014/main" id="{EA07AD95-AECF-4D7A-A7E8-FADB501B37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296"/>
              <a:ext cx="3264" cy="16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Решение: </a:t>
              </a:r>
              <a:r>
                <a:rPr lang="ru-RU" altLang="ru-RU"/>
                <a:t>Искомым расстоянием является высота </a:t>
              </a:r>
              <a:r>
                <a:rPr lang="en-US" altLang="ru-RU" i="1"/>
                <a:t>GH </a:t>
              </a:r>
              <a:r>
                <a:rPr lang="ru-RU" altLang="ru-RU"/>
                <a:t>треугольника </a:t>
              </a:r>
              <a:r>
                <a:rPr lang="en-US" altLang="ru-RU" i="1"/>
                <a:t>SAG</a:t>
              </a:r>
              <a:r>
                <a:rPr lang="ru-RU" altLang="ru-RU"/>
                <a:t>, где </a:t>
              </a:r>
              <a:r>
                <a:rPr lang="en-US" altLang="ru-RU" i="1"/>
                <a:t>G </a:t>
              </a:r>
              <a:r>
                <a:rPr lang="ru-RU" altLang="ru-RU"/>
                <a:t>– точка пересечения </a:t>
              </a:r>
              <a:r>
                <a:rPr lang="en-US" altLang="ru-RU" i="1"/>
                <a:t>CE </a:t>
              </a:r>
              <a:r>
                <a:rPr lang="ru-RU" altLang="ru-RU"/>
                <a:t>и </a:t>
              </a:r>
              <a:r>
                <a:rPr lang="en-US" altLang="ru-RU" i="1"/>
                <a:t>AD</a:t>
              </a:r>
              <a:r>
                <a:rPr lang="ru-RU" altLang="ru-RU"/>
                <a:t>.</a:t>
              </a:r>
              <a:r>
                <a:rPr lang="en-US" altLang="ru-RU" i="1"/>
                <a:t> </a:t>
              </a:r>
              <a:r>
                <a:rPr lang="ru-RU" altLang="ru-RU"/>
                <a:t>В треугольнике </a:t>
              </a:r>
              <a:r>
                <a:rPr lang="en-US" altLang="ru-RU" i="1"/>
                <a:t>SAG </a:t>
              </a:r>
              <a:r>
                <a:rPr lang="ru-RU" altLang="ru-RU"/>
                <a:t>имеем: </a:t>
              </a:r>
              <a:endParaRPr lang="en-US" altLang="ru-RU"/>
            </a:p>
            <a:p>
              <a:pPr>
                <a:spcBef>
                  <a:spcPct val="50000"/>
                </a:spcBef>
              </a:pPr>
              <a:r>
                <a:rPr lang="en-US" altLang="ru-RU" i="1"/>
                <a:t>SA =</a:t>
              </a:r>
              <a:r>
                <a:rPr lang="en-US" altLang="ru-RU"/>
                <a:t> 2, </a:t>
              </a:r>
              <a:r>
                <a:rPr lang="en-US" altLang="ru-RU" i="1"/>
                <a:t>AG =      </a:t>
              </a:r>
              <a:r>
                <a:rPr lang="en-US" altLang="ru-RU"/>
                <a:t>,</a:t>
              </a:r>
              <a:r>
                <a:rPr lang="en-US" altLang="ru-RU" i="1"/>
                <a:t> </a:t>
              </a:r>
              <a:r>
                <a:rPr lang="ru-RU" altLang="ru-RU"/>
                <a:t>высота </a:t>
              </a:r>
              <a:r>
                <a:rPr lang="en-US" altLang="ru-RU" i="1"/>
                <a:t>SO </a:t>
              </a:r>
              <a:r>
                <a:rPr lang="ru-RU" altLang="ru-RU"/>
                <a:t>равна</a:t>
              </a:r>
            </a:p>
            <a:p>
              <a:pPr>
                <a:spcBef>
                  <a:spcPct val="50000"/>
                </a:spcBef>
              </a:pPr>
              <a:r>
                <a:rPr lang="en-US" altLang="ru-RU"/>
                <a:t>        </a:t>
              </a:r>
              <a:r>
                <a:rPr lang="ru-RU" altLang="ru-RU"/>
                <a:t>Отсюда находим </a:t>
              </a:r>
              <a:r>
                <a:rPr lang="en-US" altLang="ru-RU" i="1"/>
                <a:t>GH =  </a:t>
              </a:r>
              <a:endParaRPr lang="ru-RU" altLang="ru-RU" i="1"/>
            </a:p>
          </p:txBody>
        </p:sp>
        <p:graphicFrame>
          <p:nvGraphicFramePr>
            <p:cNvPr id="81927" name="Object 7">
              <a:extLst>
                <a:ext uri="{FF2B5EF4-FFF2-40B4-BE49-F238E27FC236}">
                  <a16:creationId xmlns:a16="http://schemas.microsoft.com/office/drawing/2014/main" id="{BA5A761D-A553-4022-8F0A-3EF7D86A77C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552" y="2256"/>
            <a:ext cx="152" cy="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41200" imgH="723600" progId="Equation.DSMT4">
                    <p:embed/>
                  </p:oleObj>
                </mc:Choice>
                <mc:Fallback>
                  <p:oleObj name="Equation" r:id="rId4" imgW="241200" imgH="7236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2" y="2256"/>
                          <a:ext cx="152" cy="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1928" name="Object 8">
              <a:extLst>
                <a:ext uri="{FF2B5EF4-FFF2-40B4-BE49-F238E27FC236}">
                  <a16:creationId xmlns:a16="http://schemas.microsoft.com/office/drawing/2014/main" id="{FC5B89E8-BBF2-4702-B6CA-FBA238DE7C8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448" y="2688"/>
            <a:ext cx="28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444240" imgH="393480" progId="Equation.DSMT4">
                    <p:embed/>
                  </p:oleObj>
                </mc:Choice>
                <mc:Fallback>
                  <p:oleObj name="Equation" r:id="rId6" imgW="444240" imgH="39348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2688"/>
                          <a:ext cx="280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1929" name="Object 9">
              <a:extLst>
                <a:ext uri="{FF2B5EF4-FFF2-40B4-BE49-F238E27FC236}">
                  <a16:creationId xmlns:a16="http://schemas.microsoft.com/office/drawing/2014/main" id="{495D66BE-F897-46EC-8140-48D58D6B22B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04" y="2592"/>
            <a:ext cx="416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660240" imgH="787320" progId="Equation.DSMT4">
                    <p:embed/>
                  </p:oleObj>
                </mc:Choice>
                <mc:Fallback>
                  <p:oleObj name="Equation" r:id="rId8" imgW="660240" imgH="78732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4" y="2592"/>
                          <a:ext cx="416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1930" name="Object 10">
              <a:extLst>
                <a:ext uri="{FF2B5EF4-FFF2-40B4-BE49-F238E27FC236}">
                  <a16:creationId xmlns:a16="http://schemas.microsoft.com/office/drawing/2014/main" id="{D222C14F-0726-4D2B-B853-F00F084A407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52" y="3360"/>
            <a:ext cx="416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660240" imgH="787320" progId="Equation.DSMT4">
                    <p:embed/>
                  </p:oleObj>
                </mc:Choice>
                <mc:Fallback>
                  <p:oleObj name="Equation" r:id="rId10" imgW="660240" imgH="78732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3360"/>
                          <a:ext cx="416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81931" name="Picture 11">
              <a:extLst>
                <a:ext uri="{FF2B5EF4-FFF2-40B4-BE49-F238E27FC236}">
                  <a16:creationId xmlns:a16="http://schemas.microsoft.com/office/drawing/2014/main" id="{456A7BC7-BA45-424F-9EE4-21EF7F4B63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152"/>
              <a:ext cx="2289" cy="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Rectangle 1029">
            <a:extLst>
              <a:ext uri="{FF2B5EF4-FFF2-40B4-BE49-F238E27FC236}">
                <a16:creationId xmlns:a16="http://schemas.microsoft.com/office/drawing/2014/main" id="{903FAA1D-04A5-4843-AA23-3072C0EA5B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>
            <a:extLst>
              <a:ext uri="{FF2B5EF4-FFF2-40B4-BE49-F238E27FC236}">
                <a16:creationId xmlns:a16="http://schemas.microsoft.com/office/drawing/2014/main" id="{C0BE4E9E-B892-49D7-9829-804FFB46A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463203"/>
            <a:ext cx="910850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SABCDEF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/>
              <a:t> боковые ребра которой равны 2,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а стороны основания – 1, 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расстояние между прямыми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BD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83971" name="Picture 3">
            <a:extLst>
              <a:ext uri="{FF2B5EF4-FFF2-40B4-BE49-F238E27FC236}">
                <a16:creationId xmlns:a16="http://schemas.microsoft.com/office/drawing/2014/main" id="{01493017-4544-4E5A-A648-F13685A5D8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81200"/>
            <a:ext cx="3633788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3981" name="Group 13">
            <a:extLst>
              <a:ext uri="{FF2B5EF4-FFF2-40B4-BE49-F238E27FC236}">
                <a16:creationId xmlns:a16="http://schemas.microsoft.com/office/drawing/2014/main" id="{C9EAA0FD-99BB-4060-A3BE-2962A76954B3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879600"/>
            <a:ext cx="8839200" cy="4629150"/>
            <a:chOff x="96" y="1184"/>
            <a:chExt cx="5568" cy="2916"/>
          </a:xfrm>
        </p:grpSpPr>
        <p:sp>
          <p:nvSpPr>
            <p:cNvPr id="83973" name="Text Box 5">
              <a:extLst>
                <a:ext uri="{FF2B5EF4-FFF2-40B4-BE49-F238E27FC236}">
                  <a16:creationId xmlns:a16="http://schemas.microsoft.com/office/drawing/2014/main" id="{B9039872-6EBA-4F7D-8C6D-4304BED1B2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696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sp>
          <p:nvSpPr>
            <p:cNvPr id="83974" name="Text Box 6">
              <a:extLst>
                <a:ext uri="{FF2B5EF4-FFF2-40B4-BE49-F238E27FC236}">
                  <a16:creationId xmlns:a16="http://schemas.microsoft.com/office/drawing/2014/main" id="{FDA26A86-1B8A-4636-8DBD-48B9EDE335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1184"/>
              <a:ext cx="3264" cy="21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Решение: </a:t>
              </a:r>
              <a:r>
                <a:rPr lang="ru-RU" altLang="ru-RU"/>
                <a:t>Прямая </a:t>
              </a:r>
              <a:r>
                <a:rPr lang="en-US" altLang="ru-RU" i="1"/>
                <a:t>BD </a:t>
              </a:r>
              <a:r>
                <a:rPr lang="ru-RU" altLang="ru-RU"/>
                <a:t>параллельна плоскости </a:t>
              </a:r>
              <a:r>
                <a:rPr lang="en-US" altLang="ru-RU" i="1"/>
                <a:t>SAE</a:t>
              </a:r>
              <a:r>
                <a:rPr lang="ru-RU" altLang="ru-RU"/>
                <a:t>. Искомое расстояние равно расстоянию между прямой </a:t>
              </a:r>
              <a:r>
                <a:rPr lang="en-US" altLang="ru-RU" i="1"/>
                <a:t>BD </a:t>
              </a:r>
              <a:r>
                <a:rPr lang="ru-RU" altLang="ru-RU"/>
                <a:t>и этой плоскостью и равно высоте </a:t>
              </a:r>
              <a:r>
                <a:rPr lang="en-US" altLang="ru-RU" i="1"/>
                <a:t>PH </a:t>
              </a:r>
              <a:r>
                <a:rPr lang="ru-RU" altLang="ru-RU"/>
                <a:t>треугольника </a:t>
              </a:r>
              <a:r>
                <a:rPr lang="en-US" altLang="ru-RU" i="1"/>
                <a:t>SPQ</a:t>
              </a:r>
              <a:r>
                <a:rPr lang="ru-RU" altLang="ru-RU"/>
                <a:t>. В этом треугольнике высота </a:t>
              </a:r>
              <a:r>
                <a:rPr lang="en-US" altLang="ru-RU" i="1"/>
                <a:t>SO </a:t>
              </a:r>
              <a:r>
                <a:rPr lang="ru-RU" altLang="ru-RU"/>
                <a:t>равна      , </a:t>
              </a:r>
              <a:endParaRPr lang="en-US" altLang="ru-RU"/>
            </a:p>
            <a:p>
              <a:pPr>
                <a:spcBef>
                  <a:spcPct val="50000"/>
                </a:spcBef>
              </a:pPr>
              <a:r>
                <a:rPr lang="en-US" altLang="ru-RU" i="1"/>
                <a:t>PQ = </a:t>
              </a:r>
              <a:r>
                <a:rPr lang="en-US" altLang="ru-RU"/>
                <a:t>1</a:t>
              </a:r>
              <a:r>
                <a:rPr lang="ru-RU" altLang="ru-RU"/>
                <a:t>, </a:t>
              </a:r>
              <a:r>
                <a:rPr lang="en-US" altLang="ru-RU" i="1"/>
                <a:t>SP = SQ = </a:t>
              </a:r>
              <a:r>
                <a:rPr lang="ru-RU" altLang="ru-RU"/>
                <a:t>  </a:t>
              </a:r>
              <a:r>
                <a:rPr lang="en-US" altLang="ru-RU"/>
                <a:t>      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Отсюда находим </a:t>
              </a:r>
              <a:r>
                <a:rPr lang="en-US" altLang="ru-RU" i="1"/>
                <a:t>PH = </a:t>
              </a:r>
              <a:endParaRPr lang="ru-RU" altLang="ru-RU"/>
            </a:p>
          </p:txBody>
        </p:sp>
        <p:graphicFrame>
          <p:nvGraphicFramePr>
            <p:cNvPr id="83975" name="Object 7">
              <a:extLst>
                <a:ext uri="{FF2B5EF4-FFF2-40B4-BE49-F238E27FC236}">
                  <a16:creationId xmlns:a16="http://schemas.microsoft.com/office/drawing/2014/main" id="{B6E8EEE5-14B6-4125-85E2-835A9A51AF2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004" y="2336"/>
            <a:ext cx="25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406080" imgH="393480" progId="Equation.DSMT4">
                    <p:embed/>
                  </p:oleObj>
                </mc:Choice>
                <mc:Fallback>
                  <p:oleObj name="Equation" r:id="rId4" imgW="406080" imgH="39348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04" y="2336"/>
                          <a:ext cx="256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83976" name="Picture 8">
              <a:extLst>
                <a:ext uri="{FF2B5EF4-FFF2-40B4-BE49-F238E27FC236}">
                  <a16:creationId xmlns:a16="http://schemas.microsoft.com/office/drawing/2014/main" id="{BCC10990-16B7-4296-89E8-ED64B229F5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248"/>
              <a:ext cx="2289" cy="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83977" name="Object 9">
              <a:extLst>
                <a:ext uri="{FF2B5EF4-FFF2-40B4-BE49-F238E27FC236}">
                  <a16:creationId xmlns:a16="http://schemas.microsoft.com/office/drawing/2014/main" id="{E90E6AB5-1406-4852-B433-6B78B7BC16A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976" y="2576"/>
            <a:ext cx="416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660240" imgH="787320" progId="Equation.DSMT4">
                    <p:embed/>
                  </p:oleObj>
                </mc:Choice>
                <mc:Fallback>
                  <p:oleObj name="Equation" r:id="rId7" imgW="660240" imgH="78732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76" y="2576"/>
                          <a:ext cx="416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978" name="Object 10">
              <a:extLst>
                <a:ext uri="{FF2B5EF4-FFF2-40B4-BE49-F238E27FC236}">
                  <a16:creationId xmlns:a16="http://schemas.microsoft.com/office/drawing/2014/main" id="{7B3018D5-618D-4E40-AB51-1196362D376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364" y="2908"/>
            <a:ext cx="536" cy="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850680" imgH="799920" progId="Equation.DSMT4">
                    <p:embed/>
                  </p:oleObj>
                </mc:Choice>
                <mc:Fallback>
                  <p:oleObj name="Equation" r:id="rId9" imgW="850680" imgH="79992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4" y="2908"/>
                          <a:ext cx="536" cy="5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979" name="Object 11">
              <a:extLst>
                <a:ext uri="{FF2B5EF4-FFF2-40B4-BE49-F238E27FC236}">
                  <a16:creationId xmlns:a16="http://schemas.microsoft.com/office/drawing/2014/main" id="{ED297280-67AA-42CF-8D1E-17EF2A662F3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96" y="3596"/>
            <a:ext cx="536" cy="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850680" imgH="799920" progId="Equation.DSMT4">
                    <p:embed/>
                  </p:oleObj>
                </mc:Choice>
                <mc:Fallback>
                  <p:oleObj name="Equation" r:id="rId11" imgW="850680" imgH="79992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96" y="3596"/>
                          <a:ext cx="536" cy="5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ctangle 1029">
            <a:extLst>
              <a:ext uri="{FF2B5EF4-FFF2-40B4-BE49-F238E27FC236}">
                <a16:creationId xmlns:a16="http://schemas.microsoft.com/office/drawing/2014/main" id="{71993E21-A734-4FAA-8F9F-37C4BF6FDE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3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ext Box 2">
            <a:extLst>
              <a:ext uri="{FF2B5EF4-FFF2-40B4-BE49-F238E27FC236}">
                <a16:creationId xmlns:a16="http://schemas.microsoft.com/office/drawing/2014/main" id="{0B987CC9-9884-4462-AAC5-F8DA551C5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1963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SABCDEF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/>
              <a:t> боковые ребра которой равны 2,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а стороны основания – 1, 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расстояние между прямыми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BG</a:t>
            </a:r>
            <a:r>
              <a:rPr lang="en-US" altLang="ru-RU" sz="2800" dirty="0"/>
              <a:t>, </a:t>
            </a:r>
            <a:r>
              <a:rPr lang="ru-RU" altLang="ru-RU" sz="2800" dirty="0"/>
              <a:t>где </a:t>
            </a:r>
            <a:r>
              <a:rPr lang="en-US" altLang="ru-RU" sz="2800" i="1" dirty="0"/>
              <a:t>G </a:t>
            </a:r>
            <a:r>
              <a:rPr lang="en-US" altLang="ru-RU" sz="2800" dirty="0"/>
              <a:t>– </a:t>
            </a:r>
            <a:r>
              <a:rPr lang="ru-RU" altLang="ru-RU" sz="2800" dirty="0"/>
              <a:t>середина ребра </a:t>
            </a:r>
            <a:r>
              <a:rPr lang="en-US" altLang="ru-RU" sz="2800" i="1" dirty="0"/>
              <a:t>SC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115725" name="Picture 13">
            <a:extLst>
              <a:ext uri="{FF2B5EF4-FFF2-40B4-BE49-F238E27FC236}">
                <a16:creationId xmlns:a16="http://schemas.microsoft.com/office/drawing/2014/main" id="{EAA66F79-2923-48BA-B680-04593EC269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09800"/>
            <a:ext cx="3130550" cy="308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5728" name="Group 16">
            <a:extLst>
              <a:ext uri="{FF2B5EF4-FFF2-40B4-BE49-F238E27FC236}">
                <a16:creationId xmlns:a16="http://schemas.microsoft.com/office/drawing/2014/main" id="{21DF5C2A-3C34-4DA6-895F-285B4C051E3C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057400"/>
            <a:ext cx="8763000" cy="4076700"/>
            <a:chOff x="144" y="1296"/>
            <a:chExt cx="5520" cy="2568"/>
          </a:xfrm>
        </p:grpSpPr>
        <p:sp>
          <p:nvSpPr>
            <p:cNvPr id="115717" name="Text Box 5">
              <a:extLst>
                <a:ext uri="{FF2B5EF4-FFF2-40B4-BE49-F238E27FC236}">
                  <a16:creationId xmlns:a16="http://schemas.microsoft.com/office/drawing/2014/main" id="{3FED5CF8-421B-4AEB-8785-AFBA8455C8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3456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sp>
          <p:nvSpPr>
            <p:cNvPr id="115718" name="Text Box 6">
              <a:extLst>
                <a:ext uri="{FF2B5EF4-FFF2-40B4-BE49-F238E27FC236}">
                  <a16:creationId xmlns:a16="http://schemas.microsoft.com/office/drawing/2014/main" id="{24AA9C4D-7A44-4BF2-9432-3D65071986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1296"/>
              <a:ext cx="3264" cy="25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Решение:</a:t>
              </a:r>
              <a:r>
                <a:rPr lang="ru-RU" altLang="ru-RU" dirty="0"/>
                <a:t> Через точку </a:t>
              </a:r>
              <a:r>
                <a:rPr lang="en-US" altLang="ru-RU" i="1" dirty="0"/>
                <a:t>G </a:t>
              </a:r>
              <a:r>
                <a:rPr lang="ru-RU" altLang="ru-RU" dirty="0"/>
                <a:t>проведем прямую, параллельную </a:t>
              </a:r>
              <a:r>
                <a:rPr lang="en-US" altLang="ru-RU" i="1" dirty="0"/>
                <a:t>SA</a:t>
              </a:r>
              <a:r>
                <a:rPr lang="ru-RU" altLang="ru-RU" dirty="0"/>
                <a:t>.</a:t>
              </a:r>
              <a:r>
                <a:rPr lang="en-US" altLang="ru-RU" dirty="0"/>
                <a:t> </a:t>
              </a:r>
              <a:r>
                <a:rPr lang="ru-RU" altLang="ru-RU" dirty="0"/>
                <a:t>Обозначим </a:t>
              </a:r>
              <a:r>
                <a:rPr lang="en-US" altLang="ru-RU" i="1" dirty="0"/>
                <a:t> Q</a:t>
              </a:r>
              <a:r>
                <a:rPr lang="en-US" altLang="ru-RU" dirty="0"/>
                <a:t> </a:t>
              </a:r>
              <a:r>
                <a:rPr lang="ru-RU" altLang="ru-RU" dirty="0"/>
                <a:t>точку ее пересечения с прямой </a:t>
              </a:r>
              <a:r>
                <a:rPr lang="en-US" altLang="ru-RU" i="1" dirty="0"/>
                <a:t>AC</a:t>
              </a:r>
              <a:r>
                <a:rPr lang="en-US" altLang="ru-RU" dirty="0"/>
                <a:t>.</a:t>
              </a:r>
              <a:r>
                <a:rPr lang="ru-RU" altLang="ru-RU" dirty="0"/>
                <a:t> Искомое расстояние равно высоте </a:t>
              </a:r>
              <a:r>
                <a:rPr lang="en-US" altLang="ru-RU" i="1" dirty="0"/>
                <a:t>QH </a:t>
              </a:r>
              <a:r>
                <a:rPr lang="ru-RU" altLang="ru-RU" dirty="0"/>
                <a:t>прямоугольного треугольника </a:t>
              </a:r>
              <a:r>
                <a:rPr lang="en-US" altLang="ru-RU" i="1" dirty="0"/>
                <a:t>ASQ</a:t>
              </a:r>
              <a:r>
                <a:rPr lang="ru-RU" altLang="ru-RU" dirty="0"/>
                <a:t>, в котором</a:t>
              </a:r>
              <a:endParaRPr lang="en-US" altLang="ru-RU" dirty="0"/>
            </a:p>
            <a:p>
              <a:pPr>
                <a:spcBef>
                  <a:spcPct val="50000"/>
                </a:spcBef>
              </a:pPr>
              <a:r>
                <a:rPr lang="en-US" altLang="ru-RU" i="1" dirty="0"/>
                <a:t>AS = </a:t>
              </a:r>
              <a:r>
                <a:rPr lang="en-US" altLang="ru-RU" dirty="0"/>
                <a:t>2</a:t>
              </a:r>
              <a:r>
                <a:rPr lang="ru-RU" altLang="ru-RU" dirty="0"/>
                <a:t>, </a:t>
              </a:r>
              <a:r>
                <a:rPr lang="en-US" altLang="ru-RU" i="1" dirty="0"/>
                <a:t>AQ =         </a:t>
              </a:r>
              <a:r>
                <a:rPr lang="en-US" altLang="ru-RU" dirty="0"/>
                <a:t>, </a:t>
              </a:r>
              <a:r>
                <a:rPr lang="en-US" altLang="ru-RU" i="1" dirty="0"/>
                <a:t>SQ =         .   </a:t>
              </a:r>
              <a:r>
                <a:rPr lang="ru-RU" altLang="ru-RU" dirty="0"/>
                <a:t>  </a:t>
              </a:r>
              <a:r>
                <a:rPr lang="en-US" altLang="ru-RU" dirty="0"/>
                <a:t>      </a:t>
              </a:r>
            </a:p>
            <a:p>
              <a:pPr>
                <a:spcBef>
                  <a:spcPct val="50000"/>
                </a:spcBef>
              </a:pPr>
              <a:r>
                <a:rPr lang="ru-RU" altLang="ru-RU" dirty="0"/>
                <a:t>Отсюда находим </a:t>
              </a:r>
              <a:endParaRPr lang="en-US" altLang="ru-RU" dirty="0"/>
            </a:p>
            <a:p>
              <a:pPr>
                <a:spcBef>
                  <a:spcPct val="50000"/>
                </a:spcBef>
              </a:pPr>
              <a:r>
                <a:rPr lang="en-US" altLang="ru-RU" i="1" dirty="0"/>
                <a:t>QH = </a:t>
              </a:r>
              <a:endParaRPr lang="ru-RU" altLang="ru-RU" dirty="0"/>
            </a:p>
          </p:txBody>
        </p:sp>
        <p:graphicFrame>
          <p:nvGraphicFramePr>
            <p:cNvPr id="115721" name="Object 9">
              <a:extLst>
                <a:ext uri="{FF2B5EF4-FFF2-40B4-BE49-F238E27FC236}">
                  <a16:creationId xmlns:a16="http://schemas.microsoft.com/office/drawing/2014/main" id="{444DC6CD-7EA4-4EDC-A9D2-46AEAF13BDF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20" y="2688"/>
            <a:ext cx="280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444240" imgH="787320" progId="Equation.DSMT4">
                    <p:embed/>
                  </p:oleObj>
                </mc:Choice>
                <mc:Fallback>
                  <p:oleObj name="Equation" r:id="rId4" imgW="444240" imgH="78732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20" y="2688"/>
                          <a:ext cx="280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5722" name="Object 10">
              <a:extLst>
                <a:ext uri="{FF2B5EF4-FFF2-40B4-BE49-F238E27FC236}">
                  <a16:creationId xmlns:a16="http://schemas.microsoft.com/office/drawing/2014/main" id="{39914886-2116-4D81-AAF7-7D0BCAD77F8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028" y="3360"/>
            <a:ext cx="432" cy="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685800" imgH="799920" progId="Equation.DSMT4">
                    <p:embed/>
                  </p:oleObj>
                </mc:Choice>
                <mc:Fallback>
                  <p:oleObj name="Equation" r:id="rId6" imgW="685800" imgH="79992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8" y="3360"/>
                          <a:ext cx="432" cy="5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5723" name="Object 11">
              <a:extLst>
                <a:ext uri="{FF2B5EF4-FFF2-40B4-BE49-F238E27FC236}">
                  <a16:creationId xmlns:a16="http://schemas.microsoft.com/office/drawing/2014/main" id="{360EBFB2-B94C-47E6-A8A5-11AB4EA3ACD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272" y="3356"/>
            <a:ext cx="432" cy="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685800" imgH="799920" progId="Equation.DSMT4">
                    <p:embed/>
                  </p:oleObj>
                </mc:Choice>
                <mc:Fallback>
                  <p:oleObj name="Equation" r:id="rId8" imgW="685800" imgH="79992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3356"/>
                          <a:ext cx="432" cy="5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15726" name="Picture 14">
              <a:extLst>
                <a:ext uri="{FF2B5EF4-FFF2-40B4-BE49-F238E27FC236}">
                  <a16:creationId xmlns:a16="http://schemas.microsoft.com/office/drawing/2014/main" id="{8DFEF90E-5F82-4BFF-901B-F562443569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1392"/>
              <a:ext cx="1972" cy="1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115727" name="Object 15">
              <a:extLst>
                <a:ext uri="{FF2B5EF4-FFF2-40B4-BE49-F238E27FC236}">
                  <a16:creationId xmlns:a16="http://schemas.microsoft.com/office/drawing/2014/main" id="{184017CE-23F2-44A6-BD93-E52C4DFFE32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468" y="2688"/>
            <a:ext cx="368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583920" imgH="787320" progId="Equation.DSMT4">
                    <p:embed/>
                  </p:oleObj>
                </mc:Choice>
                <mc:Fallback>
                  <p:oleObj name="Equation" r:id="rId11" imgW="583920" imgH="78732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68" y="2688"/>
                          <a:ext cx="368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ctangle 1029">
            <a:extLst>
              <a:ext uri="{FF2B5EF4-FFF2-40B4-BE49-F238E27FC236}">
                <a16:creationId xmlns:a16="http://schemas.microsoft.com/office/drawing/2014/main" id="{9348C71F-D578-4231-BDE2-55FBB185B2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Text Box 2051">
            <a:extLst>
              <a:ext uri="{FF2B5EF4-FFF2-40B4-BE49-F238E27FC236}">
                <a16:creationId xmlns:a16="http://schemas.microsoft.com/office/drawing/2014/main" id="{E8D59897-2329-49C7-A2E8-F525A50FD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/>
              <a:t>	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Теорема.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Общий перпендикуляр к двум скрещивающимся прямым сущест­вует и единственен.</a:t>
            </a:r>
            <a:endParaRPr lang="ru-RU" altLang="ru-RU" sz="2800" dirty="0"/>
          </a:p>
        </p:txBody>
      </p:sp>
      <p:sp>
        <p:nvSpPr>
          <p:cNvPr id="4" name="Text Box 2051">
            <a:extLst>
              <a:ext uri="{FF2B5EF4-FFF2-40B4-BE49-F238E27FC236}">
                <a16:creationId xmlns:a16="http://schemas.microsoft.com/office/drawing/2014/main" id="{67CCC344-BB58-4848-B1E3-5FEE218FD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896" y="1145403"/>
            <a:ext cx="550810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/>
              <a:t>	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Доказательство.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Пусть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скрещивающиеся прямые. Через одну из них, например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проведем плоскость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параллельную прямой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Это можно сделать, проведя прямую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', параллельную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пересекающую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D2FB37E-47A3-45F6-8D25-4C25478471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933" y="1034657"/>
            <a:ext cx="3313384" cy="2308324"/>
          </a:xfrm>
          <a:prstGeom prst="rect">
            <a:avLst/>
          </a:prstGeom>
        </p:spPr>
      </p:pic>
      <p:sp>
        <p:nvSpPr>
          <p:cNvPr id="7" name="Text Box 2051">
            <a:extLst>
              <a:ext uri="{FF2B5EF4-FFF2-40B4-BE49-F238E27FC236}">
                <a16:creationId xmlns:a16="http://schemas.microsoft.com/office/drawing/2014/main" id="{44D2A79F-C40D-43D3-8451-7E38F26CB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53727"/>
            <a:ext cx="9144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Тогда пересекающиеся прямые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будут определять искомую плоскость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Рассмотрим ортогональную проекцию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прямой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плоскость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Она будет параллельна прямой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пе­ресечет прямую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некоторой точке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которая является ортогональной проекцией некоторой точки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прямой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Отрезок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будет искомым. Действительно, он перпендикулярен плоскости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и, следовательно, перпенди­кулярен прямым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т.е. он является общим перпендикуляром к прямым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00064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051">
            <a:extLst>
              <a:ext uri="{FF2B5EF4-FFF2-40B4-BE49-F238E27FC236}">
                <a16:creationId xmlns:a16="http://schemas.microsoft.com/office/drawing/2014/main" id="{67CCC344-BB58-4848-B1E3-5FEE218FD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24147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/>
              <a:t>	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Докажем единственность. Пусть дан общий перпендикуляр к прямым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Тогда его ортогональная проекция на плоскость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должна совпадать с точкой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 перпендикуляр, опущенный из точки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прямую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должен совпадать с отрезком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Следовательно, данный общий перпендикуляр будет совпадать с отрезком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D2FB37E-47A3-45F6-8D25-4C25478471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2132856"/>
            <a:ext cx="3313384" cy="230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434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Text Box 2051">
            <a:extLst>
              <a:ext uri="{FF2B5EF4-FFF2-40B4-BE49-F238E27FC236}">
                <a16:creationId xmlns:a16="http://schemas.microsoft.com/office/drawing/2014/main" id="{E8D59897-2329-49C7-A2E8-F525A50FD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/>
              <a:t>	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Теорема.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Расстояние между скрещивающимися прямыми является наименьшим расстоянием между точками, расположенными на этих прямых.</a:t>
            </a:r>
            <a:endParaRPr lang="ru-RU" altLang="ru-RU" sz="2800" dirty="0"/>
          </a:p>
        </p:txBody>
      </p:sp>
      <p:sp>
        <p:nvSpPr>
          <p:cNvPr id="4" name="Text Box 2051">
            <a:extLst>
              <a:ext uri="{FF2B5EF4-FFF2-40B4-BE49-F238E27FC236}">
                <a16:creationId xmlns:a16="http://schemas.microsoft.com/office/drawing/2014/main" id="{67CCC344-BB58-4848-B1E3-5FEE218FD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49080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/>
              <a:t>	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Доказательство.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Пусть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общий перпендикуляр к скрещивающимся прямым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β – </a:t>
            </a:r>
            <a:r>
              <a:rPr lang="ru-RU" dirty="0">
                <a:ea typeface="Times New Roman" panose="02020603050405020304" pitchFamily="18" charset="0"/>
              </a:rPr>
              <a:t>плоскость, содержащая прямую </a:t>
            </a:r>
            <a:r>
              <a:rPr lang="en-US" i="1" dirty="0">
                <a:ea typeface="Times New Roman" panose="02020603050405020304" pitchFamily="18" charset="0"/>
              </a:rPr>
              <a:t>b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ru-RU" dirty="0">
                <a:ea typeface="Times New Roman" panose="02020603050405020304" pitchFamily="18" charset="0"/>
              </a:rPr>
              <a:t>и параллельная прямой </a:t>
            </a:r>
            <a:r>
              <a:rPr lang="en-US" i="1" dirty="0">
                <a:ea typeface="Times New Roman" panose="02020603050405020304" pitchFamily="18" charset="0"/>
              </a:rPr>
              <a:t>a</a:t>
            </a:r>
            <a:r>
              <a:rPr lang="en-US" dirty="0">
                <a:ea typeface="Times New Roman" panose="02020603050405020304" pitchFamily="18" charset="0"/>
              </a:rPr>
              <a:t>. </a:t>
            </a:r>
            <a:r>
              <a:rPr lang="ru-RU" dirty="0">
                <a:ea typeface="Times New Roman" panose="02020603050405020304" pitchFamily="18" charset="0"/>
              </a:rPr>
              <a:t>Рассмотрим</a:t>
            </a:r>
            <a:r>
              <a:rPr lang="en-US" i="1" dirty="0"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какие-нибудь точки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A’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B’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принадлежащие соответственно прямым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Из точки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A’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опустим перпендикуляр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A’B’’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плоскость </a:t>
            </a:r>
            <a:r>
              <a:rPr lang="en-US" dirty="0">
                <a:ea typeface="Times New Roman" panose="02020603050405020304" pitchFamily="18" charset="0"/>
              </a:rPr>
              <a:t>β. </a:t>
            </a:r>
            <a:r>
              <a:rPr lang="ru-RU" dirty="0">
                <a:ea typeface="Times New Roman" panose="02020603050405020304" pitchFamily="18" charset="0"/>
              </a:rPr>
              <a:t>Отрезок </a:t>
            </a:r>
            <a:r>
              <a:rPr lang="en-US" i="1" dirty="0">
                <a:ea typeface="Times New Roman" panose="02020603050405020304" pitchFamily="18" charset="0"/>
              </a:rPr>
              <a:t>A’B’’ </a:t>
            </a:r>
            <a:r>
              <a:rPr lang="ru-RU" dirty="0">
                <a:ea typeface="Times New Roman" panose="02020603050405020304" pitchFamily="18" charset="0"/>
              </a:rPr>
              <a:t>равен отрезку </a:t>
            </a:r>
            <a:r>
              <a:rPr lang="en-US" i="1" dirty="0">
                <a:ea typeface="Times New Roman" panose="02020603050405020304" pitchFamily="18" charset="0"/>
              </a:rPr>
              <a:t>AB</a:t>
            </a:r>
            <a:r>
              <a:rPr lang="en-US" dirty="0">
                <a:ea typeface="Times New Roman" panose="02020603050405020304" pitchFamily="18" charset="0"/>
              </a:rPr>
              <a:t>.</a:t>
            </a:r>
            <a:r>
              <a:rPr lang="en-US" i="1" dirty="0">
                <a:ea typeface="Times New Roman" panose="02020603050405020304" pitchFamily="18" charset="0"/>
              </a:rPr>
              <a:t> </a:t>
            </a:r>
            <a:r>
              <a:rPr lang="ru-RU" dirty="0">
                <a:ea typeface="Times New Roman" panose="02020603050405020304" pitchFamily="18" charset="0"/>
              </a:rPr>
              <a:t>Отрезок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A’B’’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является </a:t>
            </a:r>
            <a:r>
              <a:rPr lang="ru-RU" dirty="0">
                <a:ea typeface="Times New Roman" panose="02020603050405020304" pitchFamily="18" charset="0"/>
              </a:rPr>
              <a:t>наклонной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a typeface="Times New Roman" panose="02020603050405020304" pitchFamily="18" charset="0"/>
              </a:rPr>
              <a:t>Следовательно, </a:t>
            </a:r>
            <a:r>
              <a:rPr lang="en-US" i="1" dirty="0">
                <a:ea typeface="Times New Roman" panose="02020603050405020304" pitchFamily="18" charset="0"/>
              </a:rPr>
              <a:t>AB = A’B’’ &lt; A’B’</a:t>
            </a:r>
            <a:r>
              <a:rPr lang="en-US" dirty="0">
                <a:ea typeface="Times New Roman" panose="02020603050405020304" pitchFamily="18" charset="0"/>
              </a:rPr>
              <a:t>.</a:t>
            </a:r>
            <a:endParaRPr lang="ru-RU" altLang="ru-RU" dirty="0"/>
          </a:p>
        </p:txBody>
      </p:sp>
      <p:pic>
        <p:nvPicPr>
          <p:cNvPr id="2" name="Picture 2052">
            <a:extLst>
              <a:ext uri="{FF2B5EF4-FFF2-40B4-BE49-F238E27FC236}">
                <a16:creationId xmlns:a16="http://schemas.microsoft.com/office/drawing/2014/main" id="{17FC692F-8E57-114E-0953-DFD0D91D5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405841"/>
            <a:ext cx="3387725" cy="229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5B9313E-F5E5-50F5-591A-C910905F95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2601" y="1420015"/>
            <a:ext cx="3400900" cy="2305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026">
            <a:extLst>
              <a:ext uri="{FF2B5EF4-FFF2-40B4-BE49-F238E27FC236}">
                <a16:creationId xmlns:a16="http://schemas.microsoft.com/office/drawing/2014/main" id="{4E0E5CDE-5030-466C-BE8A-BE2DF50EF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4067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i="1" dirty="0"/>
              <a:t>.</a:t>
            </a:r>
          </a:p>
        </p:txBody>
      </p:sp>
      <p:pic>
        <p:nvPicPr>
          <p:cNvPr id="38915" name="Picture 1027">
            <a:extLst>
              <a:ext uri="{FF2B5EF4-FFF2-40B4-BE49-F238E27FC236}">
                <a16:creationId xmlns:a16="http://schemas.microsoft.com/office/drawing/2014/main" id="{0B658EB3-F933-4835-96C4-99DBC66186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321533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6" name="Text Box 1028">
            <a:extLst>
              <a:ext uri="{FF2B5EF4-FFF2-40B4-BE49-F238E27FC236}">
                <a16:creationId xmlns:a16="http://schemas.microsoft.com/office/drawing/2014/main" id="{2731AC40-431A-4FBC-B1F8-1BF5BA569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1.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sp>
        <p:nvSpPr>
          <p:cNvPr id="38917" name="Rectangle 1029">
            <a:extLst>
              <a:ext uri="{FF2B5EF4-FFF2-40B4-BE49-F238E27FC236}">
                <a16:creationId xmlns:a16="http://schemas.microsoft.com/office/drawing/2014/main" id="{D9EE0113-F6E3-4E20-9EEF-87711646AB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6045FC7E-FBE3-4227-9A78-EE6EF6CCB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994434"/>
            <a:ext cx="8001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i="1" dirty="0"/>
              <a:t>.</a:t>
            </a:r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9413D17B-6528-47CB-AF2A-6F0C4C977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1.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36869" name="Picture 5">
            <a:extLst>
              <a:ext uri="{FF2B5EF4-FFF2-40B4-BE49-F238E27FC236}">
                <a16:creationId xmlns:a16="http://schemas.microsoft.com/office/drawing/2014/main" id="{49EB3C25-5F36-49EF-A04E-9FC0A7150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85034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029">
            <a:extLst>
              <a:ext uri="{FF2B5EF4-FFF2-40B4-BE49-F238E27FC236}">
                <a16:creationId xmlns:a16="http://schemas.microsoft.com/office/drawing/2014/main" id="{834BD089-C955-497A-92F1-E4F0C7A5CF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ED5C215C-87A3-44C4-A6BB-8D60988B3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09600"/>
            <a:ext cx="769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4589B827-9C74-404E-A6FA-F4ADBADE7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1.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4340" name="Picture 4">
            <a:extLst>
              <a:ext uri="{FF2B5EF4-FFF2-40B4-BE49-F238E27FC236}">
                <a16:creationId xmlns:a16="http://schemas.microsoft.com/office/drawing/2014/main" id="{1CF3F1E9-53CB-4AAC-BF50-EB4436D2CC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676400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9">
            <a:extLst>
              <a:ext uri="{FF2B5EF4-FFF2-40B4-BE49-F238E27FC236}">
                <a16:creationId xmlns:a16="http://schemas.microsoft.com/office/drawing/2014/main" id="{EB62F7FC-7CC0-4A3D-9BAF-A854357993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>
            <a:extLst>
              <a:ext uri="{FF2B5EF4-FFF2-40B4-BE49-F238E27FC236}">
                <a16:creationId xmlns:a16="http://schemas.microsoft.com/office/drawing/2014/main" id="{32D105FA-3F74-4EA4-8190-8D0165117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85800"/>
            <a:ext cx="769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2803A85D-9D91-4AF1-BBE0-F0106EC3A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1.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43013" name="Picture 5">
            <a:extLst>
              <a:ext uri="{FF2B5EF4-FFF2-40B4-BE49-F238E27FC236}">
                <a16:creationId xmlns:a16="http://schemas.microsoft.com/office/drawing/2014/main" id="{F8B28603-49E3-41C3-9619-7AAADC35A7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676400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9">
            <a:extLst>
              <a:ext uri="{FF2B5EF4-FFF2-40B4-BE49-F238E27FC236}">
                <a16:creationId xmlns:a16="http://schemas.microsoft.com/office/drawing/2014/main" id="{6F55396F-76B9-418E-BFE2-7E0E178605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1669</Words>
  <Application>Microsoft Office PowerPoint</Application>
  <PresentationFormat>Экран (4:3)</PresentationFormat>
  <Paragraphs>163</Paragraphs>
  <Slides>28</Slides>
  <Notes>28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Times New Roman</vt:lpstr>
      <vt:lpstr>Оформление по умолчанию</vt:lpstr>
      <vt:lpstr>Equation</vt:lpstr>
      <vt:lpstr>20е. РАССТОЯНИЕ МЕЖДУ ДВУМЯ СКРЕЩИВАЮЩИМИСЯ ПРЯМЫМИ В ПРОСТРАНСТВЕ (Куб, пирамида)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 МЕЖДУ ПРЯМЫМИ В ПРОСТРАНСТВЕ</dc:title>
  <dc:creator>*</dc:creator>
  <cp:lastModifiedBy>Vladimir Smirnov</cp:lastModifiedBy>
  <cp:revision>40</cp:revision>
  <dcterms:created xsi:type="dcterms:W3CDTF">2007-10-22T16:06:58Z</dcterms:created>
  <dcterms:modified xsi:type="dcterms:W3CDTF">2024-04-13T09:20:35Z</dcterms:modified>
</cp:coreProperties>
</file>