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83" r:id="rId2"/>
    <p:sldId id="301" r:id="rId3"/>
    <p:sldId id="302" r:id="rId4"/>
    <p:sldId id="303" r:id="rId5"/>
    <p:sldId id="304" r:id="rId6"/>
    <p:sldId id="305" r:id="rId7"/>
    <p:sldId id="306" r:id="rId8"/>
    <p:sldId id="307" r:id="rId9"/>
    <p:sldId id="308" r:id="rId10"/>
    <p:sldId id="309" r:id="rId11"/>
    <p:sldId id="310" r:id="rId12"/>
    <p:sldId id="311" r:id="rId13"/>
    <p:sldId id="312" r:id="rId14"/>
    <p:sldId id="313" r:id="rId15"/>
    <p:sldId id="314" r:id="rId16"/>
    <p:sldId id="315" r:id="rId17"/>
    <p:sldId id="316" r:id="rId18"/>
    <p:sldId id="317" r:id="rId19"/>
    <p:sldId id="318" r:id="rId20"/>
    <p:sldId id="319" r:id="rId21"/>
    <p:sldId id="320" r:id="rId22"/>
    <p:sldId id="321" r:id="rId23"/>
    <p:sldId id="322" r:id="rId24"/>
    <p:sldId id="323" r:id="rId25"/>
    <p:sldId id="324" r:id="rId26"/>
    <p:sldId id="325" r:id="rId27"/>
    <p:sldId id="326" r:id="rId28"/>
    <p:sldId id="327" r:id="rId2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39" autoAdjust="0"/>
    <p:restoredTop sz="90929"/>
  </p:normalViewPr>
  <p:slideViewPr>
    <p:cSldViewPr>
      <p:cViewPr varScale="1">
        <p:scale>
          <a:sx n="97" d="100"/>
          <a:sy n="97" d="100"/>
        </p:scale>
        <p:origin x="29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843A439B-C1B6-4C46-AE3A-73744F18779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2C2A499E-120B-4FB4-89F5-C07D21BAEA3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25604" name="Rectangle 4">
            <a:extLst>
              <a:ext uri="{FF2B5EF4-FFF2-40B4-BE49-F238E27FC236}">
                <a16:creationId xmlns:a16="http://schemas.microsoft.com/office/drawing/2014/main" id="{B6C384D3-9EA2-46C7-8CA9-C2F744249B5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5605" name="Rectangle 5">
            <a:extLst>
              <a:ext uri="{FF2B5EF4-FFF2-40B4-BE49-F238E27FC236}">
                <a16:creationId xmlns:a16="http://schemas.microsoft.com/office/drawing/2014/main" id="{44EA6BFE-95A7-4B8F-9D5B-0F672A4288B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25606" name="Rectangle 6">
            <a:extLst>
              <a:ext uri="{FF2B5EF4-FFF2-40B4-BE49-F238E27FC236}">
                <a16:creationId xmlns:a16="http://schemas.microsoft.com/office/drawing/2014/main" id="{2B552609-6443-41AB-A89C-70AC4464EB0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25607" name="Rectangle 7">
            <a:extLst>
              <a:ext uri="{FF2B5EF4-FFF2-40B4-BE49-F238E27FC236}">
                <a16:creationId xmlns:a16="http://schemas.microsoft.com/office/drawing/2014/main" id="{5E33F0E7-453D-4ACB-9A78-6CB71FBC41D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8953E22-FBF1-4B55-82C6-02DBC8E9AB1F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F0C6BD5-E2FA-408A-8A6B-1C0E44C331E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0F7E6B-0147-498B-8C37-AF5F49958212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50178" name="Rectangle 2">
            <a:extLst>
              <a:ext uri="{FF2B5EF4-FFF2-40B4-BE49-F238E27FC236}">
                <a16:creationId xmlns:a16="http://schemas.microsoft.com/office/drawing/2014/main" id="{0786B9DD-9D95-4813-9E24-56898402059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90730B6A-CCA4-4F2E-B90B-A804F7A501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ABE25A8-3572-49C7-B86B-DBF1F63B125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1E43CB-AFDF-4893-87C5-F584730FD3F8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87042" name="Rectangle 2">
            <a:extLst>
              <a:ext uri="{FF2B5EF4-FFF2-40B4-BE49-F238E27FC236}">
                <a16:creationId xmlns:a16="http://schemas.microsoft.com/office/drawing/2014/main" id="{7FA1A8F6-E265-403B-A813-908C0E30382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3" name="Rectangle 3">
            <a:extLst>
              <a:ext uri="{FF2B5EF4-FFF2-40B4-BE49-F238E27FC236}">
                <a16:creationId xmlns:a16="http://schemas.microsoft.com/office/drawing/2014/main" id="{208A48A1-5196-4964-AED3-A9E8669567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575910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2474780-2C0C-442D-807E-3A2FE02AF13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1D00AA-8CC1-47D2-8FC2-F9847DDE49A3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89090" name="Rectangle 2">
            <a:extLst>
              <a:ext uri="{FF2B5EF4-FFF2-40B4-BE49-F238E27FC236}">
                <a16:creationId xmlns:a16="http://schemas.microsoft.com/office/drawing/2014/main" id="{064371CD-807F-44A1-AE98-1966E4B93AB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1" name="Rectangle 3">
            <a:extLst>
              <a:ext uri="{FF2B5EF4-FFF2-40B4-BE49-F238E27FC236}">
                <a16:creationId xmlns:a16="http://schemas.microsoft.com/office/drawing/2014/main" id="{6D7CEC49-F901-49AB-B9ED-8FB956EDDE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856892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E0835D-2D99-45A9-A963-92F1597B3E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F33F03A-38E9-43FC-9E06-B60559E2F3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370FD32-7FD5-4D0C-B766-0D5484A0D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2878617-E023-4C0B-B694-D9C5209F3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239EFDE-5FB9-4337-AFCC-423C3CB86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65E271-E0B9-4CEA-A7F0-A10C06B4BCA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22002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4125CD-3FB9-4971-8E64-6660F301C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9541303-90D6-4DC1-AE6E-0063BBD892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DEC4B36-1585-464D-8EA5-F911CD9DA5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FD21C3B-C184-4AC0-BE42-C6B047273E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14C19A2-9974-4E0F-A00B-E27BC82E0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FD04B6-CDEA-4062-8D8F-EFB012D15C8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69344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058ED672-4CD2-489F-A0C3-1BB3AE1760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0CD3A03-936A-480E-A3CD-10CC92FBB2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EA24C08-4B19-42C8-81E1-063826FF7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4579B4A-C19D-4A84-B32B-2169C6094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A012F40-77E5-47C9-AF20-B7B5D95DF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54BEED-C688-44DD-8553-EC48A58FF6F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97763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A27521-03D1-4BBB-8B83-20E52F4B95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B8D97FD-4F80-41CF-B719-6DFC44BFF4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076AA58-A667-4461-B6A6-CE5861A6B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F8AD2A0-D2B4-44AB-94B3-1066A1B31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CA4CE0D-DB02-418A-9A33-75EB19242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29EF85-D6FC-4950-8CF0-97599AD1291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48133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3E04F6-8D97-4BA7-8172-D4EE443DD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F3BAAF4-E9E7-4DC1-9F3F-A0E63DD82E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CB5B88A-DB40-4824-942D-5EB18EED7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B1AB03C-E599-4F35-97C6-A08F0CE61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1433DA0-2934-4032-8B41-F57DAE464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E8D4FD-BC3C-441A-8689-FC830B45F2E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76266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BEE082-AFA3-4B69-BA9A-25A99AE446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29723B0-E91C-4D8D-854F-DBE17CC2B7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8B4B4BC-8E23-4806-BA6B-AA606EE779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AD96E6C-8DB8-4B77-9DF0-3D810E136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028585F-1102-4FF0-999C-4EC6CE9E48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986C6E9-9C2E-4279-BC43-CB8755570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539531-57C7-413F-9792-40C79A1270C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1100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920042-3E20-4C6E-A7A5-56032B7DF7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71514A3-954A-4E02-B50D-75155D7594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35EEB56-B2ED-4A08-9BA2-D00F8B7050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48E02DA6-0BB2-4832-9073-7832B13AE9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79F17AB2-82BD-4266-BA30-DA63B4A2EB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776B14DF-F01D-4F88-B969-16A659114E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4891528-19B3-4471-9F89-F47B48882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CAAF2D0D-FC8B-4892-BB9E-F9F1ACA6E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CD3E6E-8099-4752-AE5D-404A106256B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67964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17C61F-2238-4C6B-9B78-2BFD474086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5D84237-834F-43EC-94BF-6251B0A56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C7479BD-144A-49DB-905E-AF20CFB4A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F7C9C8D-BAF8-4B70-ABC0-476C14401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512829-99F4-4CF9-8742-DC2B83850E4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11370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E64EBF70-45B3-4FD6-86B7-B97684D615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C828839B-B0AF-454C-AB86-0F7DFDB9FE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1085823-8ABA-46B4-96F5-9E7C9288BC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C36878-A0B4-4D0D-AB6E-F6EE8FA5A48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30626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0D7935-338F-4BDF-9505-CDFA62A275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BAB4952-84E4-46D9-BF56-193E7AFDC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3289E72-9074-4726-80F4-F5E11CDE6D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CD72E62-341C-418C-977F-3873D81B0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AA5A34C-747C-471E-9455-945363635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F3D1109-27FC-40D5-8489-941014937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CDAEC2-ED84-4B7C-8EBA-46607FDA0D5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10916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855138-B38C-4A5F-AF7B-B7FE79280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72B9CD83-2418-4961-AEDC-B5008646D4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3368864-3B49-4C90-9D50-A877B3D3BF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7C3DE61-0108-4D11-BD2C-843135337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47AE3E1-2FE9-4470-AA2E-C2E84832A8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8CA2992-07DF-43A2-8152-988E81460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17D362-A764-488A-A1DB-7DC33A09270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34203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E7EEBA7-BC74-4DF8-9152-B5BBB0FEA5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673C0820-719C-4061-BCBC-B895654F70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0F37A44-A9D8-4B96-94B4-629E26EDFA4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2ECA6F9-DF45-4015-BC8F-6E4636ACDF7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224E893-32A6-42A3-844C-4C2E169ACDE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C740F37-6428-487F-9A31-14618EF662EE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0.png"/><Relationship Id="rId4" Type="http://schemas.openxmlformats.org/officeDocument/2006/relationships/image" Target="../media/image3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5.png"/><Relationship Id="rId4" Type="http://schemas.openxmlformats.org/officeDocument/2006/relationships/image" Target="../media/image44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9.png"/><Relationship Id="rId4" Type="http://schemas.openxmlformats.org/officeDocument/2006/relationships/image" Target="../media/image48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3.png"/><Relationship Id="rId4" Type="http://schemas.openxmlformats.org/officeDocument/2006/relationships/image" Target="../media/image5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5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png"/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9.png"/><Relationship Id="rId4" Type="http://schemas.openxmlformats.org/officeDocument/2006/relationships/image" Target="../media/image58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3.png"/><Relationship Id="rId4" Type="http://schemas.openxmlformats.org/officeDocument/2006/relationships/image" Target="../media/image62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.png"/><Relationship Id="rId2" Type="http://schemas.openxmlformats.org/officeDocument/2006/relationships/image" Target="../media/image6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6.png"/><Relationship Id="rId4" Type="http://schemas.openxmlformats.org/officeDocument/2006/relationships/image" Target="../media/image62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8.png"/><Relationship Id="rId2" Type="http://schemas.openxmlformats.org/officeDocument/2006/relationships/image" Target="../media/image6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0.png"/><Relationship Id="rId4" Type="http://schemas.openxmlformats.org/officeDocument/2006/relationships/image" Target="../media/image6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050">
            <a:extLst>
              <a:ext uri="{FF2B5EF4-FFF2-40B4-BE49-F238E27FC236}">
                <a16:creationId xmlns:a16="http://schemas.microsoft.com/office/drawing/2014/main" id="{44CBF3E0-09FD-4FC2-86C8-85846940FF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1988840"/>
            <a:ext cx="9144000" cy="1296144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20д</a:t>
            </a:r>
            <a:r>
              <a:rPr lang="en-US" altLang="ru-RU" sz="3600" dirty="0">
                <a:solidFill>
                  <a:srgbClr val="FF3300"/>
                </a:solidFill>
              </a:rPr>
              <a:t>’’</a:t>
            </a:r>
            <a:r>
              <a:rPr lang="ru-RU" altLang="ru-RU" sz="3600" dirty="0">
                <a:solidFill>
                  <a:srgbClr val="FF3300"/>
                </a:solidFill>
              </a:rPr>
              <a:t>. РАССТОЯНИЕ МЕЖДУ ДВУМЯ СКРЕЩИВАЮЩИМИСЯ ПРЯМЫМИ</a:t>
            </a:r>
            <a:br>
              <a:rPr lang="ru-RU" altLang="ru-RU" sz="3600" dirty="0">
                <a:solidFill>
                  <a:srgbClr val="FF3300"/>
                </a:solidFill>
              </a:rPr>
            </a:br>
            <a:r>
              <a:rPr lang="ru-RU" altLang="ru-RU" sz="3600" dirty="0">
                <a:solidFill>
                  <a:srgbClr val="FF3300"/>
                </a:solidFill>
              </a:rPr>
              <a:t>В ПРОСТРАНСТВЕ</a:t>
            </a:r>
            <a:br>
              <a:rPr lang="en-US" altLang="ru-RU" sz="3600" dirty="0">
                <a:solidFill>
                  <a:srgbClr val="FF3300"/>
                </a:solidFill>
              </a:rPr>
            </a:br>
            <a:r>
              <a:rPr lang="en-US" altLang="ru-RU" sz="3600" dirty="0">
                <a:solidFill>
                  <a:srgbClr val="FF3300"/>
                </a:solidFill>
              </a:rPr>
              <a:t>(</a:t>
            </a:r>
            <a:r>
              <a:rPr lang="ru-RU" altLang="ru-RU" sz="3600" dirty="0">
                <a:solidFill>
                  <a:srgbClr val="FF3300"/>
                </a:solidFill>
              </a:rPr>
              <a:t>Призма)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Text Box 2">
            <a:extLst>
              <a:ext uri="{FF2B5EF4-FFF2-40B4-BE49-F238E27FC236}">
                <a16:creationId xmlns:a16="http://schemas.microsoft.com/office/drawing/2014/main" id="{AEB6DD8A-71F9-453D-B4AD-89135DD08D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504" y="577235"/>
            <a:ext cx="9036496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</a:t>
            </a:r>
            <a:r>
              <a:rPr lang="ru-RU" altLang="ru-RU" sz="2800" dirty="0"/>
              <a:t>правильной 6-й призме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ABCDEFA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E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F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/>
              <a:t>, рёбра которой равны 1,</a:t>
            </a:r>
            <a:r>
              <a:rPr lang="ru-RU" altLang="ru-RU" sz="2800" dirty="0">
                <a:cs typeface="Times New Roman" panose="02020603050405020304" pitchFamily="18" charset="0"/>
              </a:rPr>
              <a:t> найдите </a:t>
            </a:r>
            <a:r>
              <a:rPr lang="ru-RU" altLang="ru-RU" sz="2800" dirty="0"/>
              <a:t>расстояние</a:t>
            </a:r>
            <a:r>
              <a:rPr lang="ru-RU" altLang="ru-RU" sz="2800" dirty="0">
                <a:cs typeface="Times New Roman" panose="02020603050405020304" pitchFamily="18" charset="0"/>
              </a:rPr>
              <a:t> между прямыми </a:t>
            </a:r>
            <a:r>
              <a:rPr lang="en-US" altLang="ru-RU" sz="2800" i="1" dirty="0">
                <a:cs typeface="Times New Roman" panose="02020603050405020304" pitchFamily="18" charset="0"/>
              </a:rPr>
              <a:t>AB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ru-RU" altLang="ru-RU" sz="2800" i="1" dirty="0"/>
              <a:t>.</a:t>
            </a:r>
          </a:p>
        </p:txBody>
      </p:sp>
      <p:sp>
        <p:nvSpPr>
          <p:cNvPr id="96259" name="Text Box 3">
            <a:extLst>
              <a:ext uri="{FF2B5EF4-FFF2-40B4-BE49-F238E27FC236}">
                <a16:creationId xmlns:a16="http://schemas.microsoft.com/office/drawing/2014/main" id="{5BB41155-C451-4A35-8393-F5E3178395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715000"/>
            <a:ext cx="5943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 </a:t>
            </a:r>
            <a:r>
              <a:rPr lang="en-US" altLang="ru-RU" sz="2800">
                <a:solidFill>
                  <a:srgbClr val="FF3300"/>
                </a:solidFill>
              </a:rPr>
              <a:t>1</a:t>
            </a:r>
            <a:r>
              <a:rPr lang="ru-RU" altLang="ru-RU" sz="2800">
                <a:solidFill>
                  <a:srgbClr val="FF3300"/>
                </a:solidFill>
              </a:rPr>
              <a:t>.</a:t>
            </a:r>
          </a:p>
        </p:txBody>
      </p:sp>
      <p:pic>
        <p:nvPicPr>
          <p:cNvPr id="96260" name="Picture 4">
            <a:extLst>
              <a:ext uri="{FF2B5EF4-FFF2-40B4-BE49-F238E27FC236}">
                <a16:creationId xmlns:a16="http://schemas.microsoft.com/office/drawing/2014/main" id="{A11FFEFB-CA7A-49C6-8F91-344F901AFC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8237" y="2061906"/>
            <a:ext cx="4327525" cy="3670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1029">
            <a:extLst>
              <a:ext uri="{FF2B5EF4-FFF2-40B4-BE49-F238E27FC236}">
                <a16:creationId xmlns:a16="http://schemas.microsoft.com/office/drawing/2014/main" id="{A97ECE4A-484A-45FD-88BA-30CE7FAA1B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381000"/>
          </a:xfrm>
          <a:noFill/>
          <a:ln/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9</a:t>
            </a:r>
          </a:p>
        </p:txBody>
      </p:sp>
    </p:spTree>
    <p:extLst>
      <p:ext uri="{BB962C8B-B14F-4D97-AF65-F5344CB8AC3E}">
        <p14:creationId xmlns:p14="http://schemas.microsoft.com/office/powerpoint/2010/main" val="1571678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59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Text Box 2">
            <a:extLst>
              <a:ext uri="{FF2B5EF4-FFF2-40B4-BE49-F238E27FC236}">
                <a16:creationId xmlns:a16="http://schemas.microsoft.com/office/drawing/2014/main" id="{B11C1962-1B33-404E-9057-EF109992D1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504" y="629378"/>
            <a:ext cx="9036496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</a:t>
            </a:r>
            <a:r>
              <a:rPr lang="ru-RU" altLang="ru-RU" sz="2800" dirty="0"/>
              <a:t>правильной 6-й призме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ABCDEFA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E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F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/>
              <a:t>, рёбра которой равны 1,</a:t>
            </a:r>
            <a:r>
              <a:rPr lang="ru-RU" altLang="ru-RU" sz="2800" dirty="0">
                <a:cs typeface="Times New Roman" panose="02020603050405020304" pitchFamily="18" charset="0"/>
              </a:rPr>
              <a:t> найдите </a:t>
            </a:r>
            <a:r>
              <a:rPr lang="ru-RU" altLang="ru-RU" sz="2800" dirty="0"/>
              <a:t>расстояние</a:t>
            </a:r>
            <a:r>
              <a:rPr lang="ru-RU" altLang="ru-RU" sz="2800" dirty="0">
                <a:cs typeface="Times New Roman" panose="02020603050405020304" pitchFamily="18" charset="0"/>
              </a:rPr>
              <a:t> между прямыми </a:t>
            </a:r>
            <a:r>
              <a:rPr lang="en-US" altLang="ru-RU" sz="2800" i="1" dirty="0">
                <a:cs typeface="Times New Roman" panose="02020603050405020304" pitchFamily="18" charset="0"/>
              </a:rPr>
              <a:t>AB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DE</a:t>
            </a:r>
            <a:r>
              <a:rPr lang="ru-RU" altLang="ru-RU" sz="2800" i="1" dirty="0"/>
              <a:t>.</a:t>
            </a:r>
          </a:p>
        </p:txBody>
      </p:sp>
      <p:pic>
        <p:nvPicPr>
          <p:cNvPr id="97283" name="Picture 3">
            <a:extLst>
              <a:ext uri="{FF2B5EF4-FFF2-40B4-BE49-F238E27FC236}">
                <a16:creationId xmlns:a16="http://schemas.microsoft.com/office/drawing/2014/main" id="{8EFAF5A8-8F1E-4DA1-8993-680334B657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8238" y="1981200"/>
            <a:ext cx="4327525" cy="3670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97285" name="Text Box 5">
                <a:extLst>
                  <a:ext uri="{FF2B5EF4-FFF2-40B4-BE49-F238E27FC236}">
                    <a16:creationId xmlns:a16="http://schemas.microsoft.com/office/drawing/2014/main" id="{640E13A3-3266-4A5C-A0F6-38B9D9EC825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1000" y="5715000"/>
                <a:ext cx="5943600" cy="5637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sz="2800" dirty="0">
                    <a:solidFill>
                      <a:srgbClr val="FF3300"/>
                    </a:solidFill>
                  </a:rPr>
                  <a:t>Ответ: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2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ru-RU" altLang="ru-RU" sz="2800" dirty="0">
                    <a:solidFill>
                      <a:srgbClr val="FF3300"/>
                    </a:solidFill>
                  </a:rPr>
                  <a:t>.</a:t>
                </a:r>
              </a:p>
            </p:txBody>
          </p:sp>
        </mc:Choice>
        <mc:Fallback>
          <p:sp>
            <p:nvSpPr>
              <p:cNvPr id="97285" name="Text Box 5">
                <a:extLst>
                  <a:ext uri="{FF2B5EF4-FFF2-40B4-BE49-F238E27FC236}">
                    <a16:creationId xmlns:a16="http://schemas.microsoft.com/office/drawing/2014/main" id="{640E13A3-3266-4A5C-A0F6-38B9D9EC82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1000" y="5715000"/>
                <a:ext cx="5943600" cy="563744"/>
              </a:xfrm>
              <a:prstGeom prst="rect">
                <a:avLst/>
              </a:prstGeom>
              <a:blipFill>
                <a:blip r:embed="rId3"/>
                <a:stretch>
                  <a:fillRect l="-2154" t="-4348" b="-2934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1029">
            <a:extLst>
              <a:ext uri="{FF2B5EF4-FFF2-40B4-BE49-F238E27FC236}">
                <a16:creationId xmlns:a16="http://schemas.microsoft.com/office/drawing/2014/main" id="{99A22A12-939F-4C2C-906C-5B22CBEEFE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381000"/>
          </a:xfrm>
          <a:noFill/>
          <a:ln/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10</a:t>
            </a:r>
          </a:p>
        </p:txBody>
      </p:sp>
    </p:spTree>
    <p:extLst>
      <p:ext uri="{BB962C8B-B14F-4D97-AF65-F5344CB8AC3E}">
        <p14:creationId xmlns:p14="http://schemas.microsoft.com/office/powerpoint/2010/main" val="15053232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Text Box 2">
            <a:extLst>
              <a:ext uri="{FF2B5EF4-FFF2-40B4-BE49-F238E27FC236}">
                <a16:creationId xmlns:a16="http://schemas.microsoft.com/office/drawing/2014/main" id="{BFC7B7D6-034D-43CA-BE34-FA4AFFAEEA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504" y="805646"/>
            <a:ext cx="90010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</a:t>
            </a:r>
            <a:r>
              <a:rPr lang="ru-RU" altLang="ru-RU" sz="2800" dirty="0"/>
              <a:t>правильной 6-й призме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ABCDEFA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E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F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/>
              <a:t>, рёбра которой равны 1,</a:t>
            </a:r>
            <a:r>
              <a:rPr lang="ru-RU" altLang="ru-RU" sz="2800" dirty="0">
                <a:cs typeface="Times New Roman" panose="02020603050405020304" pitchFamily="18" charset="0"/>
              </a:rPr>
              <a:t> найдите </a:t>
            </a:r>
            <a:r>
              <a:rPr lang="ru-RU" altLang="ru-RU" sz="2800" dirty="0"/>
              <a:t>расстояние</a:t>
            </a:r>
            <a:r>
              <a:rPr lang="ru-RU" altLang="ru-RU" sz="2800" dirty="0">
                <a:cs typeface="Times New Roman" panose="02020603050405020304" pitchFamily="18" charset="0"/>
              </a:rPr>
              <a:t> между прямыми </a:t>
            </a:r>
            <a:r>
              <a:rPr lang="en-US" altLang="ru-RU" sz="2800" i="1" dirty="0">
                <a:cs typeface="Times New Roman" panose="02020603050405020304" pitchFamily="18" charset="0"/>
              </a:rPr>
              <a:t>AB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E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ru-RU" altLang="ru-RU" sz="2800" i="1" dirty="0"/>
              <a:t>.</a:t>
            </a:r>
          </a:p>
        </p:txBody>
      </p:sp>
      <p:sp>
        <p:nvSpPr>
          <p:cNvPr id="98307" name="Text Box 3">
            <a:extLst>
              <a:ext uri="{FF2B5EF4-FFF2-40B4-BE49-F238E27FC236}">
                <a16:creationId xmlns:a16="http://schemas.microsoft.com/office/drawing/2014/main" id="{33B4EC26-F129-46B1-8764-8E65957442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715000"/>
            <a:ext cx="5943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 </a:t>
            </a:r>
            <a:r>
              <a:rPr lang="en-US" altLang="ru-RU" sz="2800">
                <a:solidFill>
                  <a:srgbClr val="FF3300"/>
                </a:solidFill>
              </a:rPr>
              <a:t>2</a:t>
            </a:r>
            <a:r>
              <a:rPr lang="ru-RU" altLang="ru-RU" sz="2800">
                <a:solidFill>
                  <a:srgbClr val="FF3300"/>
                </a:solidFill>
              </a:rPr>
              <a:t>.</a:t>
            </a:r>
          </a:p>
        </p:txBody>
      </p:sp>
      <p:pic>
        <p:nvPicPr>
          <p:cNvPr id="98308" name="Picture 4">
            <a:extLst>
              <a:ext uri="{FF2B5EF4-FFF2-40B4-BE49-F238E27FC236}">
                <a16:creationId xmlns:a16="http://schemas.microsoft.com/office/drawing/2014/main" id="{A9415826-A753-43DB-8B61-7F3601DF24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8237" y="2304256"/>
            <a:ext cx="4327525" cy="3670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1029">
            <a:extLst>
              <a:ext uri="{FF2B5EF4-FFF2-40B4-BE49-F238E27FC236}">
                <a16:creationId xmlns:a16="http://schemas.microsoft.com/office/drawing/2014/main" id="{3DD86632-4C69-4176-9250-E19C91BE35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381000"/>
          </a:xfrm>
          <a:noFill/>
          <a:ln/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11</a:t>
            </a:r>
          </a:p>
        </p:txBody>
      </p:sp>
    </p:spTree>
    <p:extLst>
      <p:ext uri="{BB962C8B-B14F-4D97-AF65-F5344CB8AC3E}">
        <p14:creationId xmlns:p14="http://schemas.microsoft.com/office/powerpoint/2010/main" val="3134601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7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Text Box 2">
            <a:extLst>
              <a:ext uri="{FF2B5EF4-FFF2-40B4-BE49-F238E27FC236}">
                <a16:creationId xmlns:a16="http://schemas.microsoft.com/office/drawing/2014/main" id="{B7A93D2B-71BB-4664-81C1-302329BF90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6712"/>
            <a:ext cx="91440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</a:t>
            </a:r>
            <a:r>
              <a:rPr lang="ru-RU" altLang="ru-RU" sz="2800" dirty="0"/>
              <a:t>правильной 6-й призме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ABCDEFA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E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F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/>
              <a:t>, рёбра которой равны 1,</a:t>
            </a:r>
            <a:r>
              <a:rPr lang="ru-RU" altLang="ru-RU" sz="2800" dirty="0">
                <a:cs typeface="Times New Roman" panose="02020603050405020304" pitchFamily="18" charset="0"/>
              </a:rPr>
              <a:t> найдите </a:t>
            </a:r>
            <a:r>
              <a:rPr lang="ru-RU" altLang="ru-RU" sz="2800" dirty="0"/>
              <a:t>расстояние</a:t>
            </a:r>
            <a:r>
              <a:rPr lang="ru-RU" altLang="ru-RU" sz="2800" dirty="0">
                <a:cs typeface="Times New Roman" panose="02020603050405020304" pitchFamily="18" charset="0"/>
              </a:rPr>
              <a:t> между прямыми </a:t>
            </a:r>
            <a:r>
              <a:rPr lang="en-US" altLang="ru-RU" sz="2800" i="1" dirty="0">
                <a:cs typeface="Times New Roman" panose="02020603050405020304" pitchFamily="18" charset="0"/>
              </a:rPr>
              <a:t>AA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CC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ru-RU" altLang="ru-RU" sz="2800" i="1" dirty="0"/>
              <a:t>.</a:t>
            </a:r>
          </a:p>
        </p:txBody>
      </p:sp>
      <p:pic>
        <p:nvPicPr>
          <p:cNvPr id="99331" name="Picture 3">
            <a:extLst>
              <a:ext uri="{FF2B5EF4-FFF2-40B4-BE49-F238E27FC236}">
                <a16:creationId xmlns:a16="http://schemas.microsoft.com/office/drawing/2014/main" id="{467E2216-6195-46E5-92E8-08CB560364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8237" y="2514600"/>
            <a:ext cx="4327525" cy="3670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99333" name="Text Box 5">
                <a:extLst>
                  <a:ext uri="{FF2B5EF4-FFF2-40B4-BE49-F238E27FC236}">
                    <a16:creationId xmlns:a16="http://schemas.microsoft.com/office/drawing/2014/main" id="{19C9024E-5BF5-4484-BC26-E44C1652325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1000" y="5715000"/>
                <a:ext cx="5943600" cy="5637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sz="2800" dirty="0">
                    <a:solidFill>
                      <a:srgbClr val="FF3300"/>
                    </a:solidFill>
                  </a:rPr>
                  <a:t>Ответ: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2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ru-RU" altLang="ru-RU" sz="2800" dirty="0">
                    <a:solidFill>
                      <a:srgbClr val="FF3300"/>
                    </a:solidFill>
                  </a:rPr>
                  <a:t>.</a:t>
                </a:r>
              </a:p>
            </p:txBody>
          </p:sp>
        </mc:Choice>
        <mc:Fallback>
          <p:sp>
            <p:nvSpPr>
              <p:cNvPr id="99333" name="Text Box 5">
                <a:extLst>
                  <a:ext uri="{FF2B5EF4-FFF2-40B4-BE49-F238E27FC236}">
                    <a16:creationId xmlns:a16="http://schemas.microsoft.com/office/drawing/2014/main" id="{19C9024E-5BF5-4484-BC26-E44C165232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1000" y="5715000"/>
                <a:ext cx="5943600" cy="563744"/>
              </a:xfrm>
              <a:prstGeom prst="rect">
                <a:avLst/>
              </a:prstGeom>
              <a:blipFill>
                <a:blip r:embed="rId3"/>
                <a:stretch>
                  <a:fillRect l="-2154" t="-4348" b="-2934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1029">
            <a:extLst>
              <a:ext uri="{FF2B5EF4-FFF2-40B4-BE49-F238E27FC236}">
                <a16:creationId xmlns:a16="http://schemas.microsoft.com/office/drawing/2014/main" id="{2703E89F-BE47-4254-93DB-81C7A73686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381000"/>
          </a:xfrm>
          <a:noFill/>
          <a:ln/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12</a:t>
            </a:r>
          </a:p>
        </p:txBody>
      </p:sp>
    </p:spTree>
    <p:extLst>
      <p:ext uri="{BB962C8B-B14F-4D97-AF65-F5344CB8AC3E}">
        <p14:creationId xmlns:p14="http://schemas.microsoft.com/office/powerpoint/2010/main" val="41065532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Text Box 2">
            <a:extLst>
              <a:ext uri="{FF2B5EF4-FFF2-40B4-BE49-F238E27FC236}">
                <a16:creationId xmlns:a16="http://schemas.microsoft.com/office/drawing/2014/main" id="{9ECF287D-9A97-437F-91C7-8CFC8D8A31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504" y="590202"/>
            <a:ext cx="9036496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</a:t>
            </a:r>
            <a:r>
              <a:rPr lang="ru-RU" altLang="ru-RU" sz="2800" dirty="0"/>
              <a:t>правильной 6-й призме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ABCDEFA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E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F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/>
              <a:t>, рёбра которой равны 1,</a:t>
            </a:r>
            <a:r>
              <a:rPr lang="ru-RU" altLang="ru-RU" sz="2800" dirty="0">
                <a:cs typeface="Times New Roman" panose="02020603050405020304" pitchFamily="18" charset="0"/>
              </a:rPr>
              <a:t> найдите </a:t>
            </a:r>
            <a:r>
              <a:rPr lang="ru-RU" altLang="ru-RU" sz="2800" dirty="0"/>
              <a:t>расстояние</a:t>
            </a:r>
            <a:r>
              <a:rPr lang="ru-RU" altLang="ru-RU" sz="2800" dirty="0">
                <a:cs typeface="Times New Roman" panose="02020603050405020304" pitchFamily="18" charset="0"/>
              </a:rPr>
              <a:t> между прямыми </a:t>
            </a:r>
            <a:r>
              <a:rPr lang="en-US" altLang="ru-RU" sz="2800" i="1" dirty="0">
                <a:cs typeface="Times New Roman" panose="02020603050405020304" pitchFamily="18" charset="0"/>
              </a:rPr>
              <a:t>AA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DD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ru-RU" altLang="ru-RU" sz="2800" i="1" dirty="0"/>
              <a:t>.</a:t>
            </a:r>
          </a:p>
        </p:txBody>
      </p:sp>
      <p:sp>
        <p:nvSpPr>
          <p:cNvPr id="100355" name="Text Box 3">
            <a:extLst>
              <a:ext uri="{FF2B5EF4-FFF2-40B4-BE49-F238E27FC236}">
                <a16:creationId xmlns:a16="http://schemas.microsoft.com/office/drawing/2014/main" id="{B5F1B068-108C-4C71-B598-34025D92D0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715000"/>
            <a:ext cx="5943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 </a:t>
            </a:r>
            <a:r>
              <a:rPr lang="en-US" altLang="ru-RU" sz="2800">
                <a:solidFill>
                  <a:srgbClr val="FF3300"/>
                </a:solidFill>
              </a:rPr>
              <a:t>2</a:t>
            </a:r>
            <a:r>
              <a:rPr lang="ru-RU" altLang="ru-RU" sz="2800">
                <a:solidFill>
                  <a:srgbClr val="FF3300"/>
                </a:solidFill>
              </a:rPr>
              <a:t>.</a:t>
            </a:r>
          </a:p>
        </p:txBody>
      </p:sp>
      <p:pic>
        <p:nvPicPr>
          <p:cNvPr id="100356" name="Picture 4">
            <a:extLst>
              <a:ext uri="{FF2B5EF4-FFF2-40B4-BE49-F238E27FC236}">
                <a16:creationId xmlns:a16="http://schemas.microsoft.com/office/drawing/2014/main" id="{BF835328-F512-4882-B000-1687902772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905000"/>
            <a:ext cx="4327525" cy="3670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1029">
            <a:extLst>
              <a:ext uri="{FF2B5EF4-FFF2-40B4-BE49-F238E27FC236}">
                <a16:creationId xmlns:a16="http://schemas.microsoft.com/office/drawing/2014/main" id="{33B2E3F9-4472-421D-A813-9BB113F414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381000"/>
          </a:xfrm>
          <a:noFill/>
          <a:ln/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13</a:t>
            </a:r>
          </a:p>
        </p:txBody>
      </p:sp>
    </p:spTree>
    <p:extLst>
      <p:ext uri="{BB962C8B-B14F-4D97-AF65-F5344CB8AC3E}">
        <p14:creationId xmlns:p14="http://schemas.microsoft.com/office/powerpoint/2010/main" val="3654167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5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Text Box 2">
            <a:extLst>
              <a:ext uri="{FF2B5EF4-FFF2-40B4-BE49-F238E27FC236}">
                <a16:creationId xmlns:a16="http://schemas.microsoft.com/office/drawing/2014/main" id="{6E995057-1817-4B50-AC2F-32D1A3A285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33400"/>
            <a:ext cx="8884096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</a:t>
            </a:r>
            <a:r>
              <a:rPr lang="ru-RU" altLang="ru-RU" sz="2800" dirty="0"/>
              <a:t>правильной 6-й призме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ABCDEFA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E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F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/>
              <a:t>, рёбра которой равны 1,</a:t>
            </a:r>
            <a:r>
              <a:rPr lang="ru-RU" altLang="ru-RU" sz="2800" dirty="0">
                <a:cs typeface="Times New Roman" panose="02020603050405020304" pitchFamily="18" charset="0"/>
              </a:rPr>
              <a:t> найдите </a:t>
            </a:r>
            <a:r>
              <a:rPr lang="ru-RU" altLang="ru-RU" sz="2800" dirty="0"/>
              <a:t>расстояние</a:t>
            </a:r>
            <a:r>
              <a:rPr lang="ru-RU" altLang="ru-RU" sz="2800" dirty="0">
                <a:cs typeface="Times New Roman" panose="02020603050405020304" pitchFamily="18" charset="0"/>
              </a:rPr>
              <a:t> между прямыми: </a:t>
            </a:r>
            <a:r>
              <a:rPr lang="en-US" altLang="ru-RU" sz="2800" i="1" dirty="0">
                <a:cs typeface="Times New Roman" panose="02020603050405020304" pitchFamily="18" charset="0"/>
              </a:rPr>
              <a:t>AA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ru-RU" altLang="ru-RU" sz="2800" i="1" dirty="0"/>
              <a:t>.</a:t>
            </a:r>
          </a:p>
        </p:txBody>
      </p:sp>
      <p:pic>
        <p:nvPicPr>
          <p:cNvPr id="101379" name="Picture 3">
            <a:extLst>
              <a:ext uri="{FF2B5EF4-FFF2-40B4-BE49-F238E27FC236}">
                <a16:creationId xmlns:a16="http://schemas.microsoft.com/office/drawing/2014/main" id="{02DC82DE-863C-4FD6-93E8-D591AA4B5B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084386"/>
            <a:ext cx="3454509" cy="2832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01387" name="Group 11">
            <a:extLst>
              <a:ext uri="{FF2B5EF4-FFF2-40B4-BE49-F238E27FC236}">
                <a16:creationId xmlns:a16="http://schemas.microsoft.com/office/drawing/2014/main" id="{1FAB63AD-DD2E-40E4-80EA-2096F4BADB83}"/>
              </a:ext>
            </a:extLst>
          </p:cNvPr>
          <p:cNvGrpSpPr>
            <a:grpSpLocks/>
          </p:cNvGrpSpPr>
          <p:nvPr/>
        </p:nvGrpSpPr>
        <p:grpSpPr bwMode="auto">
          <a:xfrm>
            <a:off x="148361" y="2074862"/>
            <a:ext cx="8991600" cy="4783138"/>
            <a:chOff x="96" y="1307"/>
            <a:chExt cx="5664" cy="3013"/>
          </a:xfrm>
        </p:grpSpPr>
        <p:sp>
          <p:nvSpPr>
            <p:cNvPr id="101381" name="Text Box 5">
              <a:extLst>
                <a:ext uri="{FF2B5EF4-FFF2-40B4-BE49-F238E27FC236}">
                  <a16:creationId xmlns:a16="http://schemas.microsoft.com/office/drawing/2014/main" id="{1031B215-5DEC-4B2F-9B65-C662A55B9FF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3840"/>
              <a:ext cx="374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>
                  <a:solidFill>
                    <a:srgbClr val="FF3300"/>
                  </a:solidFill>
                </a:rPr>
                <a:t>Ответ:      .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01382" name="Object 6">
                  <a:extLst>
                    <a:ext uri="{FF2B5EF4-FFF2-40B4-BE49-F238E27FC236}">
                      <a16:creationId xmlns:a16="http://schemas.microsoft.com/office/drawing/2014/main" id="{514C34CB-B1F2-4C66-BFBE-0D5BC4E871FB}"/>
                    </a:ext>
                  </a:extLst>
                </p:cNvPr>
                <p:cNvSpPr txBox="1"/>
                <p:nvPr/>
              </p:nvSpPr>
              <p:spPr bwMode="auto">
                <a:xfrm>
                  <a:off x="912" y="3744"/>
                  <a:ext cx="328" cy="57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101382" name="Object 6">
                  <a:extLst>
                    <a:ext uri="{FF2B5EF4-FFF2-40B4-BE49-F238E27FC236}">
                      <a16:creationId xmlns:a16="http://schemas.microsoft.com/office/drawing/2014/main" id="{514C34CB-B1F2-4C66-BFBE-0D5BC4E871F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912" y="3744"/>
                  <a:ext cx="328" cy="576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01383" name="Text Box 7">
                  <a:extLst>
                    <a:ext uri="{FF2B5EF4-FFF2-40B4-BE49-F238E27FC236}">
                      <a16:creationId xmlns:a16="http://schemas.microsoft.com/office/drawing/2014/main" id="{DB78736C-AE1A-48A0-BC7A-BB7CF52136F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96" y="3024"/>
                  <a:ext cx="5664" cy="8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</a:pPr>
                  <a:r>
                    <a:rPr lang="ru-RU" altLang="ru-RU" dirty="0">
                      <a:solidFill>
                        <a:srgbClr val="FF3300"/>
                      </a:solidFill>
                    </a:rPr>
                    <a:t>Решение: </a:t>
                  </a:r>
                  <a:r>
                    <a:rPr lang="ru-RU" altLang="ru-RU" dirty="0"/>
                    <a:t>Продолжим стороны </a:t>
                  </a:r>
                  <a:r>
                    <a:rPr lang="en-US" altLang="ru-RU" i="1" dirty="0"/>
                    <a:t>B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i="1" dirty="0"/>
                    <a:t>C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dirty="0"/>
                    <a:t> </a:t>
                  </a:r>
                  <a:r>
                    <a:rPr lang="ru-RU" altLang="ru-RU" dirty="0"/>
                    <a:t>и </a:t>
                  </a:r>
                  <a:r>
                    <a:rPr lang="en-US" altLang="ru-RU" i="1" dirty="0"/>
                    <a:t>A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i="1" dirty="0"/>
                    <a:t>F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dirty="0"/>
                    <a:t> </a:t>
                  </a:r>
                  <a:r>
                    <a:rPr lang="ru-RU" altLang="ru-RU" dirty="0"/>
                    <a:t>до пересечения в точке </a:t>
                  </a:r>
                  <a:r>
                    <a:rPr lang="en-US" altLang="ru-RU" i="1" dirty="0"/>
                    <a:t>G</a:t>
                  </a:r>
                  <a:r>
                    <a:rPr lang="ru-RU" altLang="ru-RU" dirty="0"/>
                    <a:t>. Треугольник </a:t>
                  </a:r>
                  <a:r>
                    <a:rPr lang="en-US" altLang="ru-RU" i="1" dirty="0"/>
                    <a:t>A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i="1" dirty="0"/>
                    <a:t>B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i="1" dirty="0"/>
                    <a:t>G</a:t>
                  </a:r>
                  <a:r>
                    <a:rPr lang="ru-RU" altLang="ru-RU" i="1" dirty="0"/>
                    <a:t> </a:t>
                  </a:r>
                  <a:r>
                    <a:rPr lang="ru-RU" altLang="ru-RU" dirty="0"/>
                    <a:t>равносторонний. Его высота </a:t>
                  </a:r>
                  <a:r>
                    <a:rPr lang="en-US" altLang="ru-RU" i="1" dirty="0"/>
                    <a:t>A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i="1" dirty="0"/>
                    <a:t>H</a:t>
                  </a:r>
                  <a:r>
                    <a:rPr lang="en-US" altLang="ru-RU" i="1" baseline="-25000" dirty="0"/>
                    <a:t> </a:t>
                  </a:r>
                  <a:r>
                    <a:rPr lang="ru-RU" altLang="ru-RU" dirty="0"/>
                    <a:t>является искомым общим перпендикуляром. Его длина равна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r>
                    <a:rPr lang="ru-RU" altLang="ru-RU" dirty="0"/>
                    <a:t>. </a:t>
                  </a:r>
                  <a:endParaRPr lang="ru-RU" altLang="ru-RU" i="1" dirty="0"/>
                </a:p>
              </p:txBody>
            </p:sp>
          </mc:Choice>
          <mc:Fallback>
            <p:sp>
              <p:nvSpPr>
                <p:cNvPr id="101383" name="Text Box 7">
                  <a:extLst>
                    <a:ext uri="{FF2B5EF4-FFF2-40B4-BE49-F238E27FC236}">
                      <a16:creationId xmlns:a16="http://schemas.microsoft.com/office/drawing/2014/main" id="{DB78736C-AE1A-48A0-BC7A-BB7CF52136F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96" y="3024"/>
                  <a:ext cx="5664" cy="894"/>
                </a:xfrm>
                <a:prstGeom prst="rect">
                  <a:avLst/>
                </a:prstGeom>
                <a:blipFill>
                  <a:blip r:embed="rId4"/>
                  <a:stretch>
                    <a:fillRect l="-1017" t="-3448" r="-1085" b="-3017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101385" name="Picture 9">
              <a:extLst>
                <a:ext uri="{FF2B5EF4-FFF2-40B4-BE49-F238E27FC236}">
                  <a16:creationId xmlns:a16="http://schemas.microsoft.com/office/drawing/2014/main" id="{551D1AB9-97E8-4363-ACB5-D7B64DFC392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60" y="1307"/>
              <a:ext cx="2166" cy="17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0" name="Rectangle 1029">
            <a:extLst>
              <a:ext uri="{FF2B5EF4-FFF2-40B4-BE49-F238E27FC236}">
                <a16:creationId xmlns:a16="http://schemas.microsoft.com/office/drawing/2014/main" id="{FD44BD25-35E7-4A86-8683-DAAC9E0CFD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381000"/>
          </a:xfrm>
          <a:noFill/>
          <a:ln/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14</a:t>
            </a:r>
          </a:p>
        </p:txBody>
      </p:sp>
    </p:spTree>
    <p:extLst>
      <p:ext uri="{BB962C8B-B14F-4D97-AF65-F5344CB8AC3E}">
        <p14:creationId xmlns:p14="http://schemas.microsoft.com/office/powerpoint/2010/main" val="1880551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1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Text Box 2">
            <a:extLst>
              <a:ext uri="{FF2B5EF4-FFF2-40B4-BE49-F238E27FC236}">
                <a16:creationId xmlns:a16="http://schemas.microsoft.com/office/drawing/2014/main" id="{CE798A73-56F8-44B7-96F4-B0C8BEDEF7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504" y="471487"/>
            <a:ext cx="9036496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</a:t>
            </a:r>
            <a:r>
              <a:rPr lang="ru-RU" altLang="ru-RU" sz="2800" dirty="0"/>
              <a:t>правильной 6-й призме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ABCDEFA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E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F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/>
              <a:t>, рёбра которой равны 1,</a:t>
            </a:r>
            <a:r>
              <a:rPr lang="ru-RU" altLang="ru-RU" sz="2800" dirty="0">
                <a:cs typeface="Times New Roman" panose="02020603050405020304" pitchFamily="18" charset="0"/>
              </a:rPr>
              <a:t> найдите </a:t>
            </a:r>
            <a:r>
              <a:rPr lang="ru-RU" altLang="ru-RU" sz="2800" dirty="0"/>
              <a:t>расстояние</a:t>
            </a:r>
            <a:r>
              <a:rPr lang="ru-RU" altLang="ru-RU" sz="2800" dirty="0">
                <a:cs typeface="Times New Roman" panose="02020603050405020304" pitchFamily="18" charset="0"/>
              </a:rPr>
              <a:t> между прямыми </a:t>
            </a:r>
            <a:r>
              <a:rPr lang="en-US" altLang="ru-RU" sz="2800" i="1" dirty="0">
                <a:cs typeface="Times New Roman" panose="02020603050405020304" pitchFamily="18" charset="0"/>
              </a:rPr>
              <a:t>AA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ru-RU" altLang="ru-RU" sz="2800" i="1" dirty="0"/>
              <a:t>.</a:t>
            </a:r>
          </a:p>
        </p:txBody>
      </p:sp>
      <p:pic>
        <p:nvPicPr>
          <p:cNvPr id="102403" name="Picture 3">
            <a:extLst>
              <a:ext uri="{FF2B5EF4-FFF2-40B4-BE49-F238E27FC236}">
                <a16:creationId xmlns:a16="http://schemas.microsoft.com/office/drawing/2014/main" id="{1462400A-5D70-46A3-BA88-16D402488F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828800"/>
            <a:ext cx="3814763" cy="3141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02411" name="Group 11">
            <a:extLst>
              <a:ext uri="{FF2B5EF4-FFF2-40B4-BE49-F238E27FC236}">
                <a16:creationId xmlns:a16="http://schemas.microsoft.com/office/drawing/2014/main" id="{5699C646-2998-4032-B88E-7CB8D1998166}"/>
              </a:ext>
            </a:extLst>
          </p:cNvPr>
          <p:cNvGrpSpPr>
            <a:grpSpLocks/>
          </p:cNvGrpSpPr>
          <p:nvPr/>
        </p:nvGrpSpPr>
        <p:grpSpPr bwMode="auto">
          <a:xfrm>
            <a:off x="107950" y="1828800"/>
            <a:ext cx="9036050" cy="4602163"/>
            <a:chOff x="68" y="1152"/>
            <a:chExt cx="5692" cy="2899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02405" name="Text Box 5">
                  <a:extLst>
                    <a:ext uri="{FF2B5EF4-FFF2-40B4-BE49-F238E27FC236}">
                      <a16:creationId xmlns:a16="http://schemas.microsoft.com/office/drawing/2014/main" id="{7546205B-FCD8-47CB-8AC1-9295AF94CF3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32" y="3696"/>
                  <a:ext cx="1248" cy="35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ru-RU" altLang="ru-RU" sz="2800" dirty="0">
                      <a:solidFill>
                        <a:srgbClr val="FF3300"/>
                      </a:solidFill>
                    </a:rPr>
                    <a:t>Ответ: 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ru-RU" sz="28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a14:m>
                  <a:r>
                    <a:rPr lang="ru-RU" altLang="ru-RU" sz="2800" dirty="0">
                      <a:solidFill>
                        <a:srgbClr val="FF3300"/>
                      </a:solidFill>
                    </a:rPr>
                    <a:t>.</a:t>
                  </a:r>
                </a:p>
              </p:txBody>
            </p:sp>
          </mc:Choice>
          <mc:Fallback>
            <p:sp>
              <p:nvSpPr>
                <p:cNvPr id="102405" name="Text Box 5">
                  <a:extLst>
                    <a:ext uri="{FF2B5EF4-FFF2-40B4-BE49-F238E27FC236}">
                      <a16:creationId xmlns:a16="http://schemas.microsoft.com/office/drawing/2014/main" id="{7546205B-FCD8-47CB-8AC1-9295AF94CF3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32" y="3696"/>
                  <a:ext cx="1248" cy="355"/>
                </a:xfrm>
                <a:prstGeom prst="rect">
                  <a:avLst/>
                </a:prstGeom>
                <a:blipFill>
                  <a:blip r:embed="rId3"/>
                  <a:stretch>
                    <a:fillRect l="-6462" t="-4348" b="-29348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02407" name="Text Box 7">
                  <a:extLst>
                    <a:ext uri="{FF2B5EF4-FFF2-40B4-BE49-F238E27FC236}">
                      <a16:creationId xmlns:a16="http://schemas.microsoft.com/office/drawing/2014/main" id="{40BF2AA3-BA80-466B-8AD8-CC81966A3FDE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68" y="3120"/>
                  <a:ext cx="5692" cy="54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</a:pPr>
                  <a:r>
                    <a:rPr lang="ru-RU" altLang="ru-RU" dirty="0">
                      <a:solidFill>
                        <a:srgbClr val="FF3300"/>
                      </a:solidFill>
                    </a:rPr>
                    <a:t>	Решение: </a:t>
                  </a:r>
                  <a:r>
                    <a:rPr lang="ru-RU" altLang="ru-RU" dirty="0"/>
                    <a:t>Искомым общим перпендикуляром является отрезок </a:t>
                  </a:r>
                  <a:r>
                    <a:rPr lang="en-US" altLang="ru-RU" i="1" dirty="0"/>
                    <a:t>A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i="1" dirty="0"/>
                    <a:t>C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dirty="0"/>
                    <a:t>. </a:t>
                  </a:r>
                  <a:r>
                    <a:rPr lang="ru-RU" altLang="ru-RU" dirty="0"/>
                    <a:t>Его длина равна 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ru-RU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a14:m>
                  <a:r>
                    <a:rPr lang="ru-RU" altLang="ru-RU" dirty="0"/>
                    <a:t>. </a:t>
                  </a:r>
                  <a:r>
                    <a:rPr lang="en-US" altLang="ru-RU" i="1" dirty="0"/>
                    <a:t> </a:t>
                  </a:r>
                  <a:endParaRPr lang="ru-RU" altLang="ru-RU" i="1" dirty="0"/>
                </a:p>
              </p:txBody>
            </p:sp>
          </mc:Choice>
          <mc:Fallback>
            <p:sp>
              <p:nvSpPr>
                <p:cNvPr id="102407" name="Text Box 7">
                  <a:extLst>
                    <a:ext uri="{FF2B5EF4-FFF2-40B4-BE49-F238E27FC236}">
                      <a16:creationId xmlns:a16="http://schemas.microsoft.com/office/drawing/2014/main" id="{40BF2AA3-BA80-466B-8AD8-CC81966A3FD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68" y="3120"/>
                  <a:ext cx="5692" cy="545"/>
                </a:xfrm>
                <a:prstGeom prst="rect">
                  <a:avLst/>
                </a:prstGeom>
                <a:blipFill>
                  <a:blip r:embed="rId4"/>
                  <a:stretch>
                    <a:fillRect l="-1080" t="-5674" r="-1012" b="-15603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102409" name="Picture 9">
              <a:extLst>
                <a:ext uri="{FF2B5EF4-FFF2-40B4-BE49-F238E27FC236}">
                  <a16:creationId xmlns:a16="http://schemas.microsoft.com/office/drawing/2014/main" id="{460984EF-B71A-4157-B3DA-89FF0868B12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0" y="1152"/>
              <a:ext cx="2403" cy="19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0" name="Rectangle 1029">
            <a:extLst>
              <a:ext uri="{FF2B5EF4-FFF2-40B4-BE49-F238E27FC236}">
                <a16:creationId xmlns:a16="http://schemas.microsoft.com/office/drawing/2014/main" id="{6F04D7C2-E367-444A-8F2A-A3670B56B0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381000"/>
          </a:xfrm>
          <a:noFill/>
          <a:ln/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15</a:t>
            </a:r>
          </a:p>
        </p:txBody>
      </p:sp>
    </p:spTree>
    <p:extLst>
      <p:ext uri="{BB962C8B-B14F-4D97-AF65-F5344CB8AC3E}">
        <p14:creationId xmlns:p14="http://schemas.microsoft.com/office/powerpoint/2010/main" val="1122495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2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Text Box 2">
            <a:extLst>
              <a:ext uri="{FF2B5EF4-FFF2-40B4-BE49-F238E27FC236}">
                <a16:creationId xmlns:a16="http://schemas.microsoft.com/office/drawing/2014/main" id="{A15BB4EA-1A0F-4595-901C-D8DC45F9A0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504" y="520404"/>
            <a:ext cx="9036496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</a:t>
            </a:r>
            <a:r>
              <a:rPr lang="ru-RU" altLang="ru-RU" sz="2800" dirty="0"/>
              <a:t>правильной 6-й призме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ABCDEFA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E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F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/>
              <a:t>, рёбра которой равны 1,</a:t>
            </a:r>
            <a:r>
              <a:rPr lang="ru-RU" altLang="ru-RU" sz="2800" dirty="0">
                <a:cs typeface="Times New Roman" panose="02020603050405020304" pitchFamily="18" charset="0"/>
              </a:rPr>
              <a:t> найдите </a:t>
            </a:r>
            <a:r>
              <a:rPr lang="ru-RU" altLang="ru-RU" sz="2800" dirty="0"/>
              <a:t>расстояние</a:t>
            </a:r>
            <a:r>
              <a:rPr lang="ru-RU" altLang="ru-RU" sz="2800" dirty="0">
                <a:cs typeface="Times New Roman" panose="02020603050405020304" pitchFamily="18" charset="0"/>
              </a:rPr>
              <a:t> между прямыми </a:t>
            </a:r>
            <a:r>
              <a:rPr lang="en-US" altLang="ru-RU" sz="2800" i="1" dirty="0">
                <a:cs typeface="Times New Roman" panose="02020603050405020304" pitchFamily="18" charset="0"/>
              </a:rPr>
              <a:t>AA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BC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ru-RU" altLang="ru-RU" sz="2800" i="1" dirty="0"/>
              <a:t>.</a:t>
            </a:r>
          </a:p>
        </p:txBody>
      </p:sp>
      <p:pic>
        <p:nvPicPr>
          <p:cNvPr id="103427" name="Picture 3">
            <a:extLst>
              <a:ext uri="{FF2B5EF4-FFF2-40B4-BE49-F238E27FC236}">
                <a16:creationId xmlns:a16="http://schemas.microsoft.com/office/drawing/2014/main" id="{E3C80003-A16E-4A08-8AB7-5058D1DAF8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905000"/>
            <a:ext cx="3859213" cy="316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03436" name="Group 12">
            <a:extLst>
              <a:ext uri="{FF2B5EF4-FFF2-40B4-BE49-F238E27FC236}">
                <a16:creationId xmlns:a16="http://schemas.microsoft.com/office/drawing/2014/main" id="{D9A13C7E-FBB7-46DE-BD26-D704ECEB338C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1905000"/>
            <a:ext cx="8305800" cy="4953000"/>
            <a:chOff x="240" y="1200"/>
            <a:chExt cx="5232" cy="3120"/>
          </a:xfrm>
        </p:grpSpPr>
        <p:sp>
          <p:nvSpPr>
            <p:cNvPr id="103430" name="Text Box 6">
              <a:extLst>
                <a:ext uri="{FF2B5EF4-FFF2-40B4-BE49-F238E27FC236}">
                  <a16:creationId xmlns:a16="http://schemas.microsoft.com/office/drawing/2014/main" id="{E3F7B121-5E9E-4084-AC86-90ACF2C461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3832"/>
              <a:ext cx="374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>
                  <a:solidFill>
                    <a:srgbClr val="FF3300"/>
                  </a:solidFill>
                </a:rPr>
                <a:t>Ответ:      .</a:t>
              </a:r>
              <a:endParaRPr lang="ru-RU" altLang="ru-RU" sz="2800" baseline="30000">
                <a:solidFill>
                  <a:srgbClr val="FF3300"/>
                </a:solidFill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03431" name="Object 7">
                  <a:extLst>
                    <a:ext uri="{FF2B5EF4-FFF2-40B4-BE49-F238E27FC236}">
                      <a16:creationId xmlns:a16="http://schemas.microsoft.com/office/drawing/2014/main" id="{76F9389B-C3F1-4375-9DE9-338AED1EFA30}"/>
                    </a:ext>
                  </a:extLst>
                </p:cNvPr>
                <p:cNvSpPr txBox="1"/>
                <p:nvPr/>
              </p:nvSpPr>
              <p:spPr bwMode="auto">
                <a:xfrm>
                  <a:off x="984" y="3744"/>
                  <a:ext cx="328" cy="57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103431" name="Object 7">
                  <a:extLst>
                    <a:ext uri="{FF2B5EF4-FFF2-40B4-BE49-F238E27FC236}">
                      <a16:creationId xmlns:a16="http://schemas.microsoft.com/office/drawing/2014/main" id="{76F9389B-C3F1-4375-9DE9-338AED1EFA3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984" y="3744"/>
                  <a:ext cx="328" cy="576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03432" name="Text Box 8">
                  <a:extLst>
                    <a:ext uri="{FF2B5EF4-FFF2-40B4-BE49-F238E27FC236}">
                      <a16:creationId xmlns:a16="http://schemas.microsoft.com/office/drawing/2014/main" id="{C9EADE4F-37FE-4AC4-B839-21E4540F354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40" y="3216"/>
                  <a:ext cx="5232" cy="66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</a:pPr>
                  <a:r>
                    <a:rPr lang="ru-RU" altLang="ru-RU" dirty="0">
                      <a:solidFill>
                        <a:srgbClr val="FF3300"/>
                      </a:solidFill>
                    </a:rPr>
                    <a:t>Решение: </a:t>
                  </a:r>
                  <a:r>
                    <a:rPr lang="ru-RU" altLang="ru-RU" dirty="0"/>
                    <a:t>Искомым расстоянием является расстояние между параллельными плоскостями </a:t>
                  </a:r>
                  <a:r>
                    <a:rPr lang="en-US" altLang="ru-RU" i="1" dirty="0"/>
                    <a:t>ADD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dirty="0"/>
                    <a:t> </a:t>
                  </a:r>
                  <a:r>
                    <a:rPr lang="ru-RU" altLang="ru-RU" dirty="0"/>
                    <a:t>и </a:t>
                  </a:r>
                  <a:r>
                    <a:rPr lang="en-US" altLang="ru-RU" i="1" dirty="0"/>
                    <a:t>BCC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dirty="0"/>
                    <a:t>. </a:t>
                  </a:r>
                  <a:r>
                    <a:rPr lang="ru-RU" altLang="ru-RU" dirty="0"/>
                    <a:t>Оно равно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r>
                    <a:rPr lang="ru-RU" altLang="ru-RU" dirty="0"/>
                    <a:t>. </a:t>
                  </a:r>
                  <a:r>
                    <a:rPr lang="en-US" altLang="ru-RU" i="1" dirty="0"/>
                    <a:t> </a:t>
                  </a:r>
                  <a:endParaRPr lang="ru-RU" altLang="ru-RU" i="1" dirty="0"/>
                </a:p>
              </p:txBody>
            </p:sp>
          </mc:Choice>
          <mc:Fallback>
            <p:sp>
              <p:nvSpPr>
                <p:cNvPr id="103432" name="Text Box 8">
                  <a:extLst>
                    <a:ext uri="{FF2B5EF4-FFF2-40B4-BE49-F238E27FC236}">
                      <a16:creationId xmlns:a16="http://schemas.microsoft.com/office/drawing/2014/main" id="{C9EADE4F-37FE-4AC4-B839-21E4540F354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40" y="3216"/>
                  <a:ext cx="5232" cy="661"/>
                </a:xfrm>
                <a:prstGeom prst="rect">
                  <a:avLst/>
                </a:prstGeom>
                <a:blipFill>
                  <a:blip r:embed="rId4"/>
                  <a:stretch>
                    <a:fillRect l="-1175" t="-4651" r="-1101" b="-4070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103434" name="Picture 10">
              <a:extLst>
                <a:ext uri="{FF2B5EF4-FFF2-40B4-BE49-F238E27FC236}">
                  <a16:creationId xmlns:a16="http://schemas.microsoft.com/office/drawing/2014/main" id="{C3877907-9EF0-4557-B636-86DBE4EB026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92" y="1200"/>
              <a:ext cx="2403" cy="19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0" name="Rectangle 1029">
            <a:extLst>
              <a:ext uri="{FF2B5EF4-FFF2-40B4-BE49-F238E27FC236}">
                <a16:creationId xmlns:a16="http://schemas.microsoft.com/office/drawing/2014/main" id="{37CC4B35-4249-4A01-B7CC-C7656AB5B3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381000"/>
          </a:xfrm>
          <a:noFill/>
          <a:ln/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16</a:t>
            </a:r>
          </a:p>
        </p:txBody>
      </p:sp>
    </p:spTree>
    <p:extLst>
      <p:ext uri="{BB962C8B-B14F-4D97-AF65-F5344CB8AC3E}">
        <p14:creationId xmlns:p14="http://schemas.microsoft.com/office/powerpoint/2010/main" val="1954957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3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Text Box 2">
            <a:extLst>
              <a:ext uri="{FF2B5EF4-FFF2-40B4-BE49-F238E27FC236}">
                <a16:creationId xmlns:a16="http://schemas.microsoft.com/office/drawing/2014/main" id="{AE6F8862-ACDA-4069-98BB-FE1CA88A3A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96" y="502097"/>
            <a:ext cx="90010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</a:t>
            </a:r>
            <a:r>
              <a:rPr lang="ru-RU" altLang="ru-RU" sz="2800" dirty="0"/>
              <a:t>правильной 6-й призме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ABCDEFA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E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F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/>
              <a:t>, рёбра которой равны 1,</a:t>
            </a:r>
            <a:r>
              <a:rPr lang="ru-RU" altLang="ru-RU" sz="2800" dirty="0">
                <a:cs typeface="Times New Roman" panose="02020603050405020304" pitchFamily="18" charset="0"/>
              </a:rPr>
              <a:t> найдите </a:t>
            </a:r>
            <a:r>
              <a:rPr lang="ru-RU" altLang="ru-RU" sz="2800" dirty="0"/>
              <a:t>расстояние</a:t>
            </a:r>
            <a:r>
              <a:rPr lang="ru-RU" altLang="ru-RU" sz="2800" dirty="0">
                <a:cs typeface="Times New Roman" panose="02020603050405020304" pitchFamily="18" charset="0"/>
              </a:rPr>
              <a:t> между прямыми: </a:t>
            </a:r>
            <a:r>
              <a:rPr lang="en-US" altLang="ru-RU" sz="2800" i="1" dirty="0">
                <a:cs typeface="Times New Roman" panose="02020603050405020304" pitchFamily="18" charset="0"/>
              </a:rPr>
              <a:t>AA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CD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ru-RU" altLang="ru-RU" sz="2800" i="1" dirty="0"/>
              <a:t>.</a:t>
            </a:r>
          </a:p>
        </p:txBody>
      </p:sp>
      <p:pic>
        <p:nvPicPr>
          <p:cNvPr id="104451" name="Picture 3">
            <a:extLst>
              <a:ext uri="{FF2B5EF4-FFF2-40B4-BE49-F238E27FC236}">
                <a16:creationId xmlns:a16="http://schemas.microsoft.com/office/drawing/2014/main" id="{F3C30991-6F9B-460E-8077-DF40757877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855788"/>
            <a:ext cx="3814763" cy="314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04460" name="Group 12">
            <a:extLst>
              <a:ext uri="{FF2B5EF4-FFF2-40B4-BE49-F238E27FC236}">
                <a16:creationId xmlns:a16="http://schemas.microsoft.com/office/drawing/2014/main" id="{D38E0F0A-79BA-4A14-8593-2A654514D576}"/>
              </a:ext>
            </a:extLst>
          </p:cNvPr>
          <p:cNvGrpSpPr>
            <a:grpSpLocks/>
          </p:cNvGrpSpPr>
          <p:nvPr/>
        </p:nvGrpSpPr>
        <p:grpSpPr bwMode="auto">
          <a:xfrm>
            <a:off x="34925" y="1828800"/>
            <a:ext cx="9109075" cy="4602163"/>
            <a:chOff x="22" y="1152"/>
            <a:chExt cx="5738" cy="2899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04454" name="Text Box 6">
                  <a:extLst>
                    <a:ext uri="{FF2B5EF4-FFF2-40B4-BE49-F238E27FC236}">
                      <a16:creationId xmlns:a16="http://schemas.microsoft.com/office/drawing/2014/main" id="{0A175278-5AE5-4D48-B8B3-49497E02663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32" y="3696"/>
                  <a:ext cx="3744" cy="35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ru-RU" altLang="ru-RU" sz="2800" dirty="0">
                      <a:solidFill>
                        <a:srgbClr val="FF3300"/>
                      </a:solidFill>
                    </a:rPr>
                    <a:t>Ответ: 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ru-RU" sz="28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a14:m>
                  <a:r>
                    <a:rPr lang="ru-RU" altLang="ru-RU" sz="2800" dirty="0">
                      <a:solidFill>
                        <a:srgbClr val="FF3300"/>
                      </a:solidFill>
                    </a:rPr>
                    <a:t>.</a:t>
                  </a:r>
                  <a:endParaRPr lang="ru-RU" altLang="ru-RU" sz="2800" baseline="30000" dirty="0">
                    <a:solidFill>
                      <a:srgbClr val="FF3300"/>
                    </a:solidFill>
                  </a:endParaRPr>
                </a:p>
              </p:txBody>
            </p:sp>
          </mc:Choice>
          <mc:Fallback>
            <p:sp>
              <p:nvSpPr>
                <p:cNvPr id="104454" name="Text Box 6">
                  <a:extLst>
                    <a:ext uri="{FF2B5EF4-FFF2-40B4-BE49-F238E27FC236}">
                      <a16:creationId xmlns:a16="http://schemas.microsoft.com/office/drawing/2014/main" id="{0A175278-5AE5-4D48-B8B3-49497E02663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32" y="3696"/>
                  <a:ext cx="3744" cy="355"/>
                </a:xfrm>
                <a:prstGeom prst="rect">
                  <a:avLst/>
                </a:prstGeom>
                <a:blipFill>
                  <a:blip r:embed="rId3"/>
                  <a:stretch>
                    <a:fillRect l="-2154" t="-4348" b="-29348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04456" name="Text Box 8">
                  <a:extLst>
                    <a:ext uri="{FF2B5EF4-FFF2-40B4-BE49-F238E27FC236}">
                      <a16:creationId xmlns:a16="http://schemas.microsoft.com/office/drawing/2014/main" id="{64EDD096-56A9-449C-8E0D-1A3E782D2E8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2" y="3168"/>
                  <a:ext cx="5738" cy="54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</a:pPr>
                  <a:r>
                    <a:rPr lang="ru-RU" altLang="ru-RU" dirty="0">
                      <a:solidFill>
                        <a:srgbClr val="FF3300"/>
                      </a:solidFill>
                    </a:rPr>
                    <a:t>	Решение: </a:t>
                  </a:r>
                  <a:r>
                    <a:rPr lang="ru-RU" altLang="ru-RU" dirty="0"/>
                    <a:t>Искомым общим перпендикуляром является отрезок </a:t>
                  </a:r>
                  <a:r>
                    <a:rPr lang="en-US" altLang="ru-RU" i="1" dirty="0"/>
                    <a:t>AC</a:t>
                  </a:r>
                  <a:r>
                    <a:rPr lang="en-US" altLang="ru-RU" dirty="0"/>
                    <a:t>. </a:t>
                  </a:r>
                  <a:r>
                    <a:rPr lang="ru-RU" altLang="ru-RU" dirty="0"/>
                    <a:t>Его длина равна 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ru-RU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a14:m>
                  <a:r>
                    <a:rPr lang="ru-RU" altLang="ru-RU" dirty="0"/>
                    <a:t>. </a:t>
                  </a:r>
                  <a:r>
                    <a:rPr lang="en-US" altLang="ru-RU" i="1" dirty="0"/>
                    <a:t> </a:t>
                  </a:r>
                  <a:endParaRPr lang="ru-RU" altLang="ru-RU" i="1" dirty="0"/>
                </a:p>
              </p:txBody>
            </p:sp>
          </mc:Choice>
          <mc:Fallback>
            <p:sp>
              <p:nvSpPr>
                <p:cNvPr id="104456" name="Text Box 8">
                  <a:extLst>
                    <a:ext uri="{FF2B5EF4-FFF2-40B4-BE49-F238E27FC236}">
                      <a16:creationId xmlns:a16="http://schemas.microsoft.com/office/drawing/2014/main" id="{64EDD096-56A9-449C-8E0D-1A3E782D2E8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2" y="3168"/>
                  <a:ext cx="5738" cy="545"/>
                </a:xfrm>
                <a:prstGeom prst="rect">
                  <a:avLst/>
                </a:prstGeom>
                <a:blipFill>
                  <a:blip r:embed="rId4"/>
                  <a:stretch>
                    <a:fillRect l="-1071" t="-5634" r="-1004" b="-15493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104458" name="Picture 10">
              <a:extLst>
                <a:ext uri="{FF2B5EF4-FFF2-40B4-BE49-F238E27FC236}">
                  <a16:creationId xmlns:a16="http://schemas.microsoft.com/office/drawing/2014/main" id="{88A0840D-FC99-4763-A6DF-7E44A7120DC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0" y="1152"/>
              <a:ext cx="2403" cy="19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0" name="Rectangle 1029">
            <a:extLst>
              <a:ext uri="{FF2B5EF4-FFF2-40B4-BE49-F238E27FC236}">
                <a16:creationId xmlns:a16="http://schemas.microsoft.com/office/drawing/2014/main" id="{87905D7E-DB13-463B-AD12-269A6F9532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381000"/>
          </a:xfrm>
          <a:noFill/>
          <a:ln/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17</a:t>
            </a:r>
          </a:p>
        </p:txBody>
      </p:sp>
    </p:spTree>
    <p:extLst>
      <p:ext uri="{BB962C8B-B14F-4D97-AF65-F5344CB8AC3E}">
        <p14:creationId xmlns:p14="http://schemas.microsoft.com/office/powerpoint/2010/main" val="604322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4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Text Box 2">
            <a:extLst>
              <a:ext uri="{FF2B5EF4-FFF2-40B4-BE49-F238E27FC236}">
                <a16:creationId xmlns:a16="http://schemas.microsoft.com/office/drawing/2014/main" id="{EFFD8C92-C24B-4895-A042-EBEC03F49F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504" y="520005"/>
            <a:ext cx="8928992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</a:t>
            </a:r>
            <a:r>
              <a:rPr lang="ru-RU" altLang="ru-RU" sz="2800" dirty="0"/>
              <a:t>правильной 6-й призме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ABCDEFA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E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F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/>
              <a:t>, рёбра которой равны 1,</a:t>
            </a:r>
            <a:r>
              <a:rPr lang="ru-RU" altLang="ru-RU" sz="2800" dirty="0">
                <a:cs typeface="Times New Roman" panose="02020603050405020304" pitchFamily="18" charset="0"/>
              </a:rPr>
              <a:t> найдите </a:t>
            </a:r>
            <a:r>
              <a:rPr lang="ru-RU" altLang="ru-RU" sz="2800" dirty="0"/>
              <a:t>расстояние</a:t>
            </a:r>
            <a:r>
              <a:rPr lang="ru-RU" altLang="ru-RU" sz="2800" dirty="0">
                <a:cs typeface="Times New Roman" panose="02020603050405020304" pitchFamily="18" charset="0"/>
              </a:rPr>
              <a:t> между прямыми </a:t>
            </a:r>
            <a:r>
              <a:rPr lang="en-US" altLang="ru-RU" sz="2800" i="1" dirty="0">
                <a:cs typeface="Times New Roman" panose="02020603050405020304" pitchFamily="18" charset="0"/>
              </a:rPr>
              <a:t>AA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DE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ru-RU" altLang="ru-RU" sz="2800" i="1" dirty="0"/>
              <a:t>.</a:t>
            </a:r>
          </a:p>
        </p:txBody>
      </p:sp>
      <p:pic>
        <p:nvPicPr>
          <p:cNvPr id="105475" name="Picture 3">
            <a:extLst>
              <a:ext uri="{FF2B5EF4-FFF2-40B4-BE49-F238E27FC236}">
                <a16:creationId xmlns:a16="http://schemas.microsoft.com/office/drawing/2014/main" id="{54BBAEBB-F687-4EB8-8DC3-6BF42C7067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844675"/>
            <a:ext cx="3859213" cy="316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05484" name="Group 12">
            <a:extLst>
              <a:ext uri="{FF2B5EF4-FFF2-40B4-BE49-F238E27FC236}">
                <a16:creationId xmlns:a16="http://schemas.microsoft.com/office/drawing/2014/main" id="{5104F266-8AC3-48C7-8C62-D34E89C3B312}"/>
              </a:ext>
            </a:extLst>
          </p:cNvPr>
          <p:cNvGrpSpPr>
            <a:grpSpLocks/>
          </p:cNvGrpSpPr>
          <p:nvPr/>
        </p:nvGrpSpPr>
        <p:grpSpPr bwMode="auto">
          <a:xfrm>
            <a:off x="0" y="1828800"/>
            <a:ext cx="9144000" cy="4525963"/>
            <a:chOff x="0" y="1152"/>
            <a:chExt cx="5760" cy="2851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05478" name="Text Box 6">
                  <a:extLst>
                    <a:ext uri="{FF2B5EF4-FFF2-40B4-BE49-F238E27FC236}">
                      <a16:creationId xmlns:a16="http://schemas.microsoft.com/office/drawing/2014/main" id="{AEFF7F82-D461-4A3B-A29E-FD64660242C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76" y="3648"/>
                  <a:ext cx="3744" cy="35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ru-RU" altLang="ru-RU" sz="2800" dirty="0">
                      <a:solidFill>
                        <a:srgbClr val="FF3300"/>
                      </a:solidFill>
                    </a:rPr>
                    <a:t>Ответ: 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ru-RU" sz="28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a14:m>
                  <a:r>
                    <a:rPr lang="ru-RU" altLang="ru-RU" sz="2800" dirty="0">
                      <a:solidFill>
                        <a:srgbClr val="FF3300"/>
                      </a:solidFill>
                    </a:rPr>
                    <a:t>.</a:t>
                  </a:r>
                  <a:endParaRPr lang="ru-RU" altLang="ru-RU" sz="2800" baseline="30000" dirty="0">
                    <a:solidFill>
                      <a:srgbClr val="FF3300"/>
                    </a:solidFill>
                  </a:endParaRPr>
                </a:p>
              </p:txBody>
            </p:sp>
          </mc:Choice>
          <mc:Fallback>
            <p:sp>
              <p:nvSpPr>
                <p:cNvPr id="105478" name="Text Box 6">
                  <a:extLst>
                    <a:ext uri="{FF2B5EF4-FFF2-40B4-BE49-F238E27FC236}">
                      <a16:creationId xmlns:a16="http://schemas.microsoft.com/office/drawing/2014/main" id="{AEFF7F82-D461-4A3B-A29E-FD64660242C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576" y="3648"/>
                  <a:ext cx="3744" cy="355"/>
                </a:xfrm>
                <a:prstGeom prst="rect">
                  <a:avLst/>
                </a:prstGeom>
                <a:blipFill>
                  <a:blip r:embed="rId3"/>
                  <a:stretch>
                    <a:fillRect l="-2051" t="-3261" b="-30435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05480" name="Text Box 8">
                  <a:extLst>
                    <a:ext uri="{FF2B5EF4-FFF2-40B4-BE49-F238E27FC236}">
                      <a16:creationId xmlns:a16="http://schemas.microsoft.com/office/drawing/2014/main" id="{F44F90E0-D5E3-4938-A8EA-D6A533272FC6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0" y="3120"/>
                  <a:ext cx="5760" cy="54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ru-RU" altLang="ru-RU" dirty="0">
                      <a:solidFill>
                        <a:srgbClr val="FF3300"/>
                      </a:solidFill>
                    </a:rPr>
                    <a:t>	Решение: </a:t>
                  </a:r>
                  <a:r>
                    <a:rPr lang="ru-RU" altLang="ru-RU" dirty="0"/>
                    <a:t>Искомым общим перпендикуляром является отрезок </a:t>
                  </a:r>
                  <a:r>
                    <a:rPr lang="en-US" altLang="ru-RU" i="1" dirty="0"/>
                    <a:t>A</a:t>
                  </a:r>
                  <a:r>
                    <a:rPr lang="ru-RU" altLang="ru-RU" baseline="-25000" dirty="0"/>
                    <a:t>1</a:t>
                  </a:r>
                  <a:r>
                    <a:rPr lang="en-US" altLang="ru-RU" i="1" dirty="0"/>
                    <a:t>E</a:t>
                  </a:r>
                  <a:r>
                    <a:rPr lang="ru-RU" altLang="ru-RU" baseline="-25000" dirty="0"/>
                    <a:t>1</a:t>
                  </a:r>
                  <a:r>
                    <a:rPr lang="en-US" altLang="ru-RU" dirty="0"/>
                    <a:t>. </a:t>
                  </a:r>
                  <a:r>
                    <a:rPr lang="ru-RU" altLang="ru-RU" dirty="0"/>
                    <a:t>Его длина равна 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ru-RU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a14:m>
                  <a:r>
                    <a:rPr lang="ru-RU" altLang="ru-RU" dirty="0"/>
                    <a:t>. </a:t>
                  </a:r>
                  <a:r>
                    <a:rPr lang="en-US" altLang="ru-RU" i="1" dirty="0"/>
                    <a:t> </a:t>
                  </a:r>
                  <a:endParaRPr lang="ru-RU" altLang="ru-RU" i="1" dirty="0"/>
                </a:p>
              </p:txBody>
            </p:sp>
          </mc:Choice>
          <mc:Fallback>
            <p:sp>
              <p:nvSpPr>
                <p:cNvPr id="105480" name="Text Box 8">
                  <a:extLst>
                    <a:ext uri="{FF2B5EF4-FFF2-40B4-BE49-F238E27FC236}">
                      <a16:creationId xmlns:a16="http://schemas.microsoft.com/office/drawing/2014/main" id="{F44F90E0-D5E3-4938-A8EA-D6A533272FC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0" y="3120"/>
                  <a:ext cx="5760" cy="545"/>
                </a:xfrm>
                <a:prstGeom prst="rect">
                  <a:avLst/>
                </a:prstGeom>
                <a:blipFill>
                  <a:blip r:embed="rId4"/>
                  <a:stretch>
                    <a:fillRect l="-1000" t="-5674" b="-15603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105482" name="Picture 10">
              <a:extLst>
                <a:ext uri="{FF2B5EF4-FFF2-40B4-BE49-F238E27FC236}">
                  <a16:creationId xmlns:a16="http://schemas.microsoft.com/office/drawing/2014/main" id="{D0BFE445-67AA-44B6-AA86-28CECDF4D3D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0" y="1152"/>
              <a:ext cx="2403" cy="19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1" name="Rectangle 1029">
            <a:extLst>
              <a:ext uri="{FF2B5EF4-FFF2-40B4-BE49-F238E27FC236}">
                <a16:creationId xmlns:a16="http://schemas.microsoft.com/office/drawing/2014/main" id="{D9B392E6-8959-4F8E-90A1-413B4EF2E6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381000"/>
          </a:xfrm>
          <a:noFill/>
          <a:ln/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18</a:t>
            </a:r>
          </a:p>
        </p:txBody>
      </p:sp>
    </p:spTree>
    <p:extLst>
      <p:ext uri="{BB962C8B-B14F-4D97-AF65-F5344CB8AC3E}">
        <p14:creationId xmlns:p14="http://schemas.microsoft.com/office/powerpoint/2010/main" val="157060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5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ext Box 2">
            <a:extLst>
              <a:ext uri="{FF2B5EF4-FFF2-40B4-BE49-F238E27FC236}">
                <a16:creationId xmlns:a16="http://schemas.microsoft.com/office/drawing/2014/main" id="{8949E63D-B75D-44E1-8871-50EFBF860A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7608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В правильной треугольной призме </a:t>
            </a:r>
            <a:r>
              <a:rPr lang="en-US" altLang="ru-RU" i="1" dirty="0">
                <a:cs typeface="Times New Roman" panose="02020603050405020304" pitchFamily="18" charset="0"/>
              </a:rPr>
              <a:t>ABCA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, рёбра которой равны 1, найдите </a:t>
            </a:r>
            <a:r>
              <a:rPr lang="ru-RU" altLang="ru-RU" dirty="0"/>
              <a:t>расстояние</a:t>
            </a:r>
            <a:r>
              <a:rPr lang="ru-RU" altLang="ru-RU" dirty="0">
                <a:cs typeface="Times New Roman" panose="02020603050405020304" pitchFamily="18" charset="0"/>
              </a:rPr>
              <a:t> между прямыми</a:t>
            </a:r>
            <a:r>
              <a:rPr lang="ru-RU" altLang="ru-RU" dirty="0"/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BC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en-US" altLang="ru-RU" baseline="-25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en-US" altLang="ru-RU" baseline="-25000" dirty="0">
                <a:cs typeface="Times New Roman" panose="02020603050405020304" pitchFamily="18" charset="0"/>
              </a:rPr>
              <a:t>1</a:t>
            </a:r>
            <a:r>
              <a:rPr lang="ru-RU" altLang="ru-RU" i="1" dirty="0"/>
              <a:t>.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86019" name="Text Box 3">
            <a:extLst>
              <a:ext uri="{FF2B5EF4-FFF2-40B4-BE49-F238E27FC236}">
                <a16:creationId xmlns:a16="http://schemas.microsoft.com/office/drawing/2014/main" id="{D292AA50-AEF2-492B-9C7A-5476F776D5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334000"/>
            <a:ext cx="304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en-US" altLang="ru-RU">
                <a:solidFill>
                  <a:srgbClr val="FF3300"/>
                </a:solidFill>
              </a:rPr>
              <a:t>1.</a:t>
            </a:r>
            <a:endParaRPr lang="ru-RU" altLang="ru-RU">
              <a:solidFill>
                <a:srgbClr val="FF3300"/>
              </a:solidFill>
            </a:endParaRPr>
          </a:p>
        </p:txBody>
      </p:sp>
      <p:pic>
        <p:nvPicPr>
          <p:cNvPr id="86020" name="Picture 4">
            <a:extLst>
              <a:ext uri="{FF2B5EF4-FFF2-40B4-BE49-F238E27FC236}">
                <a16:creationId xmlns:a16="http://schemas.microsoft.com/office/drawing/2014/main" id="{69BBDDB2-6941-4BE6-A451-99759ADD86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752600"/>
            <a:ext cx="3376613" cy="3522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1029">
            <a:extLst>
              <a:ext uri="{FF2B5EF4-FFF2-40B4-BE49-F238E27FC236}">
                <a16:creationId xmlns:a16="http://schemas.microsoft.com/office/drawing/2014/main" id="{68985B6E-AF02-417C-B393-42903429C4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381000"/>
          </a:xfrm>
          <a:noFill/>
          <a:ln/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1</a:t>
            </a:r>
          </a:p>
        </p:txBody>
      </p:sp>
    </p:spTree>
    <p:extLst>
      <p:ext uri="{BB962C8B-B14F-4D97-AF65-F5344CB8AC3E}">
        <p14:creationId xmlns:p14="http://schemas.microsoft.com/office/powerpoint/2010/main" val="664400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19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Text Box 2">
            <a:extLst>
              <a:ext uri="{FF2B5EF4-FFF2-40B4-BE49-F238E27FC236}">
                <a16:creationId xmlns:a16="http://schemas.microsoft.com/office/drawing/2014/main" id="{7579B829-CAAF-4A1E-854B-279AC7CFCF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504" y="520005"/>
            <a:ext cx="9036496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</a:t>
            </a:r>
            <a:r>
              <a:rPr lang="ru-RU" altLang="ru-RU" sz="2800" dirty="0"/>
              <a:t>правильной 6-й призме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ABCDEFA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E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F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/>
              <a:t>, рёбра которой равны 1,</a:t>
            </a:r>
            <a:r>
              <a:rPr lang="ru-RU" altLang="ru-RU" sz="2800" dirty="0">
                <a:cs typeface="Times New Roman" panose="02020603050405020304" pitchFamily="18" charset="0"/>
              </a:rPr>
              <a:t> найдите </a:t>
            </a:r>
            <a:r>
              <a:rPr lang="ru-RU" altLang="ru-RU" sz="2800" dirty="0"/>
              <a:t>расстояние</a:t>
            </a:r>
            <a:r>
              <a:rPr lang="ru-RU" altLang="ru-RU" sz="2800" dirty="0">
                <a:cs typeface="Times New Roman" panose="02020603050405020304" pitchFamily="18" charset="0"/>
              </a:rPr>
              <a:t> между прямыми</a:t>
            </a:r>
            <a:r>
              <a:rPr lang="en-US" altLang="ru-RU" sz="2800" dirty="0"/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AA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BD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ru-RU" altLang="ru-RU" sz="2800" i="1" dirty="0"/>
              <a:t>.</a:t>
            </a:r>
          </a:p>
        </p:txBody>
      </p:sp>
      <p:pic>
        <p:nvPicPr>
          <p:cNvPr id="106499" name="Picture 3">
            <a:extLst>
              <a:ext uri="{FF2B5EF4-FFF2-40B4-BE49-F238E27FC236}">
                <a16:creationId xmlns:a16="http://schemas.microsoft.com/office/drawing/2014/main" id="{AE1B9E42-062D-4C2E-8131-AC2BB69B3F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5341" y="1920875"/>
            <a:ext cx="3859213" cy="316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06500" name="Group 4">
            <a:extLst>
              <a:ext uri="{FF2B5EF4-FFF2-40B4-BE49-F238E27FC236}">
                <a16:creationId xmlns:a16="http://schemas.microsoft.com/office/drawing/2014/main" id="{EDE54AB4-7EEB-4BA8-B092-2C818D33D4B9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4953000"/>
            <a:ext cx="8610600" cy="1357313"/>
            <a:chOff x="240" y="3120"/>
            <a:chExt cx="5424" cy="855"/>
          </a:xfrm>
        </p:grpSpPr>
        <p:sp>
          <p:nvSpPr>
            <p:cNvPr id="106501" name="Text Box 5">
              <a:extLst>
                <a:ext uri="{FF2B5EF4-FFF2-40B4-BE49-F238E27FC236}">
                  <a16:creationId xmlns:a16="http://schemas.microsoft.com/office/drawing/2014/main" id="{0FF55417-0FFE-4711-B537-34DFCF0B279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3120"/>
              <a:ext cx="5424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Решение: </a:t>
              </a:r>
              <a:r>
                <a:rPr lang="ru-RU" altLang="ru-RU" dirty="0"/>
                <a:t>Искомым общим перпендикуляром является отрезок </a:t>
              </a:r>
              <a:r>
                <a:rPr lang="en-US" altLang="ru-RU" i="1" dirty="0"/>
                <a:t>AB</a:t>
              </a:r>
              <a:r>
                <a:rPr lang="en-US" altLang="ru-RU" dirty="0"/>
                <a:t>. </a:t>
              </a:r>
              <a:r>
                <a:rPr lang="ru-RU" altLang="ru-RU" dirty="0"/>
                <a:t>Его длина равна</a:t>
              </a:r>
              <a:r>
                <a:rPr lang="en-US" altLang="ru-RU" dirty="0"/>
                <a:t> 1</a:t>
              </a:r>
              <a:r>
                <a:rPr lang="ru-RU" altLang="ru-RU" dirty="0"/>
                <a:t>. </a:t>
              </a:r>
              <a:r>
                <a:rPr lang="en-US" altLang="ru-RU" i="1" dirty="0"/>
                <a:t> </a:t>
              </a:r>
              <a:endParaRPr lang="ru-RU" altLang="ru-RU" i="1" dirty="0"/>
            </a:p>
          </p:txBody>
        </p:sp>
        <p:sp>
          <p:nvSpPr>
            <p:cNvPr id="106502" name="Text Box 6">
              <a:extLst>
                <a:ext uri="{FF2B5EF4-FFF2-40B4-BE49-F238E27FC236}">
                  <a16:creationId xmlns:a16="http://schemas.microsoft.com/office/drawing/2014/main" id="{D42FDD11-C8D1-4C78-8120-57AA9D3FD3F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3648"/>
              <a:ext cx="374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>
                  <a:solidFill>
                    <a:srgbClr val="FF3300"/>
                  </a:solidFill>
                </a:rPr>
                <a:t>Ответ: 1.</a:t>
              </a:r>
              <a:endParaRPr lang="ru-RU" altLang="ru-RU" sz="2800" baseline="30000">
                <a:solidFill>
                  <a:srgbClr val="FF3300"/>
                </a:solidFill>
              </a:endParaRPr>
            </a:p>
          </p:txBody>
        </p:sp>
      </p:grpSp>
      <p:sp>
        <p:nvSpPr>
          <p:cNvPr id="9" name="Rectangle 1029">
            <a:extLst>
              <a:ext uri="{FF2B5EF4-FFF2-40B4-BE49-F238E27FC236}">
                <a16:creationId xmlns:a16="http://schemas.microsoft.com/office/drawing/2014/main" id="{6C16ED74-405C-40AB-8D12-40B622E923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381000"/>
          </a:xfrm>
          <a:noFill/>
          <a:ln/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19</a:t>
            </a:r>
          </a:p>
        </p:txBody>
      </p:sp>
    </p:spTree>
    <p:extLst>
      <p:ext uri="{BB962C8B-B14F-4D97-AF65-F5344CB8AC3E}">
        <p14:creationId xmlns:p14="http://schemas.microsoft.com/office/powerpoint/2010/main" val="2485115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6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Text Box 2">
            <a:extLst>
              <a:ext uri="{FF2B5EF4-FFF2-40B4-BE49-F238E27FC236}">
                <a16:creationId xmlns:a16="http://schemas.microsoft.com/office/drawing/2014/main" id="{2333F22A-9EA7-4E05-B138-0B3139ED4B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96" y="560478"/>
            <a:ext cx="9108504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</a:t>
            </a:r>
            <a:r>
              <a:rPr lang="ru-RU" altLang="ru-RU" sz="2800" dirty="0"/>
              <a:t>правильной 6-й призме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ABCDEFA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E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F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/>
              <a:t>, ребра которой равны 1,</a:t>
            </a:r>
            <a:r>
              <a:rPr lang="ru-RU" altLang="ru-RU" sz="2800" dirty="0">
                <a:cs typeface="Times New Roman" panose="02020603050405020304" pitchFamily="18" charset="0"/>
              </a:rPr>
              <a:t> найдите </a:t>
            </a:r>
            <a:r>
              <a:rPr lang="ru-RU" altLang="ru-RU" sz="2800" dirty="0"/>
              <a:t>расстояние</a:t>
            </a:r>
            <a:r>
              <a:rPr lang="ru-RU" altLang="ru-RU" sz="2800" dirty="0">
                <a:cs typeface="Times New Roman" panose="02020603050405020304" pitchFamily="18" charset="0"/>
              </a:rPr>
              <a:t> между прямыми </a:t>
            </a:r>
            <a:r>
              <a:rPr lang="en-US" altLang="ru-RU" sz="2800" i="1" dirty="0">
                <a:cs typeface="Times New Roman" panose="02020603050405020304" pitchFamily="18" charset="0"/>
              </a:rPr>
              <a:t>AA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/>
              <a:t>CE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ru-RU" altLang="ru-RU" sz="2800" i="1" dirty="0"/>
              <a:t>.</a:t>
            </a:r>
          </a:p>
        </p:txBody>
      </p:sp>
      <p:pic>
        <p:nvPicPr>
          <p:cNvPr id="107523" name="Picture 3">
            <a:extLst>
              <a:ext uri="{FF2B5EF4-FFF2-40B4-BE49-F238E27FC236}">
                <a16:creationId xmlns:a16="http://schemas.microsoft.com/office/drawing/2014/main" id="{DAB662A8-D7E9-4825-A151-839BDD1AEB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5648" y="1995698"/>
            <a:ext cx="3859213" cy="316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07532" name="Group 12">
            <a:extLst>
              <a:ext uri="{FF2B5EF4-FFF2-40B4-BE49-F238E27FC236}">
                <a16:creationId xmlns:a16="http://schemas.microsoft.com/office/drawing/2014/main" id="{3DC9643C-B1B2-4A41-BF70-42F888FA16D3}"/>
              </a:ext>
            </a:extLst>
          </p:cNvPr>
          <p:cNvGrpSpPr>
            <a:grpSpLocks/>
          </p:cNvGrpSpPr>
          <p:nvPr/>
        </p:nvGrpSpPr>
        <p:grpSpPr bwMode="auto">
          <a:xfrm>
            <a:off x="467544" y="2026225"/>
            <a:ext cx="8305800" cy="4740276"/>
            <a:chOff x="336" y="1104"/>
            <a:chExt cx="5232" cy="2986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07526" name="Text Box 6">
                  <a:extLst>
                    <a:ext uri="{FF2B5EF4-FFF2-40B4-BE49-F238E27FC236}">
                      <a16:creationId xmlns:a16="http://schemas.microsoft.com/office/drawing/2014/main" id="{45B94C18-11FF-43AE-9B23-4294F0695C1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32" y="3648"/>
                  <a:ext cx="3744" cy="44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ru-RU" altLang="ru-RU" sz="2800" dirty="0">
                      <a:solidFill>
                        <a:srgbClr val="FF3300"/>
                      </a:solidFill>
                    </a:rPr>
                    <a:t>Ответ: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ru-RU" sz="28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ru-RU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r>
                    <a:rPr lang="ru-RU" altLang="ru-RU" sz="2800" dirty="0">
                      <a:solidFill>
                        <a:srgbClr val="FF3300"/>
                      </a:solidFill>
                    </a:rPr>
                    <a:t>.</a:t>
                  </a:r>
                </a:p>
              </p:txBody>
            </p:sp>
          </mc:Choice>
          <mc:Fallback>
            <p:sp>
              <p:nvSpPr>
                <p:cNvPr id="107526" name="Text Box 6">
                  <a:extLst>
                    <a:ext uri="{FF2B5EF4-FFF2-40B4-BE49-F238E27FC236}">
                      <a16:creationId xmlns:a16="http://schemas.microsoft.com/office/drawing/2014/main" id="{45B94C18-11FF-43AE-9B23-4294F0695C1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32" y="3648"/>
                  <a:ext cx="3744" cy="442"/>
                </a:xfrm>
                <a:prstGeom prst="rect">
                  <a:avLst/>
                </a:prstGeom>
                <a:blipFill>
                  <a:blip r:embed="rId3"/>
                  <a:stretch>
                    <a:fillRect l="-2154" b="-10435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07528" name="Text Box 8">
                  <a:extLst>
                    <a:ext uri="{FF2B5EF4-FFF2-40B4-BE49-F238E27FC236}">
                      <a16:creationId xmlns:a16="http://schemas.microsoft.com/office/drawing/2014/main" id="{68CE457C-1A39-4CAE-A085-6B76FD5D97B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36" y="3120"/>
                  <a:ext cx="5232" cy="62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</a:pPr>
                  <a:r>
                    <a:rPr lang="ru-RU" altLang="ru-RU" dirty="0">
                      <a:solidFill>
                        <a:srgbClr val="FF3300"/>
                      </a:solidFill>
                    </a:rPr>
                    <a:t>Решение: </a:t>
                  </a:r>
                  <a:r>
                    <a:rPr lang="ru-RU" altLang="ru-RU" dirty="0"/>
                    <a:t>Искомым расстоянием является расстояние между прямой </a:t>
                  </a:r>
                  <a:r>
                    <a:rPr lang="en-US" altLang="ru-RU" i="1" dirty="0"/>
                    <a:t>AA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dirty="0"/>
                    <a:t> </a:t>
                  </a:r>
                  <a:r>
                    <a:rPr lang="ru-RU" altLang="ru-RU" dirty="0"/>
                    <a:t>и плоскостью </a:t>
                  </a:r>
                  <a:r>
                    <a:rPr lang="en-US" altLang="ru-RU" i="1" dirty="0"/>
                    <a:t>CEE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dirty="0"/>
                    <a:t>. </a:t>
                  </a:r>
                  <a:r>
                    <a:rPr lang="ru-RU" altLang="ru-RU" dirty="0"/>
                    <a:t>Оно равно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r>
                    <a:rPr lang="ru-RU" altLang="ru-RU" dirty="0"/>
                    <a:t>. </a:t>
                  </a:r>
                  <a:r>
                    <a:rPr lang="en-US" altLang="ru-RU" i="1" dirty="0"/>
                    <a:t> </a:t>
                  </a:r>
                  <a:endParaRPr lang="ru-RU" altLang="ru-RU" i="1" dirty="0"/>
                </a:p>
              </p:txBody>
            </p:sp>
          </mc:Choice>
          <mc:Fallback>
            <p:sp>
              <p:nvSpPr>
                <p:cNvPr id="107528" name="Text Box 8">
                  <a:extLst>
                    <a:ext uri="{FF2B5EF4-FFF2-40B4-BE49-F238E27FC236}">
                      <a16:creationId xmlns:a16="http://schemas.microsoft.com/office/drawing/2014/main" id="{68CE457C-1A39-4CAE-A085-6B76FD5D97B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" y="3120"/>
                  <a:ext cx="5232" cy="620"/>
                </a:xfrm>
                <a:prstGeom prst="rect">
                  <a:avLst/>
                </a:prstGeom>
                <a:blipFill>
                  <a:blip r:embed="rId4"/>
                  <a:stretch>
                    <a:fillRect l="-1175" t="-4938" r="-1101" b="-4938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107530" name="Picture 10">
              <a:extLst>
                <a:ext uri="{FF2B5EF4-FFF2-40B4-BE49-F238E27FC236}">
                  <a16:creationId xmlns:a16="http://schemas.microsoft.com/office/drawing/2014/main" id="{A79FFDD2-B4FF-4F12-AAC2-68336BB2104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88" y="1104"/>
              <a:ext cx="2403" cy="19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1" name="Rectangle 1029">
            <a:extLst>
              <a:ext uri="{FF2B5EF4-FFF2-40B4-BE49-F238E27FC236}">
                <a16:creationId xmlns:a16="http://schemas.microsoft.com/office/drawing/2014/main" id="{96365EB0-DCDB-41C9-BEB6-C7100EDD8F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381000"/>
          </a:xfrm>
          <a:noFill/>
          <a:ln/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20</a:t>
            </a:r>
          </a:p>
        </p:txBody>
      </p:sp>
    </p:spTree>
    <p:extLst>
      <p:ext uri="{BB962C8B-B14F-4D97-AF65-F5344CB8AC3E}">
        <p14:creationId xmlns:p14="http://schemas.microsoft.com/office/powerpoint/2010/main" val="2716760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7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Text Box 2">
            <a:extLst>
              <a:ext uri="{FF2B5EF4-FFF2-40B4-BE49-F238E27FC236}">
                <a16:creationId xmlns:a16="http://schemas.microsoft.com/office/drawing/2014/main" id="{DDCF778B-52A5-4D1D-9919-0432756E31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504" y="577027"/>
            <a:ext cx="9036496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</a:t>
            </a:r>
            <a:r>
              <a:rPr lang="ru-RU" altLang="ru-RU" sz="2800" dirty="0"/>
              <a:t>правильной 6-й призме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ABCDEFA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E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F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/>
              <a:t>, рёбра которой равны 1,</a:t>
            </a:r>
            <a:r>
              <a:rPr lang="ru-RU" altLang="ru-RU" sz="2800" dirty="0">
                <a:cs typeface="Times New Roman" panose="02020603050405020304" pitchFamily="18" charset="0"/>
              </a:rPr>
              <a:t> найдите </a:t>
            </a:r>
            <a:r>
              <a:rPr lang="ru-RU" altLang="ru-RU" sz="2800" dirty="0"/>
              <a:t>расстояние</a:t>
            </a:r>
            <a:r>
              <a:rPr lang="ru-RU" altLang="ru-RU" sz="2800" dirty="0">
                <a:cs typeface="Times New Roman" panose="02020603050405020304" pitchFamily="18" charset="0"/>
              </a:rPr>
              <a:t> между прямыми </a:t>
            </a:r>
            <a:r>
              <a:rPr lang="en-US" altLang="ru-RU" sz="2800" i="1" dirty="0">
                <a:cs typeface="Times New Roman" panose="02020603050405020304" pitchFamily="18" charset="0"/>
              </a:rPr>
              <a:t>AA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/>
              <a:t>BE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ru-RU" altLang="ru-RU" sz="2800" i="1" dirty="0"/>
              <a:t>.</a:t>
            </a:r>
          </a:p>
        </p:txBody>
      </p:sp>
      <p:pic>
        <p:nvPicPr>
          <p:cNvPr id="108547" name="Picture 3">
            <a:extLst>
              <a:ext uri="{FF2B5EF4-FFF2-40B4-BE49-F238E27FC236}">
                <a16:creationId xmlns:a16="http://schemas.microsoft.com/office/drawing/2014/main" id="{356452B4-1D1B-4815-BC6B-F30A75B8AC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905000"/>
            <a:ext cx="3859213" cy="316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08556" name="Group 12">
            <a:extLst>
              <a:ext uri="{FF2B5EF4-FFF2-40B4-BE49-F238E27FC236}">
                <a16:creationId xmlns:a16="http://schemas.microsoft.com/office/drawing/2014/main" id="{FF73BE42-4E35-46D8-97A5-7E233B0B1655}"/>
              </a:ext>
            </a:extLst>
          </p:cNvPr>
          <p:cNvGrpSpPr>
            <a:grpSpLocks/>
          </p:cNvGrpSpPr>
          <p:nvPr/>
        </p:nvGrpSpPr>
        <p:grpSpPr bwMode="auto">
          <a:xfrm>
            <a:off x="107950" y="1905000"/>
            <a:ext cx="8731250" cy="4956176"/>
            <a:chOff x="68" y="1200"/>
            <a:chExt cx="5500" cy="3122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08550" name="Text Box 6">
                  <a:extLst>
                    <a:ext uri="{FF2B5EF4-FFF2-40B4-BE49-F238E27FC236}">
                      <a16:creationId xmlns:a16="http://schemas.microsoft.com/office/drawing/2014/main" id="{B5883B16-A9F7-43D0-9E69-F42B13FAA7E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88" y="3832"/>
                  <a:ext cx="3744" cy="49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ru-RU" altLang="ru-RU" sz="2800" dirty="0">
                      <a:solidFill>
                        <a:srgbClr val="FF3300"/>
                      </a:solidFill>
                    </a:rPr>
                    <a:t>Ответ:</a:t>
                  </a:r>
                  <a:r>
                    <a:rPr lang="en-US" altLang="ru-RU" sz="2800" dirty="0">
                      <a:solidFill>
                        <a:srgbClr val="FF3300"/>
                      </a:solidFill>
                    </a:rPr>
                    <a:t>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ru-RU" sz="28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u-RU" sz="2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sz="2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ru-RU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r>
                    <a:rPr lang="en-US" altLang="ru-RU" sz="2800" dirty="0">
                      <a:solidFill>
                        <a:srgbClr val="FF3300"/>
                      </a:solidFill>
                    </a:rPr>
                    <a:t>.</a:t>
                  </a:r>
                  <a:r>
                    <a:rPr lang="ru-RU" altLang="ru-RU" sz="2800" dirty="0">
                      <a:solidFill>
                        <a:srgbClr val="FF3300"/>
                      </a:solidFill>
                    </a:rPr>
                    <a:t> </a:t>
                  </a:r>
                </a:p>
              </p:txBody>
            </p:sp>
          </mc:Choice>
          <mc:Fallback>
            <p:sp>
              <p:nvSpPr>
                <p:cNvPr id="108550" name="Text Box 6">
                  <a:extLst>
                    <a:ext uri="{FF2B5EF4-FFF2-40B4-BE49-F238E27FC236}">
                      <a16:creationId xmlns:a16="http://schemas.microsoft.com/office/drawing/2014/main" id="{B5883B16-A9F7-43D0-9E69-F42B13FAA7E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88" y="3832"/>
                  <a:ext cx="3744" cy="490"/>
                </a:xfrm>
                <a:prstGeom prst="rect">
                  <a:avLst/>
                </a:prstGeom>
                <a:blipFill>
                  <a:blip r:embed="rId3"/>
                  <a:stretch>
                    <a:fillRect l="-2051" b="-8594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08552" name="Text Box 8">
                  <a:extLst>
                    <a:ext uri="{FF2B5EF4-FFF2-40B4-BE49-F238E27FC236}">
                      <a16:creationId xmlns:a16="http://schemas.microsoft.com/office/drawing/2014/main" id="{CF29665F-D6D0-4DD0-98E9-21DC71D2BE58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68" y="3264"/>
                  <a:ext cx="5500" cy="66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</a:pPr>
                  <a:r>
                    <a:rPr lang="ru-RU" altLang="ru-RU" dirty="0">
                      <a:solidFill>
                        <a:srgbClr val="FF3300"/>
                      </a:solidFill>
                    </a:rPr>
                    <a:t>	Решение: </a:t>
                  </a:r>
                  <a:r>
                    <a:rPr lang="ru-RU" altLang="ru-RU" dirty="0"/>
                    <a:t>Искомым расстоянием является расстояние между прямой </a:t>
                  </a:r>
                  <a:r>
                    <a:rPr lang="en-US" altLang="ru-RU" i="1" dirty="0"/>
                    <a:t>AA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dirty="0"/>
                    <a:t> </a:t>
                  </a:r>
                  <a:r>
                    <a:rPr lang="ru-RU" altLang="ru-RU" dirty="0"/>
                    <a:t>и плоскостью </a:t>
                  </a:r>
                  <a:r>
                    <a:rPr lang="en-US" altLang="ru-RU" i="1" dirty="0"/>
                    <a:t>BEE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dirty="0"/>
                    <a:t>. </a:t>
                  </a:r>
                  <a:r>
                    <a:rPr lang="ru-RU" altLang="ru-RU" dirty="0"/>
                    <a:t>Оно равно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r>
                    <a:rPr lang="ru-RU" altLang="ru-RU" dirty="0"/>
                    <a:t>. </a:t>
                  </a:r>
                  <a:r>
                    <a:rPr lang="en-US" altLang="ru-RU" i="1" dirty="0"/>
                    <a:t> </a:t>
                  </a:r>
                  <a:endParaRPr lang="ru-RU" altLang="ru-RU" i="1" dirty="0"/>
                </a:p>
              </p:txBody>
            </p:sp>
          </mc:Choice>
          <mc:Fallback>
            <p:sp>
              <p:nvSpPr>
                <p:cNvPr id="108552" name="Text Box 8">
                  <a:extLst>
                    <a:ext uri="{FF2B5EF4-FFF2-40B4-BE49-F238E27FC236}">
                      <a16:creationId xmlns:a16="http://schemas.microsoft.com/office/drawing/2014/main" id="{CF29665F-D6D0-4DD0-98E9-21DC71D2BE5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68" y="3264"/>
                  <a:ext cx="5500" cy="661"/>
                </a:xfrm>
                <a:prstGeom prst="rect">
                  <a:avLst/>
                </a:prstGeom>
                <a:blipFill>
                  <a:blip r:embed="rId4"/>
                  <a:stretch>
                    <a:fillRect l="-1117" t="-4651" r="-1047" b="-4651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108554" name="Picture 10">
              <a:extLst>
                <a:ext uri="{FF2B5EF4-FFF2-40B4-BE49-F238E27FC236}">
                  <a16:creationId xmlns:a16="http://schemas.microsoft.com/office/drawing/2014/main" id="{B4723768-9741-4432-8E4D-4CC5EB1825D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80" y="1200"/>
              <a:ext cx="2403" cy="19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1" name="Rectangle 1029">
            <a:extLst>
              <a:ext uri="{FF2B5EF4-FFF2-40B4-BE49-F238E27FC236}">
                <a16:creationId xmlns:a16="http://schemas.microsoft.com/office/drawing/2014/main" id="{02B5C7D0-E160-4458-83EE-D8121AC51B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381000"/>
          </a:xfrm>
          <a:noFill/>
          <a:ln/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21</a:t>
            </a:r>
          </a:p>
        </p:txBody>
      </p:sp>
    </p:spTree>
    <p:extLst>
      <p:ext uri="{BB962C8B-B14F-4D97-AF65-F5344CB8AC3E}">
        <p14:creationId xmlns:p14="http://schemas.microsoft.com/office/powerpoint/2010/main" val="2412455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8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Text Box 2">
            <a:extLst>
              <a:ext uri="{FF2B5EF4-FFF2-40B4-BE49-F238E27FC236}">
                <a16:creationId xmlns:a16="http://schemas.microsoft.com/office/drawing/2014/main" id="{D1BF03A6-1818-4CE1-9F98-C124171905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502572"/>
            <a:ext cx="90678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</a:t>
            </a:r>
            <a:r>
              <a:rPr lang="ru-RU" altLang="ru-RU" sz="2800" dirty="0"/>
              <a:t>правильной 6-й призме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ABCDEFA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E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F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/>
              <a:t>, рёбра которой равны 1,</a:t>
            </a:r>
            <a:r>
              <a:rPr lang="ru-RU" altLang="ru-RU" sz="2800" dirty="0">
                <a:cs typeface="Times New Roman" panose="02020603050405020304" pitchFamily="18" charset="0"/>
              </a:rPr>
              <a:t> найдите </a:t>
            </a:r>
            <a:r>
              <a:rPr lang="ru-RU" altLang="ru-RU" sz="2800" dirty="0"/>
              <a:t>расстояние</a:t>
            </a:r>
            <a:r>
              <a:rPr lang="ru-RU" altLang="ru-RU" sz="2800" dirty="0">
                <a:cs typeface="Times New Roman" panose="02020603050405020304" pitchFamily="18" charset="0"/>
              </a:rPr>
              <a:t> между прямыми </a:t>
            </a:r>
            <a:r>
              <a:rPr lang="en-US" altLang="ru-RU" sz="2800" i="1" dirty="0">
                <a:cs typeface="Times New Roman" panose="02020603050405020304" pitchFamily="18" charset="0"/>
              </a:rPr>
              <a:t>AA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/>
              <a:t>CF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ru-RU" altLang="ru-RU" sz="2800" i="1" dirty="0"/>
              <a:t>.</a:t>
            </a:r>
          </a:p>
        </p:txBody>
      </p:sp>
      <p:pic>
        <p:nvPicPr>
          <p:cNvPr id="109571" name="Picture 3">
            <a:extLst>
              <a:ext uri="{FF2B5EF4-FFF2-40B4-BE49-F238E27FC236}">
                <a16:creationId xmlns:a16="http://schemas.microsoft.com/office/drawing/2014/main" id="{245C0775-95A3-4076-9599-CDC040BD97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1" y="1951038"/>
            <a:ext cx="3573810" cy="294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09580" name="Group 12">
            <a:extLst>
              <a:ext uri="{FF2B5EF4-FFF2-40B4-BE49-F238E27FC236}">
                <a16:creationId xmlns:a16="http://schemas.microsoft.com/office/drawing/2014/main" id="{093A1F54-9898-4ED7-AD7C-4F63F716038B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1951038"/>
            <a:ext cx="8153400" cy="4605338"/>
            <a:chOff x="336" y="1229"/>
            <a:chExt cx="5136" cy="2901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09574" name="Text Box 6">
                  <a:extLst>
                    <a:ext uri="{FF2B5EF4-FFF2-40B4-BE49-F238E27FC236}">
                      <a16:creationId xmlns:a16="http://schemas.microsoft.com/office/drawing/2014/main" id="{B6985864-7DF8-4AFD-A675-3A2AB5F58B3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32" y="3640"/>
                  <a:ext cx="3744" cy="49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ru-RU" altLang="ru-RU" sz="2800" dirty="0">
                      <a:solidFill>
                        <a:srgbClr val="FF3300"/>
                      </a:solidFill>
                    </a:rPr>
                    <a:t>Ответ:</a:t>
                  </a:r>
                  <a:r>
                    <a:rPr lang="en-US" altLang="ru-RU" sz="2800" dirty="0">
                      <a:solidFill>
                        <a:srgbClr val="FF3300"/>
                      </a:solidFill>
                    </a:rPr>
                    <a:t>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ru-RU" sz="28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u-RU" sz="2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sz="2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ru-RU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r>
                    <a:rPr lang="ru-RU" altLang="ru-RU" sz="2800" dirty="0">
                      <a:solidFill>
                        <a:srgbClr val="FF3300"/>
                      </a:solidFill>
                    </a:rPr>
                    <a:t>.</a:t>
                  </a:r>
                </a:p>
              </p:txBody>
            </p:sp>
          </mc:Choice>
          <mc:Fallback>
            <p:sp>
              <p:nvSpPr>
                <p:cNvPr id="109574" name="Text Box 6">
                  <a:extLst>
                    <a:ext uri="{FF2B5EF4-FFF2-40B4-BE49-F238E27FC236}">
                      <a16:creationId xmlns:a16="http://schemas.microsoft.com/office/drawing/2014/main" id="{B6985864-7DF8-4AFD-A675-3A2AB5F58B3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32" y="3640"/>
                  <a:ext cx="3744" cy="490"/>
                </a:xfrm>
                <a:prstGeom prst="rect">
                  <a:avLst/>
                </a:prstGeom>
                <a:blipFill>
                  <a:blip r:embed="rId3"/>
                  <a:stretch>
                    <a:fillRect l="-2154" b="-8594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09576" name="Text Box 8">
                  <a:extLst>
                    <a:ext uri="{FF2B5EF4-FFF2-40B4-BE49-F238E27FC236}">
                      <a16:creationId xmlns:a16="http://schemas.microsoft.com/office/drawing/2014/main" id="{6F0BF28B-5A10-445C-8782-C6AF961F8138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36" y="3072"/>
                  <a:ext cx="5136" cy="66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</a:pPr>
                  <a:r>
                    <a:rPr lang="ru-RU" altLang="ru-RU" dirty="0">
                      <a:solidFill>
                        <a:srgbClr val="FF3300"/>
                      </a:solidFill>
                    </a:rPr>
                    <a:t>Решение: </a:t>
                  </a:r>
                  <a:r>
                    <a:rPr lang="ru-RU" altLang="ru-RU" dirty="0"/>
                    <a:t>Искомым расстоянием является расстояние между прямой </a:t>
                  </a:r>
                  <a:r>
                    <a:rPr lang="en-US" altLang="ru-RU" i="1" dirty="0"/>
                    <a:t>AA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dirty="0"/>
                    <a:t> </a:t>
                  </a:r>
                  <a:r>
                    <a:rPr lang="ru-RU" altLang="ru-RU" dirty="0"/>
                    <a:t>и плоскостью </a:t>
                  </a:r>
                  <a:r>
                    <a:rPr lang="en-US" altLang="ru-RU" i="1" dirty="0"/>
                    <a:t>CFF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dirty="0"/>
                    <a:t>. </a:t>
                  </a:r>
                  <a:r>
                    <a:rPr lang="ru-RU" altLang="ru-RU" dirty="0"/>
                    <a:t>Оно равно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r>
                    <a:rPr lang="ru-RU" altLang="ru-RU" dirty="0"/>
                    <a:t>. </a:t>
                  </a:r>
                  <a:r>
                    <a:rPr lang="en-US" altLang="ru-RU" i="1" dirty="0"/>
                    <a:t> </a:t>
                  </a:r>
                  <a:endParaRPr lang="ru-RU" altLang="ru-RU" i="1" dirty="0"/>
                </a:p>
              </p:txBody>
            </p:sp>
          </mc:Choice>
          <mc:Fallback>
            <p:sp>
              <p:nvSpPr>
                <p:cNvPr id="109576" name="Text Box 8">
                  <a:extLst>
                    <a:ext uri="{FF2B5EF4-FFF2-40B4-BE49-F238E27FC236}">
                      <a16:creationId xmlns:a16="http://schemas.microsoft.com/office/drawing/2014/main" id="{6F0BF28B-5A10-445C-8782-C6AF961F813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" y="3072"/>
                  <a:ext cx="5136" cy="661"/>
                </a:xfrm>
                <a:prstGeom prst="rect">
                  <a:avLst/>
                </a:prstGeom>
                <a:blipFill>
                  <a:blip r:embed="rId4"/>
                  <a:stretch>
                    <a:fillRect l="-1197" t="-4651" r="-1122" b="-4651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109578" name="Picture 10">
              <a:extLst>
                <a:ext uri="{FF2B5EF4-FFF2-40B4-BE49-F238E27FC236}">
                  <a16:creationId xmlns:a16="http://schemas.microsoft.com/office/drawing/2014/main" id="{CE4981BB-617C-4F41-BF48-7F68EBBE9A1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36" y="1229"/>
              <a:ext cx="2251" cy="18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1" name="Rectangle 1029">
            <a:extLst>
              <a:ext uri="{FF2B5EF4-FFF2-40B4-BE49-F238E27FC236}">
                <a16:creationId xmlns:a16="http://schemas.microsoft.com/office/drawing/2014/main" id="{265936AE-E90E-46AA-A700-85DAE79464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381000"/>
          </a:xfrm>
          <a:noFill/>
          <a:ln/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22</a:t>
            </a:r>
          </a:p>
        </p:txBody>
      </p:sp>
    </p:spTree>
    <p:extLst>
      <p:ext uri="{BB962C8B-B14F-4D97-AF65-F5344CB8AC3E}">
        <p14:creationId xmlns:p14="http://schemas.microsoft.com/office/powerpoint/2010/main" val="3366726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9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Text Box 2">
            <a:extLst>
              <a:ext uri="{FF2B5EF4-FFF2-40B4-BE49-F238E27FC236}">
                <a16:creationId xmlns:a16="http://schemas.microsoft.com/office/drawing/2014/main" id="{FAC546F3-022F-4014-AC94-3C3A59A2C8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9108504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</a:t>
            </a:r>
            <a:r>
              <a:rPr lang="ru-RU" altLang="ru-RU" sz="2800" dirty="0"/>
              <a:t>правильной 6-й призме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ABCDEFA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E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F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/>
              <a:t>, ребра которой равны 1,</a:t>
            </a:r>
            <a:r>
              <a:rPr lang="ru-RU" altLang="ru-RU" sz="2800" dirty="0">
                <a:cs typeface="Times New Roman" panose="02020603050405020304" pitchFamily="18" charset="0"/>
              </a:rPr>
              <a:t> найдите у</a:t>
            </a:r>
            <a:r>
              <a:rPr lang="ru-RU" altLang="ru-RU" sz="2800" dirty="0"/>
              <a:t>гол</a:t>
            </a:r>
            <a:r>
              <a:rPr lang="ru-RU" altLang="ru-RU" sz="2800" dirty="0">
                <a:cs typeface="Times New Roman" panose="02020603050405020304" pitchFamily="18" charset="0"/>
              </a:rPr>
              <a:t> между прямыми</a:t>
            </a:r>
            <a:r>
              <a:rPr lang="en-US" altLang="ru-RU" sz="2800" dirty="0"/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AB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/>
              <a:t>DE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ru-RU" altLang="ru-RU" sz="2800" i="1" dirty="0"/>
              <a:t>.</a:t>
            </a:r>
          </a:p>
        </p:txBody>
      </p:sp>
      <p:pic>
        <p:nvPicPr>
          <p:cNvPr id="110595" name="Picture 3">
            <a:extLst>
              <a:ext uri="{FF2B5EF4-FFF2-40B4-BE49-F238E27FC236}">
                <a16:creationId xmlns:a16="http://schemas.microsoft.com/office/drawing/2014/main" id="{91B9F7FD-B8EC-49CF-B50E-B70B89A5C1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3825" y="1855788"/>
            <a:ext cx="3814763" cy="314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10597" name="Group 5">
            <a:extLst>
              <a:ext uri="{FF2B5EF4-FFF2-40B4-BE49-F238E27FC236}">
                <a16:creationId xmlns:a16="http://schemas.microsoft.com/office/drawing/2014/main" id="{97C30C73-01F7-49CE-AF9E-8BA183116F48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4953000"/>
            <a:ext cx="8763000" cy="1630363"/>
            <a:chOff x="96" y="3120"/>
            <a:chExt cx="5520" cy="1027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10599" name="Text Box 7">
                  <a:extLst>
                    <a:ext uri="{FF2B5EF4-FFF2-40B4-BE49-F238E27FC236}">
                      <a16:creationId xmlns:a16="http://schemas.microsoft.com/office/drawing/2014/main" id="{15A7FAEA-8C4E-4E4E-AF10-401FAB6E279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776" y="3792"/>
                  <a:ext cx="3744" cy="35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ru-RU" altLang="ru-RU" sz="2800" dirty="0">
                      <a:solidFill>
                        <a:srgbClr val="FF3300"/>
                      </a:solidFill>
                    </a:rPr>
                    <a:t>Ответ: 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ru-RU" sz="28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a14:m>
                  <a:r>
                    <a:rPr lang="ru-RU" altLang="ru-RU" sz="2800" dirty="0">
                      <a:solidFill>
                        <a:srgbClr val="FF3300"/>
                      </a:solidFill>
                    </a:rPr>
                    <a:t>.</a:t>
                  </a:r>
                </a:p>
              </p:txBody>
            </p:sp>
          </mc:Choice>
          <mc:Fallback>
            <p:sp>
              <p:nvSpPr>
                <p:cNvPr id="110599" name="Text Box 7">
                  <a:extLst>
                    <a:ext uri="{FF2B5EF4-FFF2-40B4-BE49-F238E27FC236}">
                      <a16:creationId xmlns:a16="http://schemas.microsoft.com/office/drawing/2014/main" id="{15A7FAEA-8C4E-4E4E-AF10-401FAB6E279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776" y="3792"/>
                  <a:ext cx="3744" cy="355"/>
                </a:xfrm>
                <a:prstGeom prst="rect">
                  <a:avLst/>
                </a:prstGeom>
                <a:blipFill>
                  <a:blip r:embed="rId3"/>
                  <a:stretch>
                    <a:fillRect l="-2154" t="-4348" b="-29348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10601" name="Text Box 9">
                  <a:extLst>
                    <a:ext uri="{FF2B5EF4-FFF2-40B4-BE49-F238E27FC236}">
                      <a16:creationId xmlns:a16="http://schemas.microsoft.com/office/drawing/2014/main" id="{808BE3AE-DE64-4215-B34A-5683784E478E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96" y="3120"/>
                  <a:ext cx="5520" cy="77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</a:pPr>
                  <a:r>
                    <a:rPr lang="ru-RU" altLang="ru-RU" dirty="0">
                      <a:solidFill>
                        <a:srgbClr val="FF3300"/>
                      </a:solidFill>
                    </a:rPr>
                    <a:t>Решение: </a:t>
                  </a:r>
                  <a:r>
                    <a:rPr lang="ru-RU" altLang="ru-RU" dirty="0"/>
                    <a:t>Искомым расстоянием является расстояние между параллельными плоскостями </a:t>
                  </a:r>
                  <a:r>
                    <a:rPr lang="en-US" altLang="ru-RU" i="1" dirty="0"/>
                    <a:t>ABB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dirty="0"/>
                    <a:t> </a:t>
                  </a:r>
                  <a:r>
                    <a:rPr lang="ru-RU" altLang="ru-RU" dirty="0"/>
                    <a:t>и </a:t>
                  </a:r>
                  <a:r>
                    <a:rPr lang="en-US" altLang="ru-RU" i="1" dirty="0"/>
                    <a:t>DEE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dirty="0"/>
                    <a:t>. </a:t>
                  </a:r>
                  <a:r>
                    <a:rPr lang="ru-RU" altLang="ru-RU" dirty="0"/>
                    <a:t>Расстояние между ними равно 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ru-RU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a14:m>
                  <a:r>
                    <a:rPr lang="ru-RU" altLang="ru-RU" dirty="0"/>
                    <a:t>. </a:t>
                  </a:r>
                  <a:r>
                    <a:rPr lang="en-US" altLang="ru-RU" i="1" dirty="0"/>
                    <a:t> </a:t>
                  </a:r>
                  <a:endParaRPr lang="ru-RU" altLang="ru-RU" i="1" dirty="0"/>
                </a:p>
              </p:txBody>
            </p:sp>
          </mc:Choice>
          <mc:Fallback>
            <p:sp>
              <p:nvSpPr>
                <p:cNvPr id="110601" name="Text Box 9">
                  <a:extLst>
                    <a:ext uri="{FF2B5EF4-FFF2-40B4-BE49-F238E27FC236}">
                      <a16:creationId xmlns:a16="http://schemas.microsoft.com/office/drawing/2014/main" id="{808BE3AE-DE64-4215-B34A-5683784E478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96" y="3120"/>
                  <a:ext cx="5520" cy="778"/>
                </a:xfrm>
                <a:prstGeom prst="rect">
                  <a:avLst/>
                </a:prstGeom>
                <a:blipFill>
                  <a:blip r:embed="rId4"/>
                  <a:stretch>
                    <a:fillRect l="-1043" t="-3960" r="-974" b="-10396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1" name="Rectangle 1029">
            <a:extLst>
              <a:ext uri="{FF2B5EF4-FFF2-40B4-BE49-F238E27FC236}">
                <a16:creationId xmlns:a16="http://schemas.microsoft.com/office/drawing/2014/main" id="{7C8D6148-727E-4D4C-99D0-E1C4D17FF4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381000"/>
          </a:xfrm>
          <a:noFill/>
          <a:ln/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23</a:t>
            </a:r>
          </a:p>
        </p:txBody>
      </p:sp>
    </p:spTree>
    <p:extLst>
      <p:ext uri="{BB962C8B-B14F-4D97-AF65-F5344CB8AC3E}">
        <p14:creationId xmlns:p14="http://schemas.microsoft.com/office/powerpoint/2010/main" val="79148495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Text Box 2">
            <a:extLst>
              <a:ext uri="{FF2B5EF4-FFF2-40B4-BE49-F238E27FC236}">
                <a16:creationId xmlns:a16="http://schemas.microsoft.com/office/drawing/2014/main" id="{16D487EB-D721-4232-B073-BEF2E34317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53463"/>
            <a:ext cx="91440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</a:t>
            </a:r>
            <a:r>
              <a:rPr lang="ru-RU" altLang="ru-RU" sz="2800" dirty="0"/>
              <a:t>правильной 6-й призме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ABCDEFA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E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F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/>
              <a:t>, рёбра которой равны 1,</a:t>
            </a:r>
            <a:r>
              <a:rPr lang="ru-RU" altLang="ru-RU" sz="2800" dirty="0">
                <a:cs typeface="Times New Roman" panose="02020603050405020304" pitchFamily="18" charset="0"/>
              </a:rPr>
              <a:t> найдите у</a:t>
            </a:r>
            <a:r>
              <a:rPr lang="ru-RU" altLang="ru-RU" sz="2800" dirty="0"/>
              <a:t>гол</a:t>
            </a:r>
            <a:r>
              <a:rPr lang="ru-RU" altLang="ru-RU" sz="2800" dirty="0">
                <a:cs typeface="Times New Roman" panose="02020603050405020304" pitchFamily="18" charset="0"/>
              </a:rPr>
              <a:t> между прямыми</a:t>
            </a:r>
            <a:r>
              <a:rPr lang="en-US" altLang="ru-RU" sz="2800" dirty="0"/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AB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/>
              <a:t>CF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ru-RU" altLang="ru-RU" sz="2800" i="1" dirty="0"/>
              <a:t>.</a:t>
            </a:r>
          </a:p>
        </p:txBody>
      </p:sp>
      <p:pic>
        <p:nvPicPr>
          <p:cNvPr id="111619" name="Picture 3">
            <a:extLst>
              <a:ext uri="{FF2B5EF4-FFF2-40B4-BE49-F238E27FC236}">
                <a16:creationId xmlns:a16="http://schemas.microsoft.com/office/drawing/2014/main" id="{C38BEE8D-B845-49DA-A9D3-C59C63C206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752600"/>
            <a:ext cx="3814763" cy="3141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11628" name="Group 12">
            <a:extLst>
              <a:ext uri="{FF2B5EF4-FFF2-40B4-BE49-F238E27FC236}">
                <a16:creationId xmlns:a16="http://schemas.microsoft.com/office/drawing/2014/main" id="{EAC0ADBE-BFE9-4F6E-B606-C102E530A6FA}"/>
              </a:ext>
            </a:extLst>
          </p:cNvPr>
          <p:cNvGrpSpPr>
            <a:grpSpLocks/>
          </p:cNvGrpSpPr>
          <p:nvPr/>
        </p:nvGrpSpPr>
        <p:grpSpPr bwMode="auto">
          <a:xfrm>
            <a:off x="0" y="1752600"/>
            <a:ext cx="8915400" cy="4816475"/>
            <a:chOff x="0" y="1104"/>
            <a:chExt cx="5616" cy="3034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11623" name="Text Box 7">
                  <a:extLst>
                    <a:ext uri="{FF2B5EF4-FFF2-40B4-BE49-F238E27FC236}">
                      <a16:creationId xmlns:a16="http://schemas.microsoft.com/office/drawing/2014/main" id="{83472779-6EDC-4D11-8731-07C7FB7E68FC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32" y="3648"/>
                  <a:ext cx="1440" cy="49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ru-RU" altLang="ru-RU" sz="2800" dirty="0">
                      <a:solidFill>
                        <a:srgbClr val="FF3300"/>
                      </a:solidFill>
                    </a:rPr>
                    <a:t>Ответ: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ru-RU" sz="28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u-RU" sz="2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sz="2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ru-RU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ru-RU" sz="28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a14:m>
                  <a:endParaRPr lang="ru-RU" altLang="ru-RU" sz="2800" baseline="30000" dirty="0">
                    <a:solidFill>
                      <a:srgbClr val="FF3300"/>
                    </a:solidFill>
                  </a:endParaRPr>
                </a:p>
              </p:txBody>
            </p:sp>
          </mc:Choice>
          <mc:Fallback>
            <p:sp>
              <p:nvSpPr>
                <p:cNvPr id="111623" name="Text Box 7">
                  <a:extLst>
                    <a:ext uri="{FF2B5EF4-FFF2-40B4-BE49-F238E27FC236}">
                      <a16:creationId xmlns:a16="http://schemas.microsoft.com/office/drawing/2014/main" id="{83472779-6EDC-4D11-8731-07C7FB7E68F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32" y="3648"/>
                  <a:ext cx="1440" cy="490"/>
                </a:xfrm>
                <a:prstGeom prst="rect">
                  <a:avLst/>
                </a:prstGeom>
                <a:blipFill>
                  <a:blip r:embed="rId3"/>
                  <a:stretch>
                    <a:fillRect l="-5600" b="-8594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11624" name="Text Box 8">
                  <a:extLst>
                    <a:ext uri="{FF2B5EF4-FFF2-40B4-BE49-F238E27FC236}">
                      <a16:creationId xmlns:a16="http://schemas.microsoft.com/office/drawing/2014/main" id="{4D3632AF-09F0-48F0-B2A6-721C624D807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0" y="3072"/>
                  <a:ext cx="5616" cy="66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</a:pPr>
                  <a:r>
                    <a:rPr lang="ru-RU" altLang="ru-RU" dirty="0">
                      <a:solidFill>
                        <a:srgbClr val="FF3300"/>
                      </a:solidFill>
                    </a:rPr>
                    <a:t>	Решение: </a:t>
                  </a:r>
                  <a:r>
                    <a:rPr lang="ru-RU" altLang="ru-RU" dirty="0"/>
                    <a:t>Искомым расстоянием является расстояние между прямой </a:t>
                  </a:r>
                  <a:r>
                    <a:rPr lang="en-US" altLang="ru-RU" i="1" dirty="0"/>
                    <a:t>AB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dirty="0"/>
                    <a:t> </a:t>
                  </a:r>
                  <a:r>
                    <a:rPr lang="ru-RU" altLang="ru-RU" dirty="0"/>
                    <a:t>и плоскостью </a:t>
                  </a:r>
                  <a:r>
                    <a:rPr lang="en-US" altLang="ru-RU" i="1" dirty="0"/>
                    <a:t>CFF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dirty="0"/>
                    <a:t>. </a:t>
                  </a:r>
                  <a:r>
                    <a:rPr lang="ru-RU" altLang="ru-RU" dirty="0"/>
                    <a:t>Оно равно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r>
                    <a:rPr lang="ru-RU" altLang="ru-RU" dirty="0"/>
                    <a:t>. </a:t>
                  </a:r>
                  <a:r>
                    <a:rPr lang="en-US" altLang="ru-RU" i="1" dirty="0"/>
                    <a:t> </a:t>
                  </a:r>
                  <a:endParaRPr lang="ru-RU" altLang="ru-RU" i="1" dirty="0"/>
                </a:p>
              </p:txBody>
            </p:sp>
          </mc:Choice>
          <mc:Fallback>
            <p:sp>
              <p:nvSpPr>
                <p:cNvPr id="111624" name="Text Box 8">
                  <a:extLst>
                    <a:ext uri="{FF2B5EF4-FFF2-40B4-BE49-F238E27FC236}">
                      <a16:creationId xmlns:a16="http://schemas.microsoft.com/office/drawing/2014/main" id="{4D3632AF-09F0-48F0-B2A6-721C624D807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0" y="3072"/>
                  <a:ext cx="5616" cy="661"/>
                </a:xfrm>
                <a:prstGeom prst="rect">
                  <a:avLst/>
                </a:prstGeom>
                <a:blipFill>
                  <a:blip r:embed="rId4"/>
                  <a:stretch>
                    <a:fillRect l="-1025" t="-4651" r="-957" b="-4651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111626" name="Picture 10">
              <a:extLst>
                <a:ext uri="{FF2B5EF4-FFF2-40B4-BE49-F238E27FC236}">
                  <a16:creationId xmlns:a16="http://schemas.microsoft.com/office/drawing/2014/main" id="{A84A9A2A-83E1-45B3-AB52-BBC1095AFC4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88" y="1104"/>
              <a:ext cx="2403" cy="19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1" name="Rectangle 1029">
            <a:extLst>
              <a:ext uri="{FF2B5EF4-FFF2-40B4-BE49-F238E27FC236}">
                <a16:creationId xmlns:a16="http://schemas.microsoft.com/office/drawing/2014/main" id="{E8A551FD-6332-4DB7-8C8E-529A0FAD69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381000"/>
          </a:xfrm>
          <a:noFill/>
          <a:ln/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24</a:t>
            </a:r>
          </a:p>
        </p:txBody>
      </p:sp>
    </p:spTree>
    <p:extLst>
      <p:ext uri="{BB962C8B-B14F-4D97-AF65-F5344CB8AC3E}">
        <p14:creationId xmlns:p14="http://schemas.microsoft.com/office/powerpoint/2010/main" val="759565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1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Text Box 2">
            <a:extLst>
              <a:ext uri="{FF2B5EF4-FFF2-40B4-BE49-F238E27FC236}">
                <a16:creationId xmlns:a16="http://schemas.microsoft.com/office/drawing/2014/main" id="{1FD3221C-D349-4F12-9B5B-92AE1319A3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96" y="533400"/>
            <a:ext cx="9108504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</a:t>
            </a:r>
            <a:r>
              <a:rPr lang="ru-RU" altLang="ru-RU" sz="2800" dirty="0"/>
              <a:t>правильной 6-й призме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ABCDEFA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E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F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/>
              <a:t>, ребра которой равны 1,</a:t>
            </a:r>
            <a:r>
              <a:rPr lang="ru-RU" altLang="ru-RU" sz="2800" dirty="0">
                <a:cs typeface="Times New Roman" panose="02020603050405020304" pitchFamily="18" charset="0"/>
              </a:rPr>
              <a:t> найдите </a:t>
            </a:r>
            <a:r>
              <a:rPr lang="ru-RU" altLang="ru-RU" sz="2800" dirty="0"/>
              <a:t>расстояние</a:t>
            </a:r>
            <a:r>
              <a:rPr lang="ru-RU" altLang="ru-RU" sz="2800" dirty="0">
                <a:cs typeface="Times New Roman" panose="02020603050405020304" pitchFamily="18" charset="0"/>
              </a:rPr>
              <a:t> между прямыми </a:t>
            </a:r>
            <a:r>
              <a:rPr lang="en-US" altLang="ru-RU" sz="2800" i="1" dirty="0">
                <a:cs typeface="Times New Roman" panose="02020603050405020304" pitchFamily="18" charset="0"/>
              </a:rPr>
              <a:t>AB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/>
              <a:t>BC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ru-RU" altLang="ru-RU" sz="2800" i="1" dirty="0"/>
              <a:t>.</a:t>
            </a:r>
          </a:p>
        </p:txBody>
      </p:sp>
      <p:pic>
        <p:nvPicPr>
          <p:cNvPr id="112643" name="Picture 3">
            <a:extLst>
              <a:ext uri="{FF2B5EF4-FFF2-40B4-BE49-F238E27FC236}">
                <a16:creationId xmlns:a16="http://schemas.microsoft.com/office/drawing/2014/main" id="{4258E55F-9830-41B4-BD04-CAF60D1BD3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905000"/>
            <a:ext cx="3859213" cy="316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12654" name="Group 14">
            <a:extLst>
              <a:ext uri="{FF2B5EF4-FFF2-40B4-BE49-F238E27FC236}">
                <a16:creationId xmlns:a16="http://schemas.microsoft.com/office/drawing/2014/main" id="{DCB8D008-A3CA-48DB-A6A8-F104E383F0D3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1828800"/>
            <a:ext cx="8991600" cy="4686300"/>
            <a:chOff x="96" y="1152"/>
            <a:chExt cx="5664" cy="2952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12645" name="Text Box 5">
                  <a:extLst>
                    <a:ext uri="{FF2B5EF4-FFF2-40B4-BE49-F238E27FC236}">
                      <a16:creationId xmlns:a16="http://schemas.microsoft.com/office/drawing/2014/main" id="{44F8EF63-2B8C-4CB2-A91E-C504AE7C631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544" y="1152"/>
                  <a:ext cx="3216" cy="289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just">
                    <a:spcBef>
                      <a:spcPts val="0"/>
                    </a:spcBef>
                  </a:pPr>
                  <a:r>
                    <a:rPr lang="ru-RU" altLang="ru-RU" dirty="0">
                      <a:solidFill>
                        <a:srgbClr val="FF3300"/>
                      </a:solidFill>
                    </a:rPr>
                    <a:t>	Решение: </a:t>
                  </a:r>
                  <a:r>
                    <a:rPr lang="ru-RU" altLang="ru-RU" dirty="0"/>
                    <a:t>Пусть </a:t>
                  </a:r>
                  <a:r>
                    <a:rPr lang="en-US" altLang="ru-RU" i="1" dirty="0"/>
                    <a:t>O</a:t>
                  </a:r>
                  <a:r>
                    <a:rPr lang="en-US" altLang="ru-RU" dirty="0"/>
                    <a:t>,</a:t>
                  </a:r>
                  <a:r>
                    <a:rPr lang="en-US" altLang="ru-RU" i="1" dirty="0"/>
                    <a:t> O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dirty="0"/>
                    <a:t> </a:t>
                  </a:r>
                  <a:r>
                    <a:rPr lang="ru-RU" altLang="ru-RU" dirty="0"/>
                    <a:t>–центры граней призмы.</a:t>
                  </a:r>
                  <a:r>
                    <a:rPr lang="en-US" altLang="ru-RU" dirty="0"/>
                    <a:t> </a:t>
                  </a:r>
                  <a:r>
                    <a:rPr lang="ru-RU" altLang="ru-RU" dirty="0"/>
                    <a:t>Плоскости </a:t>
                  </a:r>
                  <a:r>
                    <a:rPr lang="en-US" altLang="ru-RU" i="1" dirty="0"/>
                    <a:t>AB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i="1" dirty="0"/>
                    <a:t>O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dirty="0"/>
                    <a:t> </a:t>
                  </a:r>
                  <a:r>
                    <a:rPr lang="ru-RU" altLang="ru-RU" dirty="0"/>
                    <a:t>и </a:t>
                  </a:r>
                  <a:r>
                    <a:rPr lang="en-US" altLang="ru-RU" i="1" dirty="0"/>
                    <a:t>BC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i="1" dirty="0"/>
                    <a:t>O </a:t>
                  </a:r>
                  <a:r>
                    <a:rPr lang="ru-RU" altLang="ru-RU" dirty="0"/>
                    <a:t>параллельны.</a:t>
                  </a:r>
                  <a:r>
                    <a:rPr lang="en-US" altLang="ru-RU" i="1" dirty="0"/>
                    <a:t> </a:t>
                  </a:r>
                  <a:r>
                    <a:rPr lang="ru-RU" altLang="ru-RU" dirty="0"/>
                    <a:t>Плоскость </a:t>
                  </a:r>
                  <a:r>
                    <a:rPr lang="en-US" altLang="ru-RU" i="1" dirty="0"/>
                    <a:t>ACC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i="1" dirty="0"/>
                    <a:t>A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dirty="0"/>
                    <a:t> </a:t>
                  </a:r>
                  <a:r>
                    <a:rPr lang="ru-RU" altLang="ru-RU" dirty="0"/>
                    <a:t>перпендикулярна</a:t>
                  </a:r>
                  <a:r>
                    <a:rPr lang="en-US" altLang="ru-RU" dirty="0"/>
                    <a:t> </a:t>
                  </a:r>
                  <a:r>
                    <a:rPr lang="ru-RU" altLang="ru-RU" dirty="0"/>
                    <a:t>этим плоскостям. Искомое расстояние </a:t>
                  </a:r>
                  <a:r>
                    <a:rPr lang="en-US" altLang="ru-RU" i="1" dirty="0"/>
                    <a:t>d </a:t>
                  </a:r>
                  <a:r>
                    <a:rPr lang="ru-RU" altLang="ru-RU" dirty="0"/>
                    <a:t>равно расстоянию между прямыми </a:t>
                  </a:r>
                  <a:r>
                    <a:rPr lang="en-US" altLang="ru-RU" i="1" dirty="0"/>
                    <a:t>AG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dirty="0"/>
                    <a:t> </a:t>
                  </a:r>
                  <a:r>
                    <a:rPr lang="ru-RU" altLang="ru-RU" dirty="0"/>
                    <a:t>и </a:t>
                  </a:r>
                  <a:r>
                    <a:rPr lang="en-US" altLang="ru-RU" i="1" dirty="0"/>
                    <a:t>GC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dirty="0"/>
                    <a:t>.</a:t>
                  </a:r>
                  <a:r>
                    <a:rPr lang="ru-RU" altLang="ru-RU" dirty="0"/>
                    <a:t> В параллелограмме </a:t>
                  </a:r>
                  <a:r>
                    <a:rPr lang="en-US" altLang="ru-RU" i="1" dirty="0"/>
                    <a:t>AGC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i="1" dirty="0"/>
                    <a:t>G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dirty="0"/>
                    <a:t> </a:t>
                  </a:r>
                  <a:r>
                    <a:rPr lang="ru-RU" altLang="ru-RU" dirty="0"/>
                    <a:t>имеем </a:t>
                  </a:r>
                  <a:r>
                    <a:rPr lang="en-US" altLang="ru-RU" i="1" dirty="0"/>
                    <a:t>AG =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r>
                    <a:rPr lang="en-US" altLang="ru-RU" dirty="0"/>
                    <a:t>; </a:t>
                  </a:r>
                  <a:r>
                    <a:rPr lang="en-US" altLang="ru-RU" i="1" dirty="0"/>
                    <a:t>AG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dirty="0"/>
                    <a:t> =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</m:rad>
                        </m:num>
                        <m:den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r>
                    <a:rPr lang="en-US" altLang="ru-RU" dirty="0"/>
                    <a:t>. </a:t>
                  </a:r>
                  <a:r>
                    <a:rPr lang="ru-RU" altLang="ru-RU" dirty="0"/>
                    <a:t>Высота, проведенная к стороне </a:t>
                  </a:r>
                  <a:r>
                    <a:rPr lang="en-US" altLang="ru-RU" i="1" dirty="0"/>
                    <a:t>AA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dirty="0"/>
                    <a:t> </a:t>
                  </a:r>
                  <a:r>
                    <a:rPr lang="ru-RU" altLang="ru-RU" dirty="0"/>
                    <a:t>равна 1. Следовательно</a:t>
                  </a:r>
                  <a:r>
                    <a:rPr lang="en-US" altLang="ru-RU" dirty="0"/>
                    <a:t>, </a:t>
                  </a:r>
                  <a:r>
                    <a:rPr lang="en-US" altLang="ru-RU" i="1" dirty="0"/>
                    <a:t>d =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21</m:t>
                              </m:r>
                            </m:e>
                          </m:rad>
                        </m:num>
                        <m:den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</m:oMath>
                  </a14:m>
                  <a:r>
                    <a:rPr lang="en-US" altLang="ru-RU" i="1" dirty="0"/>
                    <a:t>.</a:t>
                  </a:r>
                  <a:endParaRPr lang="ru-RU" altLang="ru-RU" i="1" dirty="0"/>
                </a:p>
              </p:txBody>
            </p:sp>
          </mc:Choice>
          <mc:Fallback>
            <p:sp>
              <p:nvSpPr>
                <p:cNvPr id="112645" name="Text Box 5">
                  <a:extLst>
                    <a:ext uri="{FF2B5EF4-FFF2-40B4-BE49-F238E27FC236}">
                      <a16:creationId xmlns:a16="http://schemas.microsoft.com/office/drawing/2014/main" id="{44F8EF63-2B8C-4CB2-A91E-C504AE7C631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544" y="1152"/>
                  <a:ext cx="3216" cy="2893"/>
                </a:xfrm>
                <a:prstGeom prst="rect">
                  <a:avLst/>
                </a:prstGeom>
                <a:blipFill>
                  <a:blip r:embed="rId3"/>
                  <a:stretch>
                    <a:fillRect l="-1912" t="-1062" r="-1792" b="-398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112649" name="Group 9">
              <a:extLst>
                <a:ext uri="{FF2B5EF4-FFF2-40B4-BE49-F238E27FC236}">
                  <a16:creationId xmlns:a16="http://schemas.microsoft.com/office/drawing/2014/main" id="{8627B93A-6391-4850-AF34-0C72055674C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2" y="3520"/>
              <a:ext cx="1440" cy="584"/>
              <a:chOff x="432" y="3520"/>
              <a:chExt cx="1440" cy="584"/>
            </a:xfrm>
          </p:grpSpPr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12650" name="Object 10">
                    <a:extLst>
                      <a:ext uri="{FF2B5EF4-FFF2-40B4-BE49-F238E27FC236}">
                        <a16:creationId xmlns:a16="http://schemas.microsoft.com/office/drawing/2014/main" id="{4CCC36C5-7CC6-49AB-B0CD-F649703EB041}"/>
                      </a:ext>
                    </a:extLst>
                  </p:cNvPr>
                  <p:cNvSpPr txBox="1"/>
                  <p:nvPr/>
                </p:nvSpPr>
                <p:spPr bwMode="auto">
                  <a:xfrm>
                    <a:off x="1164" y="3520"/>
                    <a:ext cx="488" cy="58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</p:spPr>
                <p:txBody>
                  <a:bodyPr>
                    <a:norm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left"/>
                        </m:oMathParaPr>
                        <m:oMath xmlns:m="http://schemas.openxmlformats.org/officeDocument/2006/math">
                          <m:f>
                            <m:fPr>
                              <m:ctrlPr>
                                <a:rPr lang="ru-RU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ru-RU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ru-RU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21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ru-RU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den>
                          </m:f>
                          <m:r>
                            <a:rPr lang="ru-RU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</m:oMath>
                      </m:oMathPara>
                    </a14:m>
                    <a:endParaRPr lang="ru-RU"/>
                  </a:p>
                </p:txBody>
              </p:sp>
            </mc:Choice>
            <mc:Fallback>
              <p:sp>
                <p:nvSpPr>
                  <p:cNvPr id="112650" name="Object 10">
                    <a:extLst>
                      <a:ext uri="{FF2B5EF4-FFF2-40B4-BE49-F238E27FC236}">
                        <a16:creationId xmlns:a16="http://schemas.microsoft.com/office/drawing/2014/main" id="{4CCC36C5-7CC6-49AB-B0CD-F649703EB041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1164" y="3520"/>
                    <a:ext cx="488" cy="584"/>
                  </a:xfrm>
                  <a:prstGeom prst="rect">
                    <a:avLst/>
                  </a:prstGeom>
                  <a:blipFill>
                    <a:blip r:embed="rId4"/>
                    <a:stretch>
                      <a:fillRect/>
                    </a:stretch>
                  </a:blipFill>
                  <a:ln>
                    <a:noFill/>
                  </a:ln>
                  <a:effectLst/>
                </p:spPr>
                <p:txBody>
                  <a:bodyPr/>
                  <a:lstStyle/>
                  <a:p>
                    <a:r>
                      <a:rPr lang="ru-RU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112651" name="Text Box 11">
                <a:extLst>
                  <a:ext uri="{FF2B5EF4-FFF2-40B4-BE49-F238E27FC236}">
                    <a16:creationId xmlns:a16="http://schemas.microsoft.com/office/drawing/2014/main" id="{361E2CBB-0397-4A82-8EF1-56223821827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32" y="3648"/>
                <a:ext cx="1440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sz="2800">
                    <a:solidFill>
                      <a:srgbClr val="FF3300"/>
                    </a:solidFill>
                  </a:rPr>
                  <a:t>Ответ:</a:t>
                </a:r>
                <a:endParaRPr lang="ru-RU" altLang="ru-RU" sz="2800" baseline="30000">
                  <a:solidFill>
                    <a:srgbClr val="FF3300"/>
                  </a:solidFill>
                </a:endParaRPr>
              </a:p>
            </p:txBody>
          </p:sp>
        </p:grpSp>
        <p:pic>
          <p:nvPicPr>
            <p:cNvPr id="112652" name="Picture 12">
              <a:extLst>
                <a:ext uri="{FF2B5EF4-FFF2-40B4-BE49-F238E27FC236}">
                  <a16:creationId xmlns:a16="http://schemas.microsoft.com/office/drawing/2014/main" id="{C9BA3EDE-2803-4531-AD2C-7282BDECE1C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" y="1200"/>
              <a:ext cx="2403" cy="19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3" name="Rectangle 1029">
            <a:extLst>
              <a:ext uri="{FF2B5EF4-FFF2-40B4-BE49-F238E27FC236}">
                <a16:creationId xmlns:a16="http://schemas.microsoft.com/office/drawing/2014/main" id="{6401DBFD-639C-4BDC-861C-C8E439CD3A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381000"/>
          </a:xfrm>
          <a:noFill/>
          <a:ln/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25</a:t>
            </a:r>
          </a:p>
        </p:txBody>
      </p:sp>
    </p:spTree>
    <p:extLst>
      <p:ext uri="{BB962C8B-B14F-4D97-AF65-F5344CB8AC3E}">
        <p14:creationId xmlns:p14="http://schemas.microsoft.com/office/powerpoint/2010/main" val="521819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2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Text Box 2">
            <a:extLst>
              <a:ext uri="{FF2B5EF4-FFF2-40B4-BE49-F238E27FC236}">
                <a16:creationId xmlns:a16="http://schemas.microsoft.com/office/drawing/2014/main" id="{D1A1C300-45C1-449A-835E-DB2B7B2E3E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73700"/>
            <a:ext cx="91440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</a:t>
            </a:r>
            <a:r>
              <a:rPr lang="ru-RU" altLang="ru-RU" sz="2800" dirty="0"/>
              <a:t>правильной 6-й призме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ABCDEFA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E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F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/>
              <a:t>, ребра которой равны 1,</a:t>
            </a:r>
            <a:r>
              <a:rPr lang="ru-RU" altLang="ru-RU" sz="2800" dirty="0">
                <a:cs typeface="Times New Roman" panose="02020603050405020304" pitchFamily="18" charset="0"/>
              </a:rPr>
              <a:t> найдите </a:t>
            </a:r>
            <a:r>
              <a:rPr lang="ru-RU" altLang="ru-RU" sz="2800" dirty="0"/>
              <a:t>расстояние</a:t>
            </a:r>
            <a:r>
              <a:rPr lang="ru-RU" altLang="ru-RU" sz="2800" dirty="0">
                <a:cs typeface="Times New Roman" panose="02020603050405020304" pitchFamily="18" charset="0"/>
              </a:rPr>
              <a:t> между прямыми: </a:t>
            </a:r>
            <a:r>
              <a:rPr lang="en-US" altLang="ru-RU" sz="2800" i="1" dirty="0">
                <a:cs typeface="Times New Roman" panose="02020603050405020304" pitchFamily="18" charset="0"/>
              </a:rPr>
              <a:t>AB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/>
              <a:t>BD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ru-RU" altLang="ru-RU" sz="2800" i="1" dirty="0"/>
              <a:t>.</a:t>
            </a:r>
          </a:p>
        </p:txBody>
      </p:sp>
      <p:pic>
        <p:nvPicPr>
          <p:cNvPr id="113667" name="Picture 3">
            <a:extLst>
              <a:ext uri="{FF2B5EF4-FFF2-40B4-BE49-F238E27FC236}">
                <a16:creationId xmlns:a16="http://schemas.microsoft.com/office/drawing/2014/main" id="{D3D841C7-87AA-4CE1-90A7-1B577F5F77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981200"/>
            <a:ext cx="3859213" cy="316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13677" name="Group 13">
            <a:extLst>
              <a:ext uri="{FF2B5EF4-FFF2-40B4-BE49-F238E27FC236}">
                <a16:creationId xmlns:a16="http://schemas.microsoft.com/office/drawing/2014/main" id="{30E6CD16-9905-4723-822B-AF40AD637C34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1828800"/>
            <a:ext cx="8839200" cy="4962525"/>
            <a:chOff x="96" y="1152"/>
            <a:chExt cx="5568" cy="3126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13669" name="Text Box 5">
                  <a:extLst>
                    <a:ext uri="{FF2B5EF4-FFF2-40B4-BE49-F238E27FC236}">
                      <a16:creationId xmlns:a16="http://schemas.microsoft.com/office/drawing/2014/main" id="{A6C402F1-D3DB-42F5-804F-EF9E0F1D427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544" y="1152"/>
                  <a:ext cx="3120" cy="312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just">
                    <a:spcBef>
                      <a:spcPts val="0"/>
                    </a:spcBef>
                  </a:pPr>
                  <a:r>
                    <a:rPr lang="ru-RU" altLang="ru-RU" dirty="0">
                      <a:solidFill>
                        <a:srgbClr val="FF3300"/>
                      </a:solidFill>
                    </a:rPr>
                    <a:t>	Решение: </a:t>
                  </a:r>
                  <a:r>
                    <a:rPr lang="ru-RU" altLang="ru-RU" dirty="0"/>
                    <a:t>Рассмотрим плоскость </a:t>
                  </a:r>
                  <a:r>
                    <a:rPr lang="en-US" altLang="ru-RU" i="1" dirty="0"/>
                    <a:t>A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i="1" dirty="0"/>
                    <a:t>B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i="1" dirty="0"/>
                    <a:t>HG</a:t>
                  </a:r>
                  <a:r>
                    <a:rPr lang="ru-RU" altLang="ru-RU" dirty="0"/>
                    <a:t>,</a:t>
                  </a:r>
                  <a:r>
                    <a:rPr lang="ru-RU" altLang="ru-RU" i="1" dirty="0"/>
                    <a:t> </a:t>
                  </a:r>
                  <a:r>
                    <a:rPr lang="ru-RU" altLang="ru-RU" dirty="0"/>
                    <a:t>перпендикулярную </a:t>
                  </a:r>
                  <a:r>
                    <a:rPr lang="en-US" altLang="ru-RU" i="1" dirty="0"/>
                    <a:t>BD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dirty="0"/>
                    <a:t>. </a:t>
                  </a:r>
                  <a:r>
                    <a:rPr lang="ru-RU" altLang="ru-RU" dirty="0"/>
                    <a:t>Ортогональная проекция на эту плоскость переводит прямую </a:t>
                  </a:r>
                  <a:r>
                    <a:rPr lang="en-US" altLang="ru-RU" i="1" dirty="0"/>
                    <a:t>BD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dirty="0"/>
                    <a:t> </a:t>
                  </a:r>
                  <a:r>
                    <a:rPr lang="ru-RU" altLang="ru-RU" dirty="0"/>
                    <a:t>в точку </a:t>
                  </a:r>
                  <a:r>
                    <a:rPr lang="en-US" altLang="ru-RU" i="1" dirty="0"/>
                    <a:t>H</a:t>
                  </a:r>
                  <a:r>
                    <a:rPr lang="ru-RU" altLang="ru-RU" dirty="0"/>
                    <a:t>, а прямую </a:t>
                  </a:r>
                  <a:r>
                    <a:rPr lang="en-US" altLang="ru-RU" i="1" dirty="0"/>
                    <a:t>AB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dirty="0"/>
                    <a:t> </a:t>
                  </a:r>
                  <a:r>
                    <a:rPr lang="ru-RU" altLang="ru-RU" dirty="0"/>
                    <a:t>– в прямую </a:t>
                  </a:r>
                  <a:r>
                    <a:rPr lang="en-US" altLang="ru-RU" i="1" dirty="0"/>
                    <a:t>GB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dirty="0"/>
                    <a:t>. </a:t>
                  </a:r>
                  <a:r>
                    <a:rPr lang="ru-RU" altLang="ru-RU" dirty="0"/>
                    <a:t>Следовательно искомое расстояние </a:t>
                  </a:r>
                  <a:r>
                    <a:rPr lang="en-US" altLang="ru-RU" i="1" dirty="0"/>
                    <a:t>d</a:t>
                  </a:r>
                  <a:r>
                    <a:rPr lang="ru-RU" altLang="ru-RU" dirty="0"/>
                    <a:t> равно расстоянию от точки </a:t>
                  </a:r>
                  <a:r>
                    <a:rPr lang="en-US" altLang="ru-RU" i="1" dirty="0"/>
                    <a:t>H </a:t>
                  </a:r>
                  <a:r>
                    <a:rPr lang="ru-RU" altLang="ru-RU" dirty="0"/>
                    <a:t>до прямой </a:t>
                  </a:r>
                  <a:r>
                    <a:rPr lang="en-US" altLang="ru-RU" i="1" dirty="0"/>
                    <a:t>GB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dirty="0"/>
                    <a:t>. </a:t>
                  </a:r>
                  <a:r>
                    <a:rPr lang="ru-RU" altLang="ru-RU" dirty="0"/>
                    <a:t>В прямоугольном треугольнике </a:t>
                  </a:r>
                  <a:r>
                    <a:rPr lang="en-US" altLang="ru-RU" i="1" dirty="0"/>
                    <a:t>GHB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dirty="0"/>
                    <a:t> </a:t>
                  </a:r>
                  <a:r>
                    <a:rPr lang="ru-RU" altLang="ru-RU" dirty="0"/>
                    <a:t>имеем</a:t>
                  </a:r>
                  <a:r>
                    <a:rPr lang="en-US" altLang="ru-RU" dirty="0"/>
                    <a:t> </a:t>
                  </a:r>
                  <a:r>
                    <a:rPr lang="en-US" altLang="ru-RU" i="1" dirty="0"/>
                    <a:t>GH </a:t>
                  </a:r>
                  <a:r>
                    <a:rPr lang="en-US" altLang="ru-RU" dirty="0"/>
                    <a:t>= 1; </a:t>
                  </a:r>
                  <a:r>
                    <a:rPr lang="en-US" altLang="ru-RU" i="1" dirty="0"/>
                    <a:t>B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i="1" dirty="0"/>
                    <a:t>H =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r>
                    <a:rPr lang="en-US" altLang="ru-RU" i="1" dirty="0"/>
                    <a:t>.</a:t>
                  </a:r>
                  <a:r>
                    <a:rPr lang="ru-RU" altLang="ru-RU" i="1" dirty="0"/>
                    <a:t> </a:t>
                  </a:r>
                  <a:r>
                    <a:rPr lang="ru-RU" altLang="ru-RU" dirty="0"/>
                    <a:t>Следовательно,</a:t>
                  </a:r>
                  <a:r>
                    <a:rPr lang="en-US" altLang="ru-RU" dirty="0"/>
                    <a:t> </a:t>
                  </a:r>
                  <a:r>
                    <a:rPr lang="en-US" altLang="ru-RU" i="1" dirty="0"/>
                    <a:t>d =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21</m:t>
                              </m:r>
                            </m:e>
                          </m:rad>
                        </m:num>
                        <m:den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</m:oMath>
                  </a14:m>
                  <a:r>
                    <a:rPr lang="en-US" altLang="ru-RU" i="1" dirty="0"/>
                    <a:t>.</a:t>
                  </a:r>
                  <a:endParaRPr lang="ru-RU" altLang="ru-RU" i="1" dirty="0"/>
                </a:p>
              </p:txBody>
            </p:sp>
          </mc:Choice>
          <mc:Fallback>
            <p:sp>
              <p:nvSpPr>
                <p:cNvPr id="113669" name="Text Box 5">
                  <a:extLst>
                    <a:ext uri="{FF2B5EF4-FFF2-40B4-BE49-F238E27FC236}">
                      <a16:creationId xmlns:a16="http://schemas.microsoft.com/office/drawing/2014/main" id="{A6C402F1-D3DB-42F5-804F-EF9E0F1D427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544" y="1152"/>
                  <a:ext cx="3120" cy="3126"/>
                </a:xfrm>
                <a:prstGeom prst="rect">
                  <a:avLst/>
                </a:prstGeom>
                <a:blipFill>
                  <a:blip r:embed="rId3"/>
                  <a:stretch>
                    <a:fillRect l="-1970" t="-983" r="-1847" b="-246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113672" name="Group 8">
              <a:extLst>
                <a:ext uri="{FF2B5EF4-FFF2-40B4-BE49-F238E27FC236}">
                  <a16:creationId xmlns:a16="http://schemas.microsoft.com/office/drawing/2014/main" id="{F00A8A35-099A-4E0C-9726-44DFF3E79A5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2" y="3520"/>
              <a:ext cx="1440" cy="584"/>
              <a:chOff x="432" y="3520"/>
              <a:chExt cx="1440" cy="584"/>
            </a:xfrm>
          </p:grpSpPr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13673" name="Object 9">
                    <a:extLst>
                      <a:ext uri="{FF2B5EF4-FFF2-40B4-BE49-F238E27FC236}">
                        <a16:creationId xmlns:a16="http://schemas.microsoft.com/office/drawing/2014/main" id="{DA50A7FF-2FB8-4366-BFA3-5FA06D2F73CA}"/>
                      </a:ext>
                    </a:extLst>
                  </p:cNvPr>
                  <p:cNvSpPr txBox="1"/>
                  <p:nvPr/>
                </p:nvSpPr>
                <p:spPr bwMode="auto">
                  <a:xfrm>
                    <a:off x="1164" y="3520"/>
                    <a:ext cx="488" cy="58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</p:spPr>
                <p:txBody>
                  <a:bodyPr>
                    <a:norm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left"/>
                        </m:oMathParaPr>
                        <m:oMath xmlns:m="http://schemas.openxmlformats.org/officeDocument/2006/math">
                          <m:f>
                            <m:fPr>
                              <m:ctrlPr>
                                <a:rPr lang="ru-RU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ru-RU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ru-RU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21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ru-RU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den>
                          </m:f>
                          <m:r>
                            <a:rPr lang="ru-RU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</m:oMath>
                      </m:oMathPara>
                    </a14:m>
                    <a:endParaRPr lang="ru-RU"/>
                  </a:p>
                </p:txBody>
              </p:sp>
            </mc:Choice>
            <mc:Fallback>
              <p:sp>
                <p:nvSpPr>
                  <p:cNvPr id="113673" name="Object 9">
                    <a:extLst>
                      <a:ext uri="{FF2B5EF4-FFF2-40B4-BE49-F238E27FC236}">
                        <a16:creationId xmlns:a16="http://schemas.microsoft.com/office/drawing/2014/main" id="{DA50A7FF-2FB8-4366-BFA3-5FA06D2F73CA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1164" y="3520"/>
                    <a:ext cx="488" cy="584"/>
                  </a:xfrm>
                  <a:prstGeom prst="rect">
                    <a:avLst/>
                  </a:prstGeom>
                  <a:blipFill>
                    <a:blip r:embed="rId4"/>
                    <a:stretch>
                      <a:fillRect/>
                    </a:stretch>
                  </a:blipFill>
                  <a:ln>
                    <a:noFill/>
                  </a:ln>
                  <a:effectLst/>
                </p:spPr>
                <p:txBody>
                  <a:bodyPr/>
                  <a:lstStyle/>
                  <a:p>
                    <a:r>
                      <a:rPr lang="ru-RU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113674" name="Text Box 10">
                <a:extLst>
                  <a:ext uri="{FF2B5EF4-FFF2-40B4-BE49-F238E27FC236}">
                    <a16:creationId xmlns:a16="http://schemas.microsoft.com/office/drawing/2014/main" id="{A80F72EA-6FC7-4D69-B471-C81C84D3610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32" y="3648"/>
                <a:ext cx="1440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sz="2800">
                    <a:solidFill>
                      <a:srgbClr val="FF3300"/>
                    </a:solidFill>
                  </a:rPr>
                  <a:t>Ответ:</a:t>
                </a:r>
                <a:endParaRPr lang="ru-RU" altLang="ru-RU" sz="2800" baseline="30000">
                  <a:solidFill>
                    <a:srgbClr val="FF3300"/>
                  </a:solidFill>
                </a:endParaRPr>
              </a:p>
            </p:txBody>
          </p:sp>
        </p:grpSp>
        <p:pic>
          <p:nvPicPr>
            <p:cNvPr id="113675" name="Picture 11">
              <a:extLst>
                <a:ext uri="{FF2B5EF4-FFF2-40B4-BE49-F238E27FC236}">
                  <a16:creationId xmlns:a16="http://schemas.microsoft.com/office/drawing/2014/main" id="{B5457C8C-8927-4A68-91A5-FEA94642FA6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" y="1248"/>
              <a:ext cx="2403" cy="19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2" name="Rectangle 1029">
            <a:extLst>
              <a:ext uri="{FF2B5EF4-FFF2-40B4-BE49-F238E27FC236}">
                <a16:creationId xmlns:a16="http://schemas.microsoft.com/office/drawing/2014/main" id="{59B1E186-DC72-4501-84CA-E452F89052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381000"/>
          </a:xfrm>
          <a:noFill/>
          <a:ln/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26</a:t>
            </a:r>
          </a:p>
        </p:txBody>
      </p:sp>
    </p:spTree>
    <p:extLst>
      <p:ext uri="{BB962C8B-B14F-4D97-AF65-F5344CB8AC3E}">
        <p14:creationId xmlns:p14="http://schemas.microsoft.com/office/powerpoint/2010/main" val="1452254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3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Text Box 2">
            <a:extLst>
              <a:ext uri="{FF2B5EF4-FFF2-40B4-BE49-F238E27FC236}">
                <a16:creationId xmlns:a16="http://schemas.microsoft.com/office/drawing/2014/main" id="{2C649838-CA66-456E-925C-0669709808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54111"/>
            <a:ext cx="9108504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</a:t>
            </a:r>
            <a:r>
              <a:rPr lang="ru-RU" altLang="ru-RU" sz="2800" dirty="0"/>
              <a:t>правильной 6-й призме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ABCDEFA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E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F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/>
              <a:t>, рёбра которой равны 1,</a:t>
            </a:r>
            <a:r>
              <a:rPr lang="ru-RU" altLang="ru-RU" sz="2800" dirty="0">
                <a:cs typeface="Times New Roman" panose="02020603050405020304" pitchFamily="18" charset="0"/>
              </a:rPr>
              <a:t> найдите </a:t>
            </a:r>
            <a:r>
              <a:rPr lang="ru-RU" altLang="ru-RU" sz="2800" dirty="0"/>
              <a:t>расстояние</a:t>
            </a:r>
            <a:r>
              <a:rPr lang="ru-RU" altLang="ru-RU" sz="2800" dirty="0">
                <a:cs typeface="Times New Roman" panose="02020603050405020304" pitchFamily="18" charset="0"/>
              </a:rPr>
              <a:t> между прямыми: </a:t>
            </a:r>
            <a:r>
              <a:rPr lang="en-US" altLang="ru-RU" sz="2800" i="1" dirty="0">
                <a:cs typeface="Times New Roman" panose="02020603050405020304" pitchFamily="18" charset="0"/>
              </a:rPr>
              <a:t>AB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/>
              <a:t>BE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ru-RU" altLang="ru-RU" sz="2800" i="1" dirty="0"/>
              <a:t>.</a:t>
            </a:r>
          </a:p>
        </p:txBody>
      </p:sp>
      <p:pic>
        <p:nvPicPr>
          <p:cNvPr id="114691" name="Picture 3">
            <a:extLst>
              <a:ext uri="{FF2B5EF4-FFF2-40B4-BE49-F238E27FC236}">
                <a16:creationId xmlns:a16="http://schemas.microsoft.com/office/drawing/2014/main" id="{79FE1008-8079-4A12-93FA-BB7B6F5117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133600"/>
            <a:ext cx="3859213" cy="316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14702" name="Group 14">
            <a:extLst>
              <a:ext uri="{FF2B5EF4-FFF2-40B4-BE49-F238E27FC236}">
                <a16:creationId xmlns:a16="http://schemas.microsoft.com/office/drawing/2014/main" id="{156102E0-3AD1-4F05-95EF-C65D59CFEA04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1828800"/>
            <a:ext cx="8839200" cy="4779963"/>
            <a:chOff x="96" y="1152"/>
            <a:chExt cx="5568" cy="3011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14693" name="Text Box 5">
                  <a:extLst>
                    <a:ext uri="{FF2B5EF4-FFF2-40B4-BE49-F238E27FC236}">
                      <a16:creationId xmlns:a16="http://schemas.microsoft.com/office/drawing/2014/main" id="{0B40EEE0-A865-4DA2-99AB-2E483F0F60A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544" y="1152"/>
                  <a:ext cx="3120" cy="301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just">
                    <a:spcBef>
                      <a:spcPts val="0"/>
                    </a:spcBef>
                  </a:pPr>
                  <a:r>
                    <a:rPr lang="ru-RU" altLang="ru-RU" dirty="0">
                      <a:solidFill>
                        <a:srgbClr val="FF3300"/>
                      </a:solidFill>
                    </a:rPr>
                    <a:t>	Решение: </a:t>
                  </a:r>
                  <a:r>
                    <a:rPr lang="ru-RU" altLang="ru-RU" dirty="0"/>
                    <a:t>Рассмотрим плоскость </a:t>
                  </a:r>
                  <a:r>
                    <a:rPr lang="en-US" altLang="ru-RU" i="1" dirty="0"/>
                    <a:t>A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i="1" dirty="0"/>
                    <a:t>BDE</a:t>
                  </a:r>
                  <a:r>
                    <a:rPr lang="en-US" altLang="ru-RU" baseline="-25000" dirty="0"/>
                    <a:t>1</a:t>
                  </a:r>
                  <a:r>
                    <a:rPr lang="ru-RU" altLang="ru-RU" dirty="0"/>
                    <a:t>,</a:t>
                  </a:r>
                  <a:r>
                    <a:rPr lang="ru-RU" altLang="ru-RU" i="1" dirty="0"/>
                    <a:t> </a:t>
                  </a:r>
                  <a:r>
                    <a:rPr lang="ru-RU" altLang="ru-RU" dirty="0"/>
                    <a:t>перпендикулярную </a:t>
                  </a:r>
                  <a:r>
                    <a:rPr lang="en-US" altLang="ru-RU" i="1" dirty="0"/>
                    <a:t>AB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dirty="0"/>
                    <a:t>. </a:t>
                  </a:r>
                  <a:r>
                    <a:rPr lang="ru-RU" altLang="ru-RU" dirty="0"/>
                    <a:t>Ортогональная проекция на эту плоскость переводит прямую </a:t>
                  </a:r>
                  <a:r>
                    <a:rPr lang="en-US" altLang="ru-RU" i="1" dirty="0"/>
                    <a:t>AB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dirty="0"/>
                    <a:t> </a:t>
                  </a:r>
                  <a:r>
                    <a:rPr lang="ru-RU" altLang="ru-RU" dirty="0"/>
                    <a:t>в точку</a:t>
                  </a:r>
                  <a:r>
                    <a:rPr lang="en-US" altLang="ru-RU" dirty="0"/>
                    <a:t> </a:t>
                  </a:r>
                  <a:r>
                    <a:rPr lang="en-US" altLang="ru-RU" i="1" dirty="0"/>
                    <a:t>G</a:t>
                  </a:r>
                  <a:r>
                    <a:rPr lang="ru-RU" altLang="ru-RU" dirty="0"/>
                    <a:t>, а прямую </a:t>
                  </a:r>
                  <a:r>
                    <a:rPr lang="en-US" altLang="ru-RU" i="1" dirty="0"/>
                    <a:t>BE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dirty="0"/>
                    <a:t> </a:t>
                  </a:r>
                  <a:r>
                    <a:rPr lang="ru-RU" altLang="ru-RU" dirty="0"/>
                    <a:t>оставляет на месте</a:t>
                  </a:r>
                  <a:r>
                    <a:rPr lang="en-US" altLang="ru-RU" dirty="0"/>
                    <a:t>. </a:t>
                  </a:r>
                  <a:r>
                    <a:rPr lang="ru-RU" altLang="ru-RU" dirty="0"/>
                    <a:t>Следовательно искомое расстояние </a:t>
                  </a:r>
                  <a:r>
                    <a:rPr lang="en-US" altLang="ru-RU" i="1" dirty="0"/>
                    <a:t>d</a:t>
                  </a:r>
                  <a:r>
                    <a:rPr lang="ru-RU" altLang="ru-RU" dirty="0"/>
                    <a:t> равно расстоянию </a:t>
                  </a:r>
                  <a:r>
                    <a:rPr lang="en-US" altLang="ru-RU" i="1" dirty="0"/>
                    <a:t>GH </a:t>
                  </a:r>
                  <a:r>
                    <a:rPr lang="ru-RU" altLang="ru-RU" dirty="0"/>
                    <a:t>от точки </a:t>
                  </a:r>
                  <a:r>
                    <a:rPr lang="en-US" altLang="ru-RU" i="1" dirty="0"/>
                    <a:t>G </a:t>
                  </a:r>
                  <a:r>
                    <a:rPr lang="ru-RU" altLang="ru-RU" dirty="0"/>
                    <a:t>до прямой </a:t>
                  </a:r>
                  <a:r>
                    <a:rPr lang="en-US" altLang="ru-RU" i="1" dirty="0"/>
                    <a:t>BE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dirty="0"/>
                    <a:t>. </a:t>
                  </a:r>
                  <a:r>
                    <a:rPr lang="ru-RU" altLang="ru-RU" dirty="0"/>
                    <a:t>В прямоугольном треугольнике </a:t>
                  </a:r>
                  <a:r>
                    <a:rPr lang="en-US" altLang="ru-RU" i="1" dirty="0"/>
                    <a:t>A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i="1" dirty="0"/>
                    <a:t>BE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dirty="0"/>
                    <a:t> </a:t>
                  </a:r>
                  <a:r>
                    <a:rPr lang="ru-RU" altLang="ru-RU" dirty="0"/>
                    <a:t>имеем</a:t>
                  </a:r>
                  <a:r>
                    <a:rPr lang="en-US" altLang="ru-RU" dirty="0"/>
                    <a:t> </a:t>
                  </a:r>
                  <a:r>
                    <a:rPr lang="en-US" altLang="ru-RU" i="1" dirty="0"/>
                    <a:t>A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i="1" dirty="0"/>
                    <a:t>B </a:t>
                  </a:r>
                  <a:r>
                    <a:rPr lang="en-US" altLang="ru-RU" dirty="0"/>
                    <a:t>= 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ru-RU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</m:oMath>
                  </a14:m>
                  <a:r>
                    <a:rPr lang="en-US" altLang="ru-RU" dirty="0"/>
                    <a:t>; </a:t>
                  </a:r>
                  <a:r>
                    <a:rPr lang="en-US" altLang="ru-RU" i="1" dirty="0"/>
                    <a:t>A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i="1" dirty="0"/>
                    <a:t>E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dirty="0"/>
                    <a:t> = 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a14:m>
                  <a:r>
                    <a:rPr lang="en-US" altLang="ru-RU" dirty="0"/>
                    <a:t>.</a:t>
                  </a:r>
                </a:p>
                <a:p>
                  <a:pPr>
                    <a:spcBef>
                      <a:spcPts val="0"/>
                    </a:spcBef>
                  </a:pPr>
                  <a:r>
                    <a:rPr lang="en-US" altLang="ru-RU" dirty="0"/>
                    <a:t> </a:t>
                  </a:r>
                  <a:r>
                    <a:rPr lang="ru-RU" altLang="ru-RU" dirty="0"/>
                    <a:t>Следовательно,</a:t>
                  </a:r>
                  <a:r>
                    <a:rPr lang="en-US" altLang="ru-RU" dirty="0"/>
                    <a:t> </a:t>
                  </a:r>
                  <a:r>
                    <a:rPr lang="en-US" altLang="ru-RU" i="1" dirty="0"/>
                    <a:t>d =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30</m:t>
                              </m:r>
                            </m:e>
                          </m:rad>
                        </m:num>
                        <m:den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a14:m>
                  <a:r>
                    <a:rPr lang="en-US" altLang="ru-RU" i="1" dirty="0"/>
                    <a:t>.</a:t>
                  </a:r>
                  <a:endParaRPr lang="ru-RU" altLang="ru-RU" i="1" dirty="0"/>
                </a:p>
              </p:txBody>
            </p:sp>
          </mc:Choice>
          <mc:Fallback>
            <p:sp>
              <p:nvSpPr>
                <p:cNvPr id="114693" name="Text Box 5">
                  <a:extLst>
                    <a:ext uri="{FF2B5EF4-FFF2-40B4-BE49-F238E27FC236}">
                      <a16:creationId xmlns:a16="http://schemas.microsoft.com/office/drawing/2014/main" id="{0B40EEE0-A865-4DA2-99AB-2E483F0F60A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544" y="1152"/>
                  <a:ext cx="3120" cy="3011"/>
                </a:xfrm>
                <a:prstGeom prst="rect">
                  <a:avLst/>
                </a:prstGeom>
                <a:blipFill>
                  <a:blip r:embed="rId3"/>
                  <a:stretch>
                    <a:fillRect l="-1970" t="-1020" r="-1847" b="-255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114697" name="Group 9">
              <a:extLst>
                <a:ext uri="{FF2B5EF4-FFF2-40B4-BE49-F238E27FC236}">
                  <a16:creationId xmlns:a16="http://schemas.microsoft.com/office/drawing/2014/main" id="{687C7495-2652-4057-89DF-2322E484EC3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24" y="3408"/>
              <a:ext cx="1344" cy="584"/>
              <a:chOff x="624" y="3408"/>
              <a:chExt cx="1344" cy="584"/>
            </a:xfrm>
          </p:grpSpPr>
          <p:sp>
            <p:nvSpPr>
              <p:cNvPr id="114698" name="Text Box 10">
                <a:extLst>
                  <a:ext uri="{FF2B5EF4-FFF2-40B4-BE49-F238E27FC236}">
                    <a16:creationId xmlns:a16="http://schemas.microsoft.com/office/drawing/2014/main" id="{1B7EA048-7C76-4F49-B747-B540389C1D5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24" y="3504"/>
                <a:ext cx="1344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sz="2800">
                    <a:solidFill>
                      <a:srgbClr val="FF3300"/>
                    </a:solidFill>
                  </a:rPr>
                  <a:t>Ответ: </a:t>
                </a:r>
                <a:endParaRPr lang="ru-RU" altLang="ru-RU" sz="2800" baseline="30000">
                  <a:solidFill>
                    <a:srgbClr val="FF3300"/>
                  </a:solidFill>
                </a:endParaRPr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14699" name="Object 11">
                    <a:extLst>
                      <a:ext uri="{FF2B5EF4-FFF2-40B4-BE49-F238E27FC236}">
                        <a16:creationId xmlns:a16="http://schemas.microsoft.com/office/drawing/2014/main" id="{3208873D-800E-4D09-851D-82ACD58FB725}"/>
                      </a:ext>
                    </a:extLst>
                  </p:cNvPr>
                  <p:cNvSpPr txBox="1"/>
                  <p:nvPr/>
                </p:nvSpPr>
                <p:spPr bwMode="auto">
                  <a:xfrm>
                    <a:off x="1388" y="3408"/>
                    <a:ext cx="496" cy="58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</p:spPr>
                <p:txBody>
                  <a:bodyPr>
                    <a:norm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left"/>
                        </m:oMathParaPr>
                        <m:oMath xmlns:m="http://schemas.openxmlformats.org/officeDocument/2006/math">
                          <m:f>
                            <m:fPr>
                              <m:ctrlPr>
                                <a:rPr lang="ru-RU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ru-RU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ru-RU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30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ru-RU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den>
                          </m:f>
                          <m:r>
                            <a:rPr lang="ru-RU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</m:oMath>
                      </m:oMathPara>
                    </a14:m>
                    <a:endParaRPr lang="ru-RU"/>
                  </a:p>
                </p:txBody>
              </p:sp>
            </mc:Choice>
            <mc:Fallback>
              <p:sp>
                <p:nvSpPr>
                  <p:cNvPr id="114699" name="Object 11">
                    <a:extLst>
                      <a:ext uri="{FF2B5EF4-FFF2-40B4-BE49-F238E27FC236}">
                        <a16:creationId xmlns:a16="http://schemas.microsoft.com/office/drawing/2014/main" id="{3208873D-800E-4D09-851D-82ACD58FB725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1388" y="3408"/>
                    <a:ext cx="496" cy="584"/>
                  </a:xfrm>
                  <a:prstGeom prst="rect">
                    <a:avLst/>
                  </a:prstGeom>
                  <a:blipFill>
                    <a:blip r:embed="rId4"/>
                    <a:stretch>
                      <a:fillRect/>
                    </a:stretch>
                  </a:blipFill>
                  <a:ln>
                    <a:noFill/>
                  </a:ln>
                  <a:effectLst/>
                </p:spPr>
                <p:txBody>
                  <a:bodyPr/>
                  <a:lstStyle/>
                  <a:p>
                    <a:r>
                      <a:rPr lang="ru-RU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pic>
          <p:nvPicPr>
            <p:cNvPr id="114700" name="Picture 12">
              <a:extLst>
                <a:ext uri="{FF2B5EF4-FFF2-40B4-BE49-F238E27FC236}">
                  <a16:creationId xmlns:a16="http://schemas.microsoft.com/office/drawing/2014/main" id="{17029A3D-C4D3-43D5-81DC-30AC89F10BE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" y="1344"/>
              <a:ext cx="2403" cy="19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3" name="Rectangle 1029">
            <a:extLst>
              <a:ext uri="{FF2B5EF4-FFF2-40B4-BE49-F238E27FC236}">
                <a16:creationId xmlns:a16="http://schemas.microsoft.com/office/drawing/2014/main" id="{79548861-88F9-4990-B1A1-8BE39CD177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381000"/>
          </a:xfrm>
          <a:noFill/>
          <a:ln/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27</a:t>
            </a:r>
          </a:p>
        </p:txBody>
      </p:sp>
    </p:spTree>
    <p:extLst>
      <p:ext uri="{BB962C8B-B14F-4D97-AF65-F5344CB8AC3E}">
        <p14:creationId xmlns:p14="http://schemas.microsoft.com/office/powerpoint/2010/main" val="2122003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4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Text Box 2">
            <a:extLst>
              <a:ext uri="{FF2B5EF4-FFF2-40B4-BE49-F238E27FC236}">
                <a16:creationId xmlns:a16="http://schemas.microsoft.com/office/drawing/2014/main" id="{1115C437-0DBA-46AB-986F-FD3ACE39E2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504" y="616410"/>
            <a:ext cx="885698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В правильной треугольной призме </a:t>
            </a:r>
            <a:r>
              <a:rPr lang="en-US" altLang="ru-RU" i="1" dirty="0">
                <a:cs typeface="Times New Roman" panose="02020603050405020304" pitchFamily="18" charset="0"/>
              </a:rPr>
              <a:t>ABCA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, рёбра которой равны 1, найдите </a:t>
            </a:r>
            <a:r>
              <a:rPr lang="ru-RU" altLang="ru-RU" dirty="0"/>
              <a:t>расстояние</a:t>
            </a:r>
            <a:r>
              <a:rPr lang="ru-RU" altLang="ru-RU" dirty="0">
                <a:cs typeface="Times New Roman" panose="02020603050405020304" pitchFamily="18" charset="0"/>
              </a:rPr>
              <a:t> между прямыми</a:t>
            </a:r>
            <a:r>
              <a:rPr lang="ru-RU" altLang="ru-RU" dirty="0"/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AA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en-US" altLang="ru-RU" i="1" dirty="0">
                <a:cs typeface="Times New Roman" panose="02020603050405020304" pitchFamily="18" charset="0"/>
              </a:rPr>
              <a:t>BC</a:t>
            </a:r>
            <a:r>
              <a:rPr lang="ru-RU" altLang="ru-RU" i="1" dirty="0"/>
              <a:t>.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88067" name="Picture 3">
            <a:extLst>
              <a:ext uri="{FF2B5EF4-FFF2-40B4-BE49-F238E27FC236}">
                <a16:creationId xmlns:a16="http://schemas.microsoft.com/office/drawing/2014/main" id="{BF8EFE4D-6AFE-4921-89C2-C68B968C88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1600200"/>
            <a:ext cx="2778125" cy="305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88068" name="Group 4">
            <a:extLst>
              <a:ext uri="{FF2B5EF4-FFF2-40B4-BE49-F238E27FC236}">
                <a16:creationId xmlns:a16="http://schemas.microsoft.com/office/drawing/2014/main" id="{91CE2BC2-44B8-486B-B53C-EEA67F64E78A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5029200"/>
            <a:ext cx="3048000" cy="914400"/>
            <a:chOff x="528" y="3168"/>
            <a:chExt cx="1920" cy="576"/>
          </a:xfrm>
        </p:grpSpPr>
        <p:sp>
          <p:nvSpPr>
            <p:cNvPr id="88069" name="Text Box 5">
              <a:extLst>
                <a:ext uri="{FF2B5EF4-FFF2-40B4-BE49-F238E27FC236}">
                  <a16:creationId xmlns:a16="http://schemas.microsoft.com/office/drawing/2014/main" id="{766EE7E3-6A4E-4554-BE47-635FABD0360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" y="3360"/>
              <a:ext cx="192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 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8070" name="Object 6">
                  <a:extLst>
                    <a:ext uri="{FF2B5EF4-FFF2-40B4-BE49-F238E27FC236}">
                      <a16:creationId xmlns:a16="http://schemas.microsoft.com/office/drawing/2014/main" id="{8116F6C7-8F97-4BE2-B22C-F5862C09B2B9}"/>
                    </a:ext>
                  </a:extLst>
                </p:cNvPr>
                <p:cNvSpPr txBox="1"/>
                <p:nvPr/>
              </p:nvSpPr>
              <p:spPr bwMode="auto">
                <a:xfrm>
                  <a:off x="1200" y="3168"/>
                  <a:ext cx="376" cy="57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ru-R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88070" name="Object 6">
                  <a:extLst>
                    <a:ext uri="{FF2B5EF4-FFF2-40B4-BE49-F238E27FC236}">
                      <a16:creationId xmlns:a16="http://schemas.microsoft.com/office/drawing/2014/main" id="{8116F6C7-8F97-4BE2-B22C-F5862C09B2B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200" y="3168"/>
                  <a:ext cx="376" cy="576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7" name="Rectangle 1029">
            <a:extLst>
              <a:ext uri="{FF2B5EF4-FFF2-40B4-BE49-F238E27FC236}">
                <a16:creationId xmlns:a16="http://schemas.microsoft.com/office/drawing/2014/main" id="{ED4C4549-216E-4C6F-9524-825C8C0F30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381000"/>
          </a:xfrm>
          <a:noFill/>
          <a:ln/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2</a:t>
            </a:r>
          </a:p>
        </p:txBody>
      </p:sp>
    </p:spTree>
    <p:extLst>
      <p:ext uri="{BB962C8B-B14F-4D97-AF65-F5344CB8AC3E}">
        <p14:creationId xmlns:p14="http://schemas.microsoft.com/office/powerpoint/2010/main" val="30589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8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Text Box 2">
            <a:extLst>
              <a:ext uri="{FF2B5EF4-FFF2-40B4-BE49-F238E27FC236}">
                <a16:creationId xmlns:a16="http://schemas.microsoft.com/office/drawing/2014/main" id="{ABBCD679-589E-4CD2-BE61-CE5D94DD04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504" y="651301"/>
            <a:ext cx="892899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В правильной треугольной призме </a:t>
            </a:r>
            <a:r>
              <a:rPr lang="en-US" altLang="ru-RU" i="1" dirty="0">
                <a:cs typeface="Times New Roman" panose="02020603050405020304" pitchFamily="18" charset="0"/>
              </a:rPr>
              <a:t>ABCA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, рёбра которой равны 1, найдите </a:t>
            </a:r>
            <a:r>
              <a:rPr lang="ru-RU" altLang="ru-RU" dirty="0"/>
              <a:t>расстояние</a:t>
            </a:r>
            <a:r>
              <a:rPr lang="ru-RU" altLang="ru-RU" dirty="0">
                <a:cs typeface="Times New Roman" panose="02020603050405020304" pitchFamily="18" charset="0"/>
              </a:rPr>
              <a:t> между прямыми</a:t>
            </a:r>
            <a:r>
              <a:rPr lang="ru-RU" altLang="ru-RU" dirty="0"/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AA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en-US" altLang="ru-RU" i="1" dirty="0">
                <a:cs typeface="Times New Roman" panose="02020603050405020304" pitchFamily="18" charset="0"/>
              </a:rPr>
              <a:t>BC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/>
              <a:t>.</a:t>
            </a:r>
          </a:p>
        </p:txBody>
      </p:sp>
      <p:pic>
        <p:nvPicPr>
          <p:cNvPr id="90115" name="Picture 3">
            <a:extLst>
              <a:ext uri="{FF2B5EF4-FFF2-40B4-BE49-F238E27FC236}">
                <a16:creationId xmlns:a16="http://schemas.microsoft.com/office/drawing/2014/main" id="{DEA4888A-7D25-4F47-9417-13353BFA3F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1600200"/>
            <a:ext cx="2778125" cy="305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90116" name="Group 4">
            <a:extLst>
              <a:ext uri="{FF2B5EF4-FFF2-40B4-BE49-F238E27FC236}">
                <a16:creationId xmlns:a16="http://schemas.microsoft.com/office/drawing/2014/main" id="{17BC6889-2B30-40B4-A9A0-27FF34568929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5029200"/>
            <a:ext cx="3048000" cy="914400"/>
            <a:chOff x="528" y="3168"/>
            <a:chExt cx="1920" cy="576"/>
          </a:xfrm>
        </p:grpSpPr>
        <p:sp>
          <p:nvSpPr>
            <p:cNvPr id="90117" name="Text Box 5">
              <a:extLst>
                <a:ext uri="{FF2B5EF4-FFF2-40B4-BE49-F238E27FC236}">
                  <a16:creationId xmlns:a16="http://schemas.microsoft.com/office/drawing/2014/main" id="{BD18CAB5-D115-406C-934B-58D38F526A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" y="3360"/>
              <a:ext cx="192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 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0118" name="Object 6">
                  <a:extLst>
                    <a:ext uri="{FF2B5EF4-FFF2-40B4-BE49-F238E27FC236}">
                      <a16:creationId xmlns:a16="http://schemas.microsoft.com/office/drawing/2014/main" id="{B4035765-03BF-485A-AED4-7230F98911AE}"/>
                    </a:ext>
                  </a:extLst>
                </p:cNvPr>
                <p:cNvSpPr txBox="1"/>
                <p:nvPr/>
              </p:nvSpPr>
              <p:spPr bwMode="auto">
                <a:xfrm>
                  <a:off x="1200" y="3168"/>
                  <a:ext cx="376" cy="57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ru-R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90118" name="Object 6">
                  <a:extLst>
                    <a:ext uri="{FF2B5EF4-FFF2-40B4-BE49-F238E27FC236}">
                      <a16:creationId xmlns:a16="http://schemas.microsoft.com/office/drawing/2014/main" id="{B4035765-03BF-485A-AED4-7230F98911A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200" y="3168"/>
                  <a:ext cx="376" cy="576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7" name="Rectangle 1029">
            <a:extLst>
              <a:ext uri="{FF2B5EF4-FFF2-40B4-BE49-F238E27FC236}">
                <a16:creationId xmlns:a16="http://schemas.microsoft.com/office/drawing/2014/main" id="{8F8BD0DF-ECF8-40DD-8BBF-03C3FB1724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381000"/>
          </a:xfrm>
          <a:noFill/>
          <a:ln/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3</a:t>
            </a:r>
          </a:p>
        </p:txBody>
      </p:sp>
    </p:spTree>
    <p:extLst>
      <p:ext uri="{BB962C8B-B14F-4D97-AF65-F5344CB8AC3E}">
        <p14:creationId xmlns:p14="http://schemas.microsoft.com/office/powerpoint/2010/main" val="1632721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0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Text Box 2">
            <a:extLst>
              <a:ext uri="{FF2B5EF4-FFF2-40B4-BE49-F238E27FC236}">
                <a16:creationId xmlns:a16="http://schemas.microsoft.com/office/drawing/2014/main" id="{D5D421A5-A766-4912-B05C-B8B51050B1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769203"/>
            <a:ext cx="896448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В правильной треугольной призме </a:t>
            </a:r>
            <a:r>
              <a:rPr lang="en-US" altLang="ru-RU" i="1" dirty="0">
                <a:cs typeface="Times New Roman" panose="02020603050405020304" pitchFamily="18" charset="0"/>
              </a:rPr>
              <a:t>ABCA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, рёбра которой равны 1, найдите </a:t>
            </a:r>
            <a:r>
              <a:rPr lang="ru-RU" altLang="ru-RU" dirty="0"/>
              <a:t>расстояние</a:t>
            </a:r>
            <a:r>
              <a:rPr lang="ru-RU" altLang="ru-RU" dirty="0">
                <a:cs typeface="Times New Roman" panose="02020603050405020304" pitchFamily="18" charset="0"/>
              </a:rPr>
              <a:t> между прямыми</a:t>
            </a:r>
            <a:r>
              <a:rPr lang="ru-RU" altLang="ru-RU" dirty="0"/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AB </a:t>
            </a:r>
            <a:r>
              <a:rPr lang="ru-RU" altLang="ru-RU" dirty="0"/>
              <a:t>и </a:t>
            </a:r>
            <a:r>
              <a:rPr lang="en-US" altLang="ru-RU" i="1" dirty="0"/>
              <a:t>A</a:t>
            </a:r>
            <a:r>
              <a:rPr lang="en-US" altLang="ru-RU" baseline="-25000" dirty="0"/>
              <a:t>1</a:t>
            </a:r>
            <a:r>
              <a:rPr lang="en-US" altLang="ru-RU" i="1" dirty="0"/>
              <a:t>C</a:t>
            </a:r>
            <a:r>
              <a:rPr lang="en-US" altLang="ru-RU" baseline="-25000" dirty="0"/>
              <a:t>1</a:t>
            </a:r>
            <a:r>
              <a:rPr lang="ru-RU" altLang="ru-RU" dirty="0"/>
              <a:t>.</a:t>
            </a:r>
          </a:p>
        </p:txBody>
      </p:sp>
      <p:sp>
        <p:nvSpPr>
          <p:cNvPr id="91139" name="Text Box 3">
            <a:extLst>
              <a:ext uri="{FF2B5EF4-FFF2-40B4-BE49-F238E27FC236}">
                <a16:creationId xmlns:a16="http://schemas.microsoft.com/office/drawing/2014/main" id="{74D12F67-9880-4A59-BBAA-A87831AA17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334000"/>
            <a:ext cx="304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1</a:t>
            </a:r>
            <a:r>
              <a:rPr lang="en-US" altLang="ru-RU">
                <a:solidFill>
                  <a:srgbClr val="FF3300"/>
                </a:solidFill>
              </a:rPr>
              <a:t>.</a:t>
            </a:r>
            <a:endParaRPr lang="ru-RU" altLang="ru-RU">
              <a:solidFill>
                <a:srgbClr val="FF3300"/>
              </a:solidFill>
            </a:endParaRPr>
          </a:p>
        </p:txBody>
      </p:sp>
      <p:pic>
        <p:nvPicPr>
          <p:cNvPr id="91140" name="Picture 4">
            <a:extLst>
              <a:ext uri="{FF2B5EF4-FFF2-40B4-BE49-F238E27FC236}">
                <a16:creationId xmlns:a16="http://schemas.microsoft.com/office/drawing/2014/main" id="{D9079814-FBFA-464B-AB9E-B6BE1470CF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1600200"/>
            <a:ext cx="2778125" cy="305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1029">
            <a:extLst>
              <a:ext uri="{FF2B5EF4-FFF2-40B4-BE49-F238E27FC236}">
                <a16:creationId xmlns:a16="http://schemas.microsoft.com/office/drawing/2014/main" id="{66B79532-3A0F-46EB-B25B-C6B72E16AE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381000"/>
          </a:xfrm>
          <a:noFill/>
          <a:ln/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4</a:t>
            </a:r>
          </a:p>
        </p:txBody>
      </p:sp>
    </p:spTree>
    <p:extLst>
      <p:ext uri="{BB962C8B-B14F-4D97-AF65-F5344CB8AC3E}">
        <p14:creationId xmlns:p14="http://schemas.microsoft.com/office/powerpoint/2010/main" val="648567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9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Text Box 2">
            <a:extLst>
              <a:ext uri="{FF2B5EF4-FFF2-40B4-BE49-F238E27FC236}">
                <a16:creationId xmlns:a16="http://schemas.microsoft.com/office/drawing/2014/main" id="{A869A5CF-FAB8-412F-8CAF-6EE31232B5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504" y="568325"/>
            <a:ext cx="9001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В правильной треугольной призме </a:t>
            </a:r>
            <a:r>
              <a:rPr lang="en-US" altLang="ru-RU" i="1" dirty="0">
                <a:cs typeface="Times New Roman" panose="02020603050405020304" pitchFamily="18" charset="0"/>
              </a:rPr>
              <a:t>ABCA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, рёбра которой равны 1, найдите </a:t>
            </a:r>
            <a:r>
              <a:rPr lang="ru-RU" altLang="ru-RU" dirty="0"/>
              <a:t>расстояние</a:t>
            </a:r>
            <a:r>
              <a:rPr lang="ru-RU" altLang="ru-RU" dirty="0">
                <a:cs typeface="Times New Roman" panose="02020603050405020304" pitchFamily="18" charset="0"/>
              </a:rPr>
              <a:t> между прямыми</a:t>
            </a:r>
            <a:r>
              <a:rPr lang="ru-RU" altLang="ru-RU" dirty="0"/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AB </a:t>
            </a:r>
            <a:r>
              <a:rPr lang="ru-RU" altLang="ru-RU" dirty="0"/>
              <a:t>и </a:t>
            </a:r>
            <a:r>
              <a:rPr lang="en-US" altLang="ru-RU" i="1" dirty="0"/>
              <a:t>A</a:t>
            </a:r>
            <a:r>
              <a:rPr lang="en-US" altLang="ru-RU" baseline="-25000" dirty="0"/>
              <a:t>1</a:t>
            </a:r>
            <a:r>
              <a:rPr lang="en-US" altLang="ru-RU" i="1" dirty="0"/>
              <a:t>C</a:t>
            </a:r>
            <a:r>
              <a:rPr lang="ru-RU" altLang="ru-RU" dirty="0"/>
              <a:t>.</a:t>
            </a:r>
          </a:p>
        </p:txBody>
      </p:sp>
      <p:pic>
        <p:nvPicPr>
          <p:cNvPr id="92163" name="Picture 3">
            <a:extLst>
              <a:ext uri="{FF2B5EF4-FFF2-40B4-BE49-F238E27FC236}">
                <a16:creationId xmlns:a16="http://schemas.microsoft.com/office/drawing/2014/main" id="{F60495A4-56A7-43FB-81E9-F1B6FD226A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981200"/>
            <a:ext cx="2778125" cy="305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92173" name="Group 13">
            <a:extLst>
              <a:ext uri="{FF2B5EF4-FFF2-40B4-BE49-F238E27FC236}">
                <a16:creationId xmlns:a16="http://schemas.microsoft.com/office/drawing/2014/main" id="{68049AE4-D783-4321-AE52-0297F5B6626C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1828800"/>
            <a:ext cx="8305800" cy="4613275"/>
            <a:chOff x="240" y="1152"/>
            <a:chExt cx="5232" cy="2906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2165" name="Text Box 5">
                  <a:extLst>
                    <a:ext uri="{FF2B5EF4-FFF2-40B4-BE49-F238E27FC236}">
                      <a16:creationId xmlns:a16="http://schemas.microsoft.com/office/drawing/2014/main" id="{A44AD99B-7F6A-4E56-9949-466D857678E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208" y="1152"/>
                  <a:ext cx="3264" cy="242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just">
                    <a:spcBef>
                      <a:spcPts val="0"/>
                    </a:spcBef>
                  </a:pPr>
                  <a:r>
                    <a:rPr lang="ru-RU" altLang="ru-RU" dirty="0">
                      <a:solidFill>
                        <a:srgbClr val="FF3300"/>
                      </a:solidFill>
                    </a:rPr>
                    <a:t>	Решение: </a:t>
                  </a:r>
                  <a:r>
                    <a:rPr lang="ru-RU" altLang="ru-RU" dirty="0"/>
                    <a:t>Искомое расстояние равно расстоянию между прямой </a:t>
                  </a:r>
                  <a:r>
                    <a:rPr lang="en-US" altLang="ru-RU" i="1" dirty="0"/>
                    <a:t>AB </a:t>
                  </a:r>
                  <a:r>
                    <a:rPr lang="ru-RU" altLang="ru-RU" dirty="0"/>
                    <a:t>и плоскостью </a:t>
                  </a:r>
                  <a:r>
                    <a:rPr lang="en-US" altLang="ru-RU" i="1" dirty="0"/>
                    <a:t>A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i="1" dirty="0"/>
                    <a:t>B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i="1" dirty="0"/>
                    <a:t>C</a:t>
                  </a:r>
                  <a:r>
                    <a:rPr lang="en-US" altLang="ru-RU" dirty="0"/>
                    <a:t>. </a:t>
                  </a:r>
                  <a:r>
                    <a:rPr lang="ru-RU" altLang="ru-RU" dirty="0"/>
                    <a:t>Обозначим </a:t>
                  </a:r>
                  <a:r>
                    <a:rPr lang="en-US" altLang="ru-RU" i="1" dirty="0"/>
                    <a:t>D </a:t>
                  </a:r>
                  <a:r>
                    <a:rPr lang="ru-RU" altLang="ru-RU" dirty="0"/>
                    <a:t>и </a:t>
                  </a:r>
                  <a:r>
                    <a:rPr lang="en-US" altLang="ru-RU" i="1" dirty="0"/>
                    <a:t>D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dirty="0"/>
                    <a:t> </a:t>
                  </a:r>
                  <a:r>
                    <a:rPr lang="ru-RU" altLang="ru-RU" dirty="0"/>
                    <a:t>середины ребер </a:t>
                  </a:r>
                  <a:r>
                    <a:rPr lang="en-US" altLang="ru-RU" i="1" dirty="0"/>
                    <a:t>AB </a:t>
                  </a:r>
                  <a:r>
                    <a:rPr lang="ru-RU" altLang="ru-RU" dirty="0"/>
                    <a:t>и </a:t>
                  </a:r>
                  <a:r>
                    <a:rPr lang="en-US" altLang="ru-RU" i="1" dirty="0"/>
                    <a:t>A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i="1" dirty="0"/>
                    <a:t>B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dirty="0"/>
                    <a:t>. </a:t>
                  </a:r>
                  <a:r>
                    <a:rPr lang="ru-RU" altLang="ru-RU" dirty="0"/>
                    <a:t>В прямоугольном треугольнике </a:t>
                  </a:r>
                  <a:r>
                    <a:rPr lang="en-US" altLang="ru-RU" i="1" dirty="0"/>
                    <a:t>CDD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dirty="0"/>
                    <a:t> </a:t>
                  </a:r>
                  <a:r>
                    <a:rPr lang="ru-RU" altLang="ru-RU" dirty="0"/>
                    <a:t>из вершины </a:t>
                  </a:r>
                  <a:r>
                    <a:rPr lang="en-US" altLang="ru-RU" i="1" dirty="0"/>
                    <a:t>D</a:t>
                  </a:r>
                  <a:r>
                    <a:rPr lang="ru-RU" altLang="ru-RU" dirty="0"/>
                    <a:t> проведем высоту </a:t>
                  </a:r>
                  <a:r>
                    <a:rPr lang="en-US" altLang="ru-RU" i="1" dirty="0"/>
                    <a:t>DE. </a:t>
                  </a:r>
                  <a:r>
                    <a:rPr lang="ru-RU" altLang="ru-RU" dirty="0"/>
                    <a:t>Она и будет искомым расстоянием. </a:t>
                  </a:r>
                </a:p>
                <a:p>
                  <a:pPr>
                    <a:spcBef>
                      <a:spcPts val="0"/>
                    </a:spcBef>
                  </a:pPr>
                  <a:r>
                    <a:rPr lang="ru-RU" altLang="ru-RU" dirty="0"/>
                    <a:t>Имеем, </a:t>
                  </a:r>
                  <a:r>
                    <a:rPr lang="en-US" altLang="ru-RU" i="1" dirty="0"/>
                    <a:t>DD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dirty="0"/>
                    <a:t> = 1, </a:t>
                  </a:r>
                  <a:r>
                    <a:rPr lang="en-US" altLang="ru-RU" i="1" dirty="0"/>
                    <a:t>CD </a:t>
                  </a:r>
                  <a:r>
                    <a:rPr lang="en-US" altLang="ru-RU" dirty="0"/>
                    <a:t>=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r>
                    <a:rPr lang="en-US" altLang="ru-RU" dirty="0"/>
                    <a:t>, </a:t>
                  </a:r>
                  <a:r>
                    <a:rPr lang="en-US" altLang="ru-RU" i="1" dirty="0"/>
                    <a:t>CD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dirty="0"/>
                    <a:t> =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</m:rad>
                        </m:num>
                        <m:den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r>
                    <a:rPr lang="en-US" altLang="ru-RU" dirty="0"/>
                    <a:t>.</a:t>
                  </a:r>
                  <a:endParaRPr lang="ru-RU" altLang="ru-RU" dirty="0"/>
                </a:p>
                <a:p>
                  <a:pPr>
                    <a:spcBef>
                      <a:spcPts val="0"/>
                    </a:spcBef>
                  </a:pPr>
                  <a:r>
                    <a:rPr lang="en-US" altLang="ru-RU" dirty="0"/>
                    <a:t> </a:t>
                  </a:r>
                  <a:r>
                    <a:rPr lang="ru-RU" altLang="ru-RU" dirty="0"/>
                    <a:t>Следовательно, </a:t>
                  </a:r>
                  <a:r>
                    <a:rPr lang="en-US" altLang="ru-RU" i="1" dirty="0"/>
                    <a:t>DE =</a:t>
                  </a:r>
                  <a:r>
                    <a:rPr lang="ru-RU" altLang="ru-RU" i="1" dirty="0"/>
                    <a:t>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21</m:t>
                              </m:r>
                            </m:e>
                          </m:rad>
                        </m:num>
                        <m:den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a14:m>
                  <a:r>
                    <a:rPr lang="en-US" altLang="ru-RU" i="1" dirty="0"/>
                    <a:t> </a:t>
                  </a:r>
                  <a:r>
                    <a:rPr lang="en-US" altLang="ru-RU" dirty="0"/>
                    <a:t> </a:t>
                  </a:r>
                  <a:endParaRPr lang="ru-RU" altLang="ru-RU" dirty="0"/>
                </a:p>
              </p:txBody>
            </p:sp>
          </mc:Choice>
          <mc:Fallback>
            <p:sp>
              <p:nvSpPr>
                <p:cNvPr id="92165" name="Text Box 5">
                  <a:extLst>
                    <a:ext uri="{FF2B5EF4-FFF2-40B4-BE49-F238E27FC236}">
                      <a16:creationId xmlns:a16="http://schemas.microsoft.com/office/drawing/2014/main" id="{A44AD99B-7F6A-4E56-9949-466D857678E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208" y="1152"/>
                  <a:ext cx="3264" cy="2428"/>
                </a:xfrm>
                <a:prstGeom prst="rect">
                  <a:avLst/>
                </a:prstGeom>
                <a:blipFill>
                  <a:blip r:embed="rId3"/>
                  <a:stretch>
                    <a:fillRect l="-1765" t="-1266" r="-1765" b="-633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92169" name="Picture 9">
              <a:extLst>
                <a:ext uri="{FF2B5EF4-FFF2-40B4-BE49-F238E27FC236}">
                  <a16:creationId xmlns:a16="http://schemas.microsoft.com/office/drawing/2014/main" id="{9E204DB8-3CDB-4F5E-AD55-A3B01E646B0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" y="1248"/>
              <a:ext cx="1750" cy="19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92170" name="Text Box 10">
              <a:extLst>
                <a:ext uri="{FF2B5EF4-FFF2-40B4-BE49-F238E27FC236}">
                  <a16:creationId xmlns:a16="http://schemas.microsoft.com/office/drawing/2014/main" id="{95CE1AE5-7741-466B-B22E-944CB97BB36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3648"/>
              <a:ext cx="192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 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2171" name="Object 11">
                  <a:extLst>
                    <a:ext uri="{FF2B5EF4-FFF2-40B4-BE49-F238E27FC236}">
                      <a16:creationId xmlns:a16="http://schemas.microsoft.com/office/drawing/2014/main" id="{7300A9AD-B10D-43F2-BF96-1B2666E95B7C}"/>
                    </a:ext>
                  </a:extLst>
                </p:cNvPr>
                <p:cNvSpPr txBox="1"/>
                <p:nvPr/>
              </p:nvSpPr>
              <p:spPr bwMode="auto">
                <a:xfrm>
                  <a:off x="864" y="3552"/>
                  <a:ext cx="427" cy="506"/>
                </a:xfrm>
                <a:prstGeom prst="rect">
                  <a:avLst/>
                </a:prstGeom>
                <a:noFill/>
              </p:spPr>
              <p:txBody>
                <a:bodyPr>
                  <a:normAutofit fontScale="925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21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7</m:t>
                            </m:r>
                          </m:den>
                        </m:f>
                        <m:r>
                          <a:rPr lang="ru-R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92171" name="Object 11">
                  <a:extLst>
                    <a:ext uri="{FF2B5EF4-FFF2-40B4-BE49-F238E27FC236}">
                      <a16:creationId xmlns:a16="http://schemas.microsoft.com/office/drawing/2014/main" id="{7300A9AD-B10D-43F2-BF96-1B2666E95B7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864" y="3552"/>
                  <a:ext cx="427" cy="506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2" name="Rectangle 1029">
            <a:extLst>
              <a:ext uri="{FF2B5EF4-FFF2-40B4-BE49-F238E27FC236}">
                <a16:creationId xmlns:a16="http://schemas.microsoft.com/office/drawing/2014/main" id="{6871AB1D-F0FA-4670-88DB-B43C567627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381000"/>
          </a:xfrm>
          <a:noFill/>
          <a:ln/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5</a:t>
            </a:r>
          </a:p>
        </p:txBody>
      </p:sp>
    </p:spTree>
    <p:extLst>
      <p:ext uri="{BB962C8B-B14F-4D97-AF65-F5344CB8AC3E}">
        <p14:creationId xmlns:p14="http://schemas.microsoft.com/office/powerpoint/2010/main" val="1895211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2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Text Box 2">
            <a:extLst>
              <a:ext uri="{FF2B5EF4-FFF2-40B4-BE49-F238E27FC236}">
                <a16:creationId xmlns:a16="http://schemas.microsoft.com/office/drawing/2014/main" id="{B243566A-951F-4B17-8ED4-1F714A1EDD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33400"/>
            <a:ext cx="895610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В правильной треугольной призме </a:t>
            </a:r>
            <a:r>
              <a:rPr lang="en-US" altLang="ru-RU" i="1" dirty="0">
                <a:cs typeface="Times New Roman" panose="02020603050405020304" pitchFamily="18" charset="0"/>
              </a:rPr>
              <a:t>ABCA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, рёбра которой равны 1, найдите </a:t>
            </a:r>
            <a:r>
              <a:rPr lang="ru-RU" altLang="ru-RU" dirty="0"/>
              <a:t>расстояние</a:t>
            </a:r>
            <a:r>
              <a:rPr lang="ru-RU" altLang="ru-RU" dirty="0">
                <a:cs typeface="Times New Roman" panose="02020603050405020304" pitchFamily="18" charset="0"/>
              </a:rPr>
              <a:t> между прямыми</a:t>
            </a:r>
            <a:r>
              <a:rPr lang="ru-RU" altLang="ru-RU" dirty="0"/>
              <a:t> </a:t>
            </a:r>
            <a:r>
              <a:rPr lang="en-US" altLang="ru-RU" i="1" dirty="0"/>
              <a:t>AB</a:t>
            </a:r>
            <a:r>
              <a:rPr lang="en-US" altLang="ru-RU" baseline="-25000" dirty="0"/>
              <a:t>1</a:t>
            </a:r>
            <a:r>
              <a:rPr lang="en-US" altLang="ru-RU" dirty="0"/>
              <a:t> </a:t>
            </a:r>
            <a:r>
              <a:rPr lang="ru-RU" altLang="ru-RU" dirty="0"/>
              <a:t>и </a:t>
            </a:r>
            <a:r>
              <a:rPr lang="en-US" altLang="ru-RU" i="1" dirty="0"/>
              <a:t>BC</a:t>
            </a:r>
            <a:r>
              <a:rPr lang="en-US" altLang="ru-RU" baseline="-25000" dirty="0"/>
              <a:t>1</a:t>
            </a:r>
            <a:r>
              <a:rPr lang="ru-RU" altLang="ru-RU" dirty="0"/>
              <a:t>.</a:t>
            </a:r>
          </a:p>
        </p:txBody>
      </p:sp>
      <p:pic>
        <p:nvPicPr>
          <p:cNvPr id="93196" name="Picture 12">
            <a:extLst>
              <a:ext uri="{FF2B5EF4-FFF2-40B4-BE49-F238E27FC236}">
                <a16:creationId xmlns:a16="http://schemas.microsoft.com/office/drawing/2014/main" id="{048F6FCD-1608-41AA-8A16-3190FB72D8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981200"/>
            <a:ext cx="3216275" cy="333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93201" name="Group 17">
            <a:extLst>
              <a:ext uri="{FF2B5EF4-FFF2-40B4-BE49-F238E27FC236}">
                <a16:creationId xmlns:a16="http://schemas.microsoft.com/office/drawing/2014/main" id="{21DE283A-4651-446E-8A20-E57F8B1E0532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1828800"/>
            <a:ext cx="8991600" cy="4508500"/>
            <a:chOff x="96" y="1152"/>
            <a:chExt cx="5664" cy="2840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3190" name="Text Box 6">
                  <a:extLst>
                    <a:ext uri="{FF2B5EF4-FFF2-40B4-BE49-F238E27FC236}">
                      <a16:creationId xmlns:a16="http://schemas.microsoft.com/office/drawing/2014/main" id="{16AD4208-9525-4DD6-9B4D-5DE400D7EA47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640" y="1152"/>
                  <a:ext cx="3120" cy="215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</a:pPr>
                  <a:r>
                    <a:rPr lang="ru-RU" altLang="ru-RU" dirty="0">
                      <a:solidFill>
                        <a:srgbClr val="FF3300"/>
                      </a:solidFill>
                    </a:rPr>
                    <a:t>	Решение: </a:t>
                  </a:r>
                  <a:r>
                    <a:rPr lang="ru-RU" altLang="ru-RU" dirty="0"/>
                    <a:t>Достроим призму до 4-х угольной призмы. Искомое расстояние будет равно расстоянию между параллельными плоскостями </a:t>
                  </a:r>
                  <a:r>
                    <a:rPr lang="en-US" altLang="ru-RU" i="1" dirty="0"/>
                    <a:t>AB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i="1" dirty="0"/>
                    <a:t>D</a:t>
                  </a:r>
                  <a:r>
                    <a:rPr lang="en-US" altLang="ru-RU" baseline="-25000" dirty="0"/>
                    <a:t>1</a:t>
                  </a:r>
                  <a:r>
                    <a:rPr lang="ru-RU" altLang="ru-RU" dirty="0"/>
                    <a:t> и </a:t>
                  </a:r>
                  <a:r>
                    <a:rPr lang="en-US" altLang="ru-RU" i="1" dirty="0"/>
                    <a:t>BDC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dirty="0"/>
                    <a:t>. </a:t>
                  </a:r>
                  <a:r>
                    <a:rPr lang="ru-RU" altLang="ru-RU" dirty="0"/>
                    <a:t>Оно равно высоте </a:t>
                  </a:r>
                  <a:r>
                    <a:rPr lang="en-US" altLang="ru-RU" i="1" dirty="0"/>
                    <a:t>OH </a:t>
                  </a:r>
                  <a:r>
                    <a:rPr lang="ru-RU" altLang="ru-RU" dirty="0"/>
                    <a:t>прямоугольного треугольника </a:t>
                  </a:r>
                  <a:r>
                    <a:rPr lang="en-US" altLang="ru-RU" i="1" dirty="0"/>
                    <a:t>AOO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dirty="0"/>
                    <a:t>, </a:t>
                  </a:r>
                  <a:r>
                    <a:rPr lang="ru-RU" altLang="ru-RU" dirty="0"/>
                    <a:t>в котором </a:t>
                  </a:r>
                  <a14:m>
                    <m:oMath xmlns:m="http://schemas.openxmlformats.org/officeDocument/2006/math">
                      <m:r>
                        <a:rPr lang="ru-RU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𝐴𝑂</m:t>
                      </m:r>
                      <m:r>
                        <a:rPr lang="ru-RU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, </m:t>
                      </m:r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  <m:sSub>
                        <m:sSubPr>
                          <m:ctrlP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=1, </m:t>
                      </m:r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sSub>
                        <m:sSubPr>
                          <m:ctrlP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</m:num>
                        <m:den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a14:m>
                  <a:r>
                    <a:rPr lang="ru-RU" dirty="0"/>
                    <a:t> </a:t>
                  </a:r>
                  <a:r>
                    <a:rPr lang="ru-RU" altLang="ru-RU" dirty="0"/>
                    <a:t>Эта высота равна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</m:num>
                        <m:den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a14:m>
                  <a:r>
                    <a:rPr lang="ru-RU" altLang="ru-RU" dirty="0"/>
                    <a:t>. </a:t>
                  </a:r>
                </a:p>
              </p:txBody>
            </p:sp>
          </mc:Choice>
          <mc:Fallback>
            <p:sp>
              <p:nvSpPr>
                <p:cNvPr id="93190" name="Text Box 6">
                  <a:extLst>
                    <a:ext uri="{FF2B5EF4-FFF2-40B4-BE49-F238E27FC236}">
                      <a16:creationId xmlns:a16="http://schemas.microsoft.com/office/drawing/2014/main" id="{16AD4208-9525-4DD6-9B4D-5DE400D7EA4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640" y="1152"/>
                  <a:ext cx="3120" cy="2156"/>
                </a:xfrm>
                <a:prstGeom prst="rect">
                  <a:avLst/>
                </a:prstGeom>
                <a:blipFill>
                  <a:blip r:embed="rId3"/>
                  <a:stretch>
                    <a:fillRect l="-1970" t="-1426" r="-1847" b="-713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93197" name="Picture 13">
              <a:extLst>
                <a:ext uri="{FF2B5EF4-FFF2-40B4-BE49-F238E27FC236}">
                  <a16:creationId xmlns:a16="http://schemas.microsoft.com/office/drawing/2014/main" id="{EABCC96D-EDA9-4455-9E59-9529206F9B6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" y="1248"/>
              <a:ext cx="2504" cy="21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3199" name="Object 15">
                  <a:extLst>
                    <a:ext uri="{FF2B5EF4-FFF2-40B4-BE49-F238E27FC236}">
                      <a16:creationId xmlns:a16="http://schemas.microsoft.com/office/drawing/2014/main" id="{DAD455CA-3B18-4A33-A41A-9FC98D6AFBDF}"/>
                    </a:ext>
                  </a:extLst>
                </p:cNvPr>
                <p:cNvSpPr txBox="1"/>
                <p:nvPr/>
              </p:nvSpPr>
              <p:spPr bwMode="auto">
                <a:xfrm>
                  <a:off x="1104" y="3408"/>
                  <a:ext cx="384" cy="58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5</m:t>
                            </m:r>
                          </m:den>
                        </m:f>
                        <m:r>
                          <a:rPr lang="ru-R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93199" name="Object 15">
                  <a:extLst>
                    <a:ext uri="{FF2B5EF4-FFF2-40B4-BE49-F238E27FC236}">
                      <a16:creationId xmlns:a16="http://schemas.microsoft.com/office/drawing/2014/main" id="{DAD455CA-3B18-4A33-A41A-9FC98D6AFBD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104" y="3408"/>
                  <a:ext cx="384" cy="584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3200" name="Text Box 16">
              <a:extLst>
                <a:ext uri="{FF2B5EF4-FFF2-40B4-BE49-F238E27FC236}">
                  <a16:creationId xmlns:a16="http://schemas.microsoft.com/office/drawing/2014/main" id="{64AB6D6D-A77C-4DAA-AC6E-1049AF25D6A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3552"/>
              <a:ext cx="129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/>
                <a:t>Ответ.</a:t>
              </a:r>
            </a:p>
          </p:txBody>
        </p:sp>
      </p:grpSp>
      <p:sp>
        <p:nvSpPr>
          <p:cNvPr id="12" name="Rectangle 1029">
            <a:extLst>
              <a:ext uri="{FF2B5EF4-FFF2-40B4-BE49-F238E27FC236}">
                <a16:creationId xmlns:a16="http://schemas.microsoft.com/office/drawing/2014/main" id="{D1BDB2D2-781D-4102-BC35-818C82D398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381000"/>
          </a:xfrm>
          <a:noFill/>
          <a:ln/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6</a:t>
            </a:r>
          </a:p>
        </p:txBody>
      </p:sp>
    </p:spTree>
    <p:extLst>
      <p:ext uri="{BB962C8B-B14F-4D97-AF65-F5344CB8AC3E}">
        <p14:creationId xmlns:p14="http://schemas.microsoft.com/office/powerpoint/2010/main" val="891463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3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Text Box 2">
            <a:extLst>
              <a:ext uri="{FF2B5EF4-FFF2-40B4-BE49-F238E27FC236}">
                <a16:creationId xmlns:a16="http://schemas.microsoft.com/office/drawing/2014/main" id="{A5267EF6-E894-465C-A63D-B4CD2EA386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504" y="623887"/>
            <a:ext cx="8928992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</a:t>
            </a:r>
            <a:r>
              <a:rPr lang="ru-RU" altLang="ru-RU" sz="2800" dirty="0"/>
              <a:t>правильной 6-й призме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ABCDEFA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E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F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/>
              <a:t>, рёбра которой равны 1,</a:t>
            </a:r>
            <a:r>
              <a:rPr lang="ru-RU" altLang="ru-RU" sz="2800" dirty="0">
                <a:cs typeface="Times New Roman" panose="02020603050405020304" pitchFamily="18" charset="0"/>
              </a:rPr>
              <a:t> найдите </a:t>
            </a:r>
            <a:r>
              <a:rPr lang="ru-RU" altLang="ru-RU" sz="2800" dirty="0"/>
              <a:t>расстояние</a:t>
            </a:r>
            <a:r>
              <a:rPr lang="ru-RU" altLang="ru-RU" sz="2800" dirty="0">
                <a:cs typeface="Times New Roman" panose="02020603050405020304" pitchFamily="18" charset="0"/>
              </a:rPr>
              <a:t> между прямыми</a:t>
            </a:r>
            <a:r>
              <a:rPr lang="en-US" altLang="ru-RU" sz="2800" dirty="0"/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AB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ru-RU" altLang="ru-RU" sz="2800" i="1" dirty="0"/>
              <a:t>.</a:t>
            </a:r>
          </a:p>
        </p:txBody>
      </p:sp>
      <p:sp>
        <p:nvSpPr>
          <p:cNvPr id="94211" name="Text Box 3">
            <a:extLst>
              <a:ext uri="{FF2B5EF4-FFF2-40B4-BE49-F238E27FC236}">
                <a16:creationId xmlns:a16="http://schemas.microsoft.com/office/drawing/2014/main" id="{BF32083C-47F1-4BB1-A2DB-197129423F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715000"/>
            <a:ext cx="5943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 </a:t>
            </a:r>
            <a:r>
              <a:rPr lang="en-US" altLang="ru-RU" sz="2800">
                <a:solidFill>
                  <a:srgbClr val="FF3300"/>
                </a:solidFill>
              </a:rPr>
              <a:t>1</a:t>
            </a:r>
            <a:r>
              <a:rPr lang="ru-RU" altLang="ru-RU" sz="2800">
                <a:solidFill>
                  <a:srgbClr val="FF3300"/>
                </a:solidFill>
              </a:rPr>
              <a:t>.</a:t>
            </a:r>
          </a:p>
        </p:txBody>
      </p:sp>
      <p:pic>
        <p:nvPicPr>
          <p:cNvPr id="94212" name="Picture 4">
            <a:extLst>
              <a:ext uri="{FF2B5EF4-FFF2-40B4-BE49-F238E27FC236}">
                <a16:creationId xmlns:a16="http://schemas.microsoft.com/office/drawing/2014/main" id="{CC28D856-2980-415D-87E5-B8622D7B9B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8237" y="2132772"/>
            <a:ext cx="4327525" cy="3670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1029">
            <a:extLst>
              <a:ext uri="{FF2B5EF4-FFF2-40B4-BE49-F238E27FC236}">
                <a16:creationId xmlns:a16="http://schemas.microsoft.com/office/drawing/2014/main" id="{98E582C0-6AE6-4B11-B737-09D2328777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381000"/>
          </a:xfrm>
          <a:noFill/>
          <a:ln/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7</a:t>
            </a:r>
          </a:p>
        </p:txBody>
      </p:sp>
    </p:spTree>
    <p:extLst>
      <p:ext uri="{BB962C8B-B14F-4D97-AF65-F5344CB8AC3E}">
        <p14:creationId xmlns:p14="http://schemas.microsoft.com/office/powerpoint/2010/main" val="56854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1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Text Box 2">
            <a:extLst>
              <a:ext uri="{FF2B5EF4-FFF2-40B4-BE49-F238E27FC236}">
                <a16:creationId xmlns:a16="http://schemas.microsoft.com/office/drawing/2014/main" id="{AC7DB3CC-4733-4041-A67C-27863F012D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6712"/>
            <a:ext cx="91440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</a:t>
            </a:r>
            <a:r>
              <a:rPr lang="ru-RU" altLang="ru-RU" sz="2800" dirty="0"/>
              <a:t>правильной 6-й призме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ABCDEFA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E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F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/>
              <a:t>, рёбра которой равны 1,</a:t>
            </a:r>
            <a:r>
              <a:rPr lang="ru-RU" altLang="ru-RU" sz="2800" dirty="0">
                <a:cs typeface="Times New Roman" panose="02020603050405020304" pitchFamily="18" charset="0"/>
              </a:rPr>
              <a:t> найдите </a:t>
            </a:r>
            <a:r>
              <a:rPr lang="ru-RU" altLang="ru-RU" sz="2800" dirty="0"/>
              <a:t>расстояние</a:t>
            </a:r>
            <a:r>
              <a:rPr lang="ru-RU" altLang="ru-RU" sz="2800" dirty="0">
                <a:cs typeface="Times New Roman" panose="02020603050405020304" pitchFamily="18" charset="0"/>
              </a:rPr>
              <a:t> между прямыми </a:t>
            </a:r>
            <a:r>
              <a:rPr lang="en-US" altLang="ru-RU" sz="2800" i="1" dirty="0">
                <a:cs typeface="Times New Roman" panose="02020603050405020304" pitchFamily="18" charset="0"/>
              </a:rPr>
              <a:t>AB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ru-RU" altLang="ru-RU" sz="2800" i="1" dirty="0"/>
              <a:t>.</a:t>
            </a:r>
          </a:p>
        </p:txBody>
      </p:sp>
      <p:sp>
        <p:nvSpPr>
          <p:cNvPr id="95235" name="Text Box 3">
            <a:extLst>
              <a:ext uri="{FF2B5EF4-FFF2-40B4-BE49-F238E27FC236}">
                <a16:creationId xmlns:a16="http://schemas.microsoft.com/office/drawing/2014/main" id="{F1E290B5-7B4E-4A67-93B0-CDFC4D757A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715000"/>
            <a:ext cx="5943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 </a:t>
            </a:r>
            <a:r>
              <a:rPr lang="en-US" altLang="ru-RU" sz="2800">
                <a:solidFill>
                  <a:srgbClr val="FF3300"/>
                </a:solidFill>
              </a:rPr>
              <a:t>1</a:t>
            </a:r>
            <a:r>
              <a:rPr lang="ru-RU" altLang="ru-RU" sz="2800">
                <a:solidFill>
                  <a:srgbClr val="FF3300"/>
                </a:solidFill>
              </a:rPr>
              <a:t>.</a:t>
            </a:r>
          </a:p>
        </p:txBody>
      </p:sp>
      <p:pic>
        <p:nvPicPr>
          <p:cNvPr id="95236" name="Picture 4">
            <a:extLst>
              <a:ext uri="{FF2B5EF4-FFF2-40B4-BE49-F238E27FC236}">
                <a16:creationId xmlns:a16="http://schemas.microsoft.com/office/drawing/2014/main" id="{7CF9098D-6DE8-4AA8-BE24-C68F3CADF6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8237" y="2232549"/>
            <a:ext cx="4327525" cy="3670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1029">
            <a:extLst>
              <a:ext uri="{FF2B5EF4-FFF2-40B4-BE49-F238E27FC236}">
                <a16:creationId xmlns:a16="http://schemas.microsoft.com/office/drawing/2014/main" id="{57451368-FAA2-465E-B18D-03BFAC9E21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381000"/>
          </a:xfrm>
          <a:noFill/>
          <a:ln/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8</a:t>
            </a:r>
          </a:p>
        </p:txBody>
      </p:sp>
    </p:spTree>
    <p:extLst>
      <p:ext uri="{BB962C8B-B14F-4D97-AF65-F5344CB8AC3E}">
        <p14:creationId xmlns:p14="http://schemas.microsoft.com/office/powerpoint/2010/main" val="1270040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5" grpId="0" build="p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536</TotalTime>
  <Words>1317</Words>
  <Application>Microsoft Office PowerPoint</Application>
  <PresentationFormat>Экран (4:3)</PresentationFormat>
  <Paragraphs>116</Paragraphs>
  <Slides>28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2" baseType="lpstr">
      <vt:lpstr>Arial</vt:lpstr>
      <vt:lpstr>Cambria Math</vt:lpstr>
      <vt:lpstr>Times New Roman</vt:lpstr>
      <vt:lpstr>Оформление по умолчанию</vt:lpstr>
      <vt:lpstr>20д’’. РАССТОЯНИЕ МЕЖДУ ДВУМЯ СКРЕЩИВАЮЩИМИСЯ ПРЯМЫМИ В ПРОСТРАНСТВЕ (Призма)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  <vt:lpstr>Упражнение 12</vt:lpstr>
      <vt:lpstr>Упражнение 13</vt:lpstr>
      <vt:lpstr>Упражнение 14</vt:lpstr>
      <vt:lpstr>Упражнение 15</vt:lpstr>
      <vt:lpstr>Упражнение 16</vt:lpstr>
      <vt:lpstr>Упражнение 17</vt:lpstr>
      <vt:lpstr>Упражнение 18</vt:lpstr>
      <vt:lpstr>Упражнение 19</vt:lpstr>
      <vt:lpstr>Упражнение 20</vt:lpstr>
      <vt:lpstr>Упражнение 21</vt:lpstr>
      <vt:lpstr>Упражнение 22</vt:lpstr>
      <vt:lpstr>Упражнение 23</vt:lpstr>
      <vt:lpstr>Упражнение 24</vt:lpstr>
      <vt:lpstr>Упражнение 25</vt:lpstr>
      <vt:lpstr>Упражнение 26</vt:lpstr>
      <vt:lpstr>Упражнение 27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УГОЛ МЕЖДУ ПРЯМЫМИ В ПРОСТРАНСТВЕ</dc:title>
  <dc:creator>*</dc:creator>
  <cp:lastModifiedBy>Vladimir Smirnov</cp:lastModifiedBy>
  <cp:revision>40</cp:revision>
  <dcterms:created xsi:type="dcterms:W3CDTF">2007-10-22T16:06:58Z</dcterms:created>
  <dcterms:modified xsi:type="dcterms:W3CDTF">2022-04-06T16:58:45Z</dcterms:modified>
</cp:coreProperties>
</file>