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70" r:id="rId3"/>
    <p:sldId id="258" r:id="rId4"/>
    <p:sldId id="265" r:id="rId5"/>
    <p:sldId id="266" r:id="rId6"/>
    <p:sldId id="267" r:id="rId7"/>
    <p:sldId id="268" r:id="rId8"/>
    <p:sldId id="269" r:id="rId9"/>
    <p:sldId id="264" r:id="rId10"/>
    <p:sldId id="259" r:id="rId11"/>
    <p:sldId id="260" r:id="rId12"/>
    <p:sldId id="261" r:id="rId13"/>
    <p:sldId id="262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9D218-7B74-4B91-83FD-E754B60AA1B4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3BD91-B037-427A-9CF5-228277D6C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006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015EB7-DE1F-4CE2-8080-18D4D9905029}" type="slidenum">
              <a:rPr lang="ru-RU"/>
              <a:pPr/>
              <a:t>1</a:t>
            </a:fld>
            <a:endParaRPr lang="ru-RU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015EB7-DE1F-4CE2-8080-18D4D9905029}" type="slidenum">
              <a:rPr lang="ru-RU"/>
              <a:pPr/>
              <a:t>2</a:t>
            </a:fld>
            <a:endParaRPr lang="ru-RU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331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3136-8607-4861-B97E-EB901E61E57C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5E912-A83E-4684-AB55-EB33E8AA6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50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3136-8607-4861-B97E-EB901E61E57C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5E912-A83E-4684-AB55-EB33E8AA6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207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3136-8607-4861-B97E-EB901E61E57C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5E912-A83E-4684-AB55-EB33E8AA6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424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3136-8607-4861-B97E-EB901E61E57C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5E912-A83E-4684-AB55-EB33E8AA6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474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3136-8607-4861-B97E-EB901E61E57C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5E912-A83E-4684-AB55-EB33E8AA6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410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3136-8607-4861-B97E-EB901E61E57C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5E912-A83E-4684-AB55-EB33E8AA6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158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3136-8607-4861-B97E-EB901E61E57C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5E912-A83E-4684-AB55-EB33E8AA6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719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3136-8607-4861-B97E-EB901E61E57C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5E912-A83E-4684-AB55-EB33E8AA6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202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3136-8607-4861-B97E-EB901E61E57C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5E912-A83E-4684-AB55-EB33E8AA6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947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3136-8607-4861-B97E-EB901E61E57C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5E912-A83E-4684-AB55-EB33E8AA6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745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3136-8607-4861-B97E-EB901E61E57C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5E912-A83E-4684-AB55-EB33E8AA6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19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13136-8607-4861-B97E-EB901E61E57C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5E912-A83E-4684-AB55-EB33E8AA6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72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07504" y="1700808"/>
            <a:ext cx="9144000" cy="2276872"/>
          </a:xfrm>
        </p:spPr>
        <p:txBody>
          <a:bodyPr>
            <a:noAutofit/>
          </a:bodyPr>
          <a:lstStyle/>
          <a:p>
            <a:r>
              <a:rPr lang="ru-RU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20з. 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ВИЗУАЛИЗАЦИЯ ЗАДАЧ НА НАХОЖДЕНИЕ РАССТОЯНИЙ В ПРОСТРАНСТВЕ</a:t>
            </a:r>
          </a:p>
        </p:txBody>
      </p:sp>
    </p:spTree>
    <p:extLst>
      <p:ext uri="{BB962C8B-B14F-4D97-AF65-F5344CB8AC3E}">
        <p14:creationId xmlns:p14="http://schemas.microsoft.com/office/powerpoint/2010/main" val="3142653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9251" y="373038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3300"/>
                </a:solidFill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единичного куба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ABCDA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программе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GeoGebra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постройте общий перпендикуляр к скрещивающимся прямым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BD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Найдите его длину.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1115616" y="1460977"/>
            <a:ext cx="2808312" cy="2648739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38501" y="1405596"/>
            <a:ext cx="9144000" cy="5507645"/>
            <a:chOff x="38501" y="1292423"/>
            <a:chExt cx="9144000" cy="55076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38501" y="3996544"/>
                  <a:ext cx="9144000" cy="28035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b="1" dirty="0"/>
                    <a:t>	</a:t>
                  </a:r>
                  <a:r>
                    <a:rPr lang="ru-RU" sz="2000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Решение. 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Обозначим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G 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и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H 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середины рёбер соответственно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и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AD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. Через точки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G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H 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проведём плоскость. Она будет параллельна прямой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AB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и содержать прямую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BD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. На прямой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AB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выберем какую-нибудь точку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E 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и опустим из неё перпендикуляр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EF 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на плоскость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BGH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. Будем перемещать точку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E 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пока точка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F 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не займёт положение на прямой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BD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. Полученный отрезок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EF 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будет искомым общим перпендикуляром к прямым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AB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i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и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BD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(рис. 6, б). Он равен радиусу окружности, вписанной в треугольник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ACB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r>
                    <a:rPr lang="ru-RU" sz="2000" i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Длина этого перпендикуляра равна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000" i="1">
                                  <a:latin typeface="Cambria Math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ru-RU" sz="2000" i="1"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a14:m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01" y="3996544"/>
                  <a:ext cx="9144000" cy="2803524"/>
                </a:xfrm>
                <a:prstGeom prst="rect">
                  <a:avLst/>
                </a:prstGeom>
                <a:blipFill>
                  <a:blip r:embed="rId3"/>
                  <a:stretch>
                    <a:fillRect l="-667" t="-1087" r="-73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" name="Рисунок 7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5508104" y="1292423"/>
              <a:ext cx="2736304" cy="2524131"/>
            </a:xfrm>
            <a:prstGeom prst="rect">
              <a:avLst/>
            </a:prstGeom>
          </p:spPr>
        </p:pic>
      </p:grpSp>
      <p:sp>
        <p:nvSpPr>
          <p:cNvPr id="9" name="Rectangle 1029">
            <a:extLst>
              <a:ext uri="{FF2B5EF4-FFF2-40B4-BE49-F238E27FC236}">
                <a16:creationId xmlns:a16="http://schemas.microsoft.com/office/drawing/2014/main" id="{3C37B947-CB37-45B3-9398-1C73555B78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381000"/>
          </a:xfrm>
          <a:noFill/>
          <a:ln/>
        </p:spPr>
        <p:txBody>
          <a:bodyPr>
            <a:noAutofit/>
          </a:bodyPr>
          <a:lstStyle/>
          <a:p>
            <a:r>
              <a:rPr lang="ru-RU" altLang="ru-RU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8</a:t>
            </a:r>
          </a:p>
        </p:txBody>
      </p:sp>
    </p:spTree>
    <p:extLst>
      <p:ext uri="{BB962C8B-B14F-4D97-AF65-F5344CB8AC3E}">
        <p14:creationId xmlns:p14="http://schemas.microsoft.com/office/powerpoint/2010/main" val="397072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9251" y="476672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3300"/>
                </a:solidFill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единичного куба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ABCDA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программе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GeoGebra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постройте общий перпендикуляр к скрещивающимся прямым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Найдите его длину.</a:t>
            </a:r>
          </a:p>
        </p:txBody>
      </p:sp>
      <p:pic>
        <p:nvPicPr>
          <p:cNvPr id="9" name="Рисунок 8"/>
          <p:cNvPicPr/>
          <p:nvPr/>
        </p:nvPicPr>
        <p:blipFill>
          <a:blip r:embed="rId2"/>
          <a:stretch>
            <a:fillRect/>
          </a:stretch>
        </p:blipFill>
        <p:spPr>
          <a:xfrm>
            <a:off x="1538812" y="1601631"/>
            <a:ext cx="2934998" cy="2841338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38501" y="1601630"/>
            <a:ext cx="9144000" cy="5246473"/>
            <a:chOff x="38501" y="1245819"/>
            <a:chExt cx="9144000" cy="52464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38501" y="3996544"/>
                  <a:ext cx="9144000" cy="24957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b="1" dirty="0"/>
                    <a:t>	</a:t>
                  </a:r>
                  <a:r>
                    <a:rPr lang="ru-RU" sz="2000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Решение.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Через точки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  <a:r>
                    <a:rPr lang="en-US" sz="20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и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i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проведём плоскость. Она будет параллельна прямой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AB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. На прямой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AB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выберем какую-нибудь точку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E 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и опустим из неё перпендикуляр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EF 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на плоскость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BDC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. Будем перемещать точку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E 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пока точка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F 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не займёт положение на прямой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BC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. Полученный отрезок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EF 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будет искомым общим перпендикуляром к прямым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AB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i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и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BC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(рис. 7, б). Он равен расстоянию между плоскостями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AB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и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BDC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. Это расстояние равно трети диагонали куба, т. е. равно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000" i="1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ru-RU" sz="2000" i="1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01" y="3996544"/>
                  <a:ext cx="9144000" cy="2495748"/>
                </a:xfrm>
                <a:prstGeom prst="rect">
                  <a:avLst/>
                </a:prstGeom>
                <a:blipFill>
                  <a:blip r:embed="rId3"/>
                  <a:stretch>
                    <a:fillRect l="-667" t="-1467" r="-73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1" name="Рисунок 10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5292080" y="1245819"/>
              <a:ext cx="3024336" cy="2847571"/>
            </a:xfrm>
            <a:prstGeom prst="rect">
              <a:avLst/>
            </a:prstGeom>
          </p:spPr>
        </p:pic>
      </p:grpSp>
      <p:sp>
        <p:nvSpPr>
          <p:cNvPr id="7" name="Rectangle 1029">
            <a:extLst>
              <a:ext uri="{FF2B5EF4-FFF2-40B4-BE49-F238E27FC236}">
                <a16:creationId xmlns:a16="http://schemas.microsoft.com/office/drawing/2014/main" id="{E1950A59-B774-4C88-BAFD-00B1754A0C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381000"/>
          </a:xfrm>
          <a:noFill/>
          <a:ln/>
        </p:spPr>
        <p:txBody>
          <a:bodyPr>
            <a:noAutofit/>
          </a:bodyPr>
          <a:lstStyle/>
          <a:p>
            <a:r>
              <a:rPr lang="ru-RU" altLang="ru-RU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9</a:t>
            </a:r>
          </a:p>
        </p:txBody>
      </p:sp>
    </p:spTree>
    <p:extLst>
      <p:ext uri="{BB962C8B-B14F-4D97-AF65-F5344CB8AC3E}">
        <p14:creationId xmlns:p14="http://schemas.microsoft.com/office/powerpoint/2010/main" val="406995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626" y="382635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3300"/>
                </a:solidFill>
              </a:rPr>
              <a:t>	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правильной треугольной призмы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ABCA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все рёбра которой равны 1, в программе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GeoGebra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постройте общий перпендикуляр к скрещивающимся прямым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Найдите его длину.</a:t>
            </a:r>
          </a:p>
        </p:txBody>
      </p:sp>
      <p:pic>
        <p:nvPicPr>
          <p:cNvPr id="9" name="Рисунок 8"/>
          <p:cNvPicPr/>
          <p:nvPr/>
        </p:nvPicPr>
        <p:blipFill>
          <a:blip r:embed="rId2"/>
          <a:stretch>
            <a:fillRect/>
          </a:stretch>
        </p:blipFill>
        <p:spPr>
          <a:xfrm>
            <a:off x="1547662" y="1442338"/>
            <a:ext cx="2160242" cy="2227259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0" y="1398298"/>
            <a:ext cx="9144000" cy="5596039"/>
            <a:chOff x="0" y="1398298"/>
            <a:chExt cx="9144000" cy="55960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0" y="3573016"/>
                  <a:ext cx="9144000" cy="34213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b="1" dirty="0"/>
                    <a:t>	</a:t>
                  </a:r>
                  <a:r>
                    <a:rPr lang="ru-RU" sz="2000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Решение. 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Обозначим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D 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и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G 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середины отрезков соответственно 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BC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и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AC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r>
                    <a:rPr lang="ru-RU" sz="2000" i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Через точки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  <a:r>
                    <a:rPr lang="en-US" sz="20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и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G 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проведём плоскость. Она будет содержать прямую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DG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, параллельную прямой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AB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, следовательно, будет</a:t>
                  </a:r>
                  <a:r>
                    <a:rPr lang="ru-RU" sz="2000" i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параллельна  этой прямой. На прямой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AB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выберем какую-нибудь точку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E 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и опустим из неё перпендикуляр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EF 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на плоскость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BGC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. Будем перемещать точку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E 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пока точка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F 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не займёт положение на прямой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BC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. Полученный отрезок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EF 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будет искомым общим перпендикуляром к прямым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AB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i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и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BC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(рис. 9, б). Он равен расстоянию между плоскостями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AB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G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и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BGC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, где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G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– середина ребра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. Так как плоскости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AB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G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и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BGC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перпендикулярны плоскости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ACC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, то это расстояние равно расстоянию между прямыми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AG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и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GC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. Оно равно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000" i="1"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ru-RU" sz="2000" i="1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573016"/>
                  <a:ext cx="9144000" cy="3421321"/>
                </a:xfrm>
                <a:prstGeom prst="rect">
                  <a:avLst/>
                </a:prstGeom>
                <a:blipFill>
                  <a:blip r:embed="rId3"/>
                  <a:stretch>
                    <a:fillRect l="-667" t="-891" r="-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1" name="Рисунок 10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5292080" y="1398298"/>
              <a:ext cx="2160242" cy="2271299"/>
            </a:xfrm>
            <a:prstGeom prst="rect">
              <a:avLst/>
            </a:prstGeom>
          </p:spPr>
        </p:pic>
      </p:grpSp>
      <p:sp>
        <p:nvSpPr>
          <p:cNvPr id="7" name="Rectangle 1029">
            <a:extLst>
              <a:ext uri="{FF2B5EF4-FFF2-40B4-BE49-F238E27FC236}">
                <a16:creationId xmlns:a16="http://schemas.microsoft.com/office/drawing/2014/main" id="{8E1962F5-66F2-41F3-AD50-84929C9036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635"/>
            <a:ext cx="7772400" cy="381000"/>
          </a:xfrm>
          <a:noFill/>
          <a:ln/>
        </p:spPr>
        <p:txBody>
          <a:bodyPr>
            <a:noAutofit/>
          </a:bodyPr>
          <a:lstStyle/>
          <a:p>
            <a:r>
              <a:rPr lang="ru-RU" altLang="ru-RU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10</a:t>
            </a:r>
          </a:p>
        </p:txBody>
      </p:sp>
    </p:spTree>
    <p:extLst>
      <p:ext uri="{BB962C8B-B14F-4D97-AF65-F5344CB8AC3E}">
        <p14:creationId xmlns:p14="http://schemas.microsoft.com/office/powerpoint/2010/main" val="18607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9251" y="522903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3300"/>
                </a:solidFill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правильной четырёхугольной пирамиды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SABCD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все рёбра которой равны 1, в программе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GeoGebra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постройте общий перпендикуляр к скрещивающимся прямым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Найдите его длину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/>
          <a:stretch>
            <a:fillRect/>
          </a:stretch>
        </p:blipFill>
        <p:spPr>
          <a:xfrm>
            <a:off x="719700" y="2055335"/>
            <a:ext cx="3745066" cy="2548303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19251" y="1981004"/>
            <a:ext cx="9144000" cy="4502829"/>
            <a:chOff x="0" y="1830309"/>
            <a:chExt cx="9144000" cy="45028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0" y="4452943"/>
                  <a:ext cx="9144000" cy="18801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b="1" dirty="0"/>
                    <a:t>	</a:t>
                  </a:r>
                  <a:r>
                    <a:rPr lang="ru-RU" sz="2000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Решение. 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На прямой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BC</a:t>
                  </a:r>
                  <a:r>
                    <a:rPr lang="en-US" sz="20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выберем какую-нибудь точку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E 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и опустим из неё перпендикуляр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EF 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на плоскость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SAD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. Будем перемещать точку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E 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пока точка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F 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не займёт положение на прямой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SA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. Полученный отрезок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EF 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будет искомым общим перпендикуляром к прямым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SA</a:t>
                  </a:r>
                  <a:r>
                    <a:rPr lang="en-US" sz="20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и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BC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(рис. 10, б). Он равен расстоянию от прямой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BC 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до плоскости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SAD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. Оно равно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000" i="1">
                                  <a:latin typeface="Cambria Math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ru-RU" sz="2000" i="1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4452943"/>
                  <a:ext cx="9144000" cy="1880195"/>
                </a:xfrm>
                <a:prstGeom prst="rect">
                  <a:avLst/>
                </a:prstGeom>
                <a:blipFill>
                  <a:blip r:embed="rId3"/>
                  <a:stretch>
                    <a:fillRect l="-667" t="-1618" r="-73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1" name="Рисунок 10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716016" y="1830309"/>
              <a:ext cx="3728482" cy="2541854"/>
            </a:xfrm>
            <a:prstGeom prst="rect">
              <a:avLst/>
            </a:prstGeom>
          </p:spPr>
        </p:pic>
      </p:grpSp>
      <p:sp>
        <p:nvSpPr>
          <p:cNvPr id="7" name="Rectangle 1029">
            <a:extLst>
              <a:ext uri="{FF2B5EF4-FFF2-40B4-BE49-F238E27FC236}">
                <a16:creationId xmlns:a16="http://schemas.microsoft.com/office/drawing/2014/main" id="{7EB0F86D-52CF-45C7-8E2A-B2C660F5F3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381000"/>
          </a:xfrm>
          <a:noFill/>
          <a:ln/>
        </p:spPr>
        <p:txBody>
          <a:bodyPr>
            <a:noAutofit/>
          </a:bodyPr>
          <a:lstStyle/>
          <a:p>
            <a:r>
              <a:rPr lang="ru-RU" altLang="ru-RU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11</a:t>
            </a:r>
          </a:p>
        </p:txBody>
      </p:sp>
    </p:spTree>
    <p:extLst>
      <p:ext uri="{BB962C8B-B14F-4D97-AF65-F5344CB8AC3E}">
        <p14:creationId xmlns:p14="http://schemas.microsoft.com/office/powerpoint/2010/main" val="46554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419943"/>
            <a:ext cx="91440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3300"/>
                </a:solidFill>
              </a:rPr>
              <a:t>	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Для правильной шестиугольной призмы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ABCDEFA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все рёбра которой равны 1, в программе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GeoGebra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постройте общий перпендикуляр к скрещивающимся прямым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sz="2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Найдите его длину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971600" y="1543436"/>
            <a:ext cx="2792475" cy="2049341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1543437"/>
            <a:ext cx="9144000" cy="5330137"/>
            <a:chOff x="0" y="1543437"/>
            <a:chExt cx="9144000" cy="53301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0" y="3454625"/>
                  <a:ext cx="9144000" cy="34189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b="1" dirty="0"/>
                    <a:t>	</a:t>
                  </a:r>
                  <a:r>
                    <a:rPr lang="ru-RU" sz="2000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Решение. 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Обозначим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O 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и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центры оснований призмы.</a:t>
                  </a:r>
                  <a:r>
                    <a:rPr lang="ru-RU" sz="2000" i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Через точки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и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O 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проведём плоскость. Она будет содержать прямую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OC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, параллельную прямой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AB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, следовательно, будет</a:t>
                  </a:r>
                  <a:r>
                    <a:rPr lang="ru-RU" sz="2000" i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параллельна  этой прямой. На прямой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AB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выберем какую-нибудь точку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G 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и опустим из неё перпендикуляр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GH 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на плоскость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BOC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. Будем перемещать точку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G 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пока точка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H 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не займёт положение на прямой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BC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. Полученный отрезок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GH 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будет искомым общим перпендикуляром к прямым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AB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i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и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BC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(рис. 10, б). Он равен расстоянию между плоскостями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AB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и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BOC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. Обозначим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P 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и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P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середины отрезков соответственно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OB 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и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. Расстояние между плоскостями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AB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и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BOC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равно расстоянию между прямыми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AP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 и </a:t>
                  </a:r>
                  <a:r>
                    <a:rPr lang="en-US" sz="2000" i="1" dirty="0">
                      <a:latin typeface="Times New Roman" pitchFamily="18" charset="0"/>
                      <a:cs typeface="Times New Roman" pitchFamily="18" charset="0"/>
                    </a:rPr>
                    <a:t>PC</a:t>
                  </a:r>
                  <a:r>
                    <a:rPr lang="ru-RU" sz="20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. Оно равно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000" i="1">
                                  <a:latin typeface="Cambria Math"/>
                                </a:rPr>
                                <m:t>21</m:t>
                              </m:r>
                            </m:e>
                          </m:rad>
                        </m:num>
                        <m:den>
                          <m:r>
                            <a:rPr lang="ru-RU" sz="2000" i="1"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a14:m>
                  <a:r>
                    <a:rPr lang="ru-RU" sz="20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454625"/>
                  <a:ext cx="9144000" cy="3418949"/>
                </a:xfrm>
                <a:prstGeom prst="rect">
                  <a:avLst/>
                </a:prstGeom>
                <a:blipFill>
                  <a:blip r:embed="rId3"/>
                  <a:stretch>
                    <a:fillRect l="-667" t="-1070" r="-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" name="Рисунок 7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572000" y="1543437"/>
              <a:ext cx="2664296" cy="2048578"/>
            </a:xfrm>
            <a:prstGeom prst="rect">
              <a:avLst/>
            </a:prstGeom>
          </p:spPr>
        </p:pic>
      </p:grpSp>
      <p:sp>
        <p:nvSpPr>
          <p:cNvPr id="9" name="Rectangle 1029">
            <a:extLst>
              <a:ext uri="{FF2B5EF4-FFF2-40B4-BE49-F238E27FC236}">
                <a16:creationId xmlns:a16="http://schemas.microsoft.com/office/drawing/2014/main" id="{0CC1C734-CE00-4839-9F83-8E9B53BD95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1466"/>
            <a:ext cx="7772400" cy="381000"/>
          </a:xfrm>
          <a:noFill/>
          <a:ln/>
        </p:spPr>
        <p:txBody>
          <a:bodyPr>
            <a:noAutofit/>
          </a:bodyPr>
          <a:lstStyle/>
          <a:p>
            <a:r>
              <a:rPr lang="ru-RU" altLang="ru-RU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12</a:t>
            </a:r>
          </a:p>
        </p:txBody>
      </p:sp>
    </p:spTree>
    <p:extLst>
      <p:ext uri="{BB962C8B-B14F-4D97-AF65-F5344CB8AC3E}">
        <p14:creationId xmlns:p14="http://schemas.microsoft.com/office/powerpoint/2010/main" val="71493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2051"/>
          <p:cNvSpPr txBox="1">
            <a:spLocks noChangeArrowheads="1"/>
          </p:cNvSpPr>
          <p:nvPr/>
        </p:nvSpPr>
        <p:spPr bwMode="auto">
          <a:xfrm>
            <a:off x="0" y="914400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dirty="0"/>
              <a:t>	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Здесь мы рассмотрим возможности использования компьютерной программы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GeoGebra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для визуализации задач на нахождение расстояний: от точки до прямой; от точки до плоскости; между скрещивающимися прямыми. </a:t>
            </a:r>
          </a:p>
        </p:txBody>
      </p:sp>
    </p:spTree>
    <p:extLst>
      <p:ext uri="{BB962C8B-B14F-4D97-AF65-F5344CB8AC3E}">
        <p14:creationId xmlns:p14="http://schemas.microsoft.com/office/powerpoint/2010/main" val="562820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0015" y="686958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3300"/>
                </a:solidFill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единичного куба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ABCDA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опустите перпендикуляр из точки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прямую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Найдите его длину.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0" y="1624500"/>
            <a:ext cx="9144000" cy="5014994"/>
            <a:chOff x="0" y="1624500"/>
            <a:chExt cx="9144000" cy="50149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0" y="4482493"/>
                  <a:ext cx="9144000" cy="21570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b="1" dirty="0"/>
                    <a:t>	</a:t>
                  </a:r>
                  <a:r>
                    <a:rPr lang="ru-RU" sz="2400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Решение. </a:t>
                  </a:r>
                  <a:r>
                    <a:rPr lang="ru-RU" sz="2400" dirty="0">
                      <a:latin typeface="Times New Roman" pitchFamily="18" charset="0"/>
                      <a:cs typeface="Times New Roman" pitchFamily="18" charset="0"/>
                    </a:rPr>
                    <a:t>Выберем инструмент «Перпендикулярная линия». Кликнем левой кнопкой мыши сначала по точке </a:t>
                  </a:r>
                  <a:r>
                    <a:rPr lang="en-US" sz="2400" i="1" dirty="0"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r>
                    <a:rPr lang="ru-RU" sz="2400" dirty="0">
                      <a:latin typeface="Times New Roman" pitchFamily="18" charset="0"/>
                      <a:cs typeface="Times New Roman" pitchFamily="18" charset="0"/>
                    </a:rPr>
                    <a:t>, а затем по прямой </a:t>
                  </a:r>
                  <a:r>
                    <a:rPr lang="en-US" sz="2400" i="1" dirty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r>
                    <a:rPr lang="en-US" sz="24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400" i="1" dirty="0"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  <a:r>
                    <a:rPr lang="en-US" sz="24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400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ru-RU" sz="2400" dirty="0">
                      <a:latin typeface="Times New Roman" pitchFamily="18" charset="0"/>
                      <a:cs typeface="Times New Roman" pitchFamily="18" charset="0"/>
                    </a:rPr>
                    <a:t>Получим прямую </a:t>
                  </a:r>
                  <a:r>
                    <a:rPr lang="en-US" sz="2400" i="1" dirty="0">
                      <a:latin typeface="Times New Roman" pitchFamily="18" charset="0"/>
                      <a:cs typeface="Times New Roman" pitchFamily="18" charset="0"/>
                    </a:rPr>
                    <a:t>AE</a:t>
                  </a:r>
                  <a:r>
                    <a:rPr lang="ru-RU" sz="2400" dirty="0">
                      <a:latin typeface="Times New Roman" pitchFamily="18" charset="0"/>
                      <a:cs typeface="Times New Roman" pitchFamily="18" charset="0"/>
                    </a:rPr>
                    <a:t>, перпендикулярную </a:t>
                  </a:r>
                  <a:r>
                    <a:rPr lang="en-US" sz="2400" i="1" dirty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r>
                    <a:rPr lang="en-US" sz="24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400" i="1" dirty="0"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  <a:r>
                    <a:rPr lang="en-US" sz="24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4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r>
                    <a:rPr lang="en-US" sz="2400" i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2400" dirty="0">
                      <a:latin typeface="Times New Roman" pitchFamily="18" charset="0"/>
                      <a:cs typeface="Times New Roman" pitchFamily="18" charset="0"/>
                    </a:rPr>
                    <a:t>Точка </a:t>
                  </a:r>
                  <a:r>
                    <a:rPr lang="en-US" sz="2400" i="1" dirty="0">
                      <a:latin typeface="Times New Roman" pitchFamily="18" charset="0"/>
                      <a:cs typeface="Times New Roman" pitchFamily="18" charset="0"/>
                    </a:rPr>
                    <a:t>E </a:t>
                  </a:r>
                  <a:r>
                    <a:rPr lang="ru-RU" sz="2400" dirty="0">
                      <a:latin typeface="Times New Roman" pitchFamily="18" charset="0"/>
                      <a:cs typeface="Times New Roman" pitchFamily="18" charset="0"/>
                    </a:rPr>
                    <a:t>будет серединой отрезка </a:t>
                  </a:r>
                  <a:r>
                    <a:rPr lang="en-US" sz="2400" i="1" dirty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r>
                    <a:rPr lang="en-US" sz="24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400" i="1" dirty="0"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  <a:r>
                    <a:rPr lang="en-US" sz="24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400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ru-RU" sz="2400" dirty="0">
                      <a:latin typeface="Times New Roman" pitchFamily="18" charset="0"/>
                      <a:cs typeface="Times New Roman" pitchFamily="18" charset="0"/>
                    </a:rPr>
                    <a:t>Искомым перпендикуляром будет отрезок </a:t>
                  </a:r>
                  <a:r>
                    <a:rPr lang="en-US" sz="2400" i="1" dirty="0">
                      <a:latin typeface="Times New Roman" pitchFamily="18" charset="0"/>
                      <a:cs typeface="Times New Roman" pitchFamily="18" charset="0"/>
                    </a:rPr>
                    <a:t>AE</a:t>
                  </a:r>
                  <a:r>
                    <a:rPr lang="en-US" sz="24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r>
                    <a:rPr lang="en-US" sz="2400" i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2400" dirty="0">
                      <a:latin typeface="Times New Roman" pitchFamily="18" charset="0"/>
                      <a:cs typeface="Times New Roman" pitchFamily="18" charset="0"/>
                    </a:rPr>
                    <a:t>Его длина равна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400" b="0" i="1" smtClean="0">
                                  <a:latin typeface="Cambria Math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ru-RU" sz="24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ru-RU" sz="24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4482493"/>
                  <a:ext cx="9144000" cy="2157001"/>
                </a:xfrm>
                <a:prstGeom prst="rect">
                  <a:avLst/>
                </a:prstGeom>
                <a:blipFill>
                  <a:blip r:embed="rId2"/>
                  <a:stretch>
                    <a:fillRect l="-1000" t="-2260" r="-1000" b="-169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1624500"/>
              <a:ext cx="2824038" cy="27709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90099"/>
            <a:ext cx="2872804" cy="2905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029">
            <a:extLst>
              <a:ext uri="{FF2B5EF4-FFF2-40B4-BE49-F238E27FC236}">
                <a16:creationId xmlns:a16="http://schemas.microsoft.com/office/drawing/2014/main" id="{D42A3644-D0F3-4CB2-91BE-93CFDA73C6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381000"/>
          </a:xfrm>
          <a:noFill/>
          <a:ln/>
        </p:spPr>
        <p:txBody>
          <a:bodyPr>
            <a:noAutofit/>
          </a:bodyPr>
          <a:lstStyle/>
          <a:p>
            <a:r>
              <a:rPr lang="ru-RU" altLang="ru-RU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1</a:t>
            </a:r>
          </a:p>
        </p:txBody>
      </p:sp>
    </p:spTree>
    <p:extLst>
      <p:ext uri="{BB962C8B-B14F-4D97-AF65-F5344CB8AC3E}">
        <p14:creationId xmlns:p14="http://schemas.microsoft.com/office/powerpoint/2010/main" val="22762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0015" y="555501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3300"/>
                </a:solidFill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единичного куба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ABCDA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опустите перпендикуляр из точки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прямую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BD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Найдите его длину.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0" y="1428971"/>
            <a:ext cx="9144000" cy="5038545"/>
            <a:chOff x="0" y="1233477"/>
            <a:chExt cx="9144000" cy="50385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0" y="4482493"/>
                  <a:ext cx="9144000" cy="17895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b="1" dirty="0"/>
                    <a:t>	</a:t>
                  </a:r>
                  <a:r>
                    <a:rPr lang="ru-RU" sz="2400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Решение. </a:t>
                  </a:r>
                  <a:r>
                    <a:rPr lang="ru-RU" sz="2400" dirty="0">
                      <a:latin typeface="Times New Roman" pitchFamily="18" charset="0"/>
                      <a:cs typeface="Times New Roman" pitchFamily="18" charset="0"/>
                    </a:rPr>
                    <a:t>Выберем инструмент «Перпендикулярная линия». Кликнем левой кнопкой мыши сначала по точке </a:t>
                  </a:r>
                  <a:r>
                    <a:rPr lang="en-US" sz="2400" i="1" dirty="0"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r>
                    <a:rPr lang="ru-RU" sz="2400" dirty="0">
                      <a:latin typeface="Times New Roman" pitchFamily="18" charset="0"/>
                      <a:cs typeface="Times New Roman" pitchFamily="18" charset="0"/>
                    </a:rPr>
                    <a:t>, а затем по прямой </a:t>
                  </a:r>
                  <a:r>
                    <a:rPr lang="en-US" sz="2400" i="1" dirty="0">
                      <a:latin typeface="Times New Roman" pitchFamily="18" charset="0"/>
                      <a:cs typeface="Times New Roman" pitchFamily="18" charset="0"/>
                    </a:rPr>
                    <a:t>BD</a:t>
                  </a:r>
                  <a:r>
                    <a:rPr lang="en-US" sz="24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400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ru-RU" sz="2400" dirty="0">
                      <a:latin typeface="Times New Roman" pitchFamily="18" charset="0"/>
                      <a:cs typeface="Times New Roman" pitchFamily="18" charset="0"/>
                    </a:rPr>
                    <a:t>Получим прямую </a:t>
                  </a:r>
                  <a:r>
                    <a:rPr lang="en-US" sz="2400" i="1" dirty="0">
                      <a:latin typeface="Times New Roman" pitchFamily="18" charset="0"/>
                      <a:cs typeface="Times New Roman" pitchFamily="18" charset="0"/>
                    </a:rPr>
                    <a:t>AE</a:t>
                  </a:r>
                  <a:r>
                    <a:rPr lang="ru-RU" sz="2400" dirty="0">
                      <a:latin typeface="Times New Roman" pitchFamily="18" charset="0"/>
                      <a:cs typeface="Times New Roman" pitchFamily="18" charset="0"/>
                    </a:rPr>
                    <a:t>, перпендикулярную </a:t>
                  </a:r>
                  <a:r>
                    <a:rPr lang="en-US" sz="2400" i="1" dirty="0">
                      <a:latin typeface="Times New Roman" pitchFamily="18" charset="0"/>
                      <a:cs typeface="Times New Roman" pitchFamily="18" charset="0"/>
                    </a:rPr>
                    <a:t>BD</a:t>
                  </a:r>
                  <a:r>
                    <a:rPr lang="en-US" sz="24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4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r>
                    <a:rPr lang="en-US" sz="2400" i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2400" dirty="0">
                      <a:latin typeface="Times New Roman" pitchFamily="18" charset="0"/>
                      <a:cs typeface="Times New Roman" pitchFamily="18" charset="0"/>
                    </a:rPr>
                    <a:t>Искомым перпендикуляром будет отрезок </a:t>
                  </a:r>
                  <a:r>
                    <a:rPr lang="en-US" sz="2400" i="1" dirty="0">
                      <a:latin typeface="Times New Roman" pitchFamily="18" charset="0"/>
                      <a:cs typeface="Times New Roman" pitchFamily="18" charset="0"/>
                    </a:rPr>
                    <a:t>AE</a:t>
                  </a:r>
                  <a:r>
                    <a:rPr lang="en-US" sz="24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r>
                    <a:rPr lang="en-US" sz="2400" i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2400" dirty="0">
                      <a:latin typeface="Times New Roman" pitchFamily="18" charset="0"/>
                      <a:cs typeface="Times New Roman" pitchFamily="18" charset="0"/>
                    </a:rPr>
                    <a:t>Его длина равна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400" b="0" i="1" smtClean="0">
                                  <a:latin typeface="Cambria Math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ru-RU" sz="24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4482493"/>
                  <a:ext cx="9144000" cy="1789529"/>
                </a:xfrm>
                <a:prstGeom prst="rect">
                  <a:avLst/>
                </a:prstGeom>
                <a:blipFill>
                  <a:blip r:embed="rId2"/>
                  <a:stretch>
                    <a:fillRect l="-1000" t="-2721" r="-1000" b="-204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5" y="1233477"/>
              <a:ext cx="3179886" cy="311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78833"/>
            <a:ext cx="3285927" cy="310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029">
            <a:extLst>
              <a:ext uri="{FF2B5EF4-FFF2-40B4-BE49-F238E27FC236}">
                <a16:creationId xmlns:a16="http://schemas.microsoft.com/office/drawing/2014/main" id="{E737AA32-4B0A-4A42-B8EC-6603DBA416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381000"/>
          </a:xfrm>
          <a:noFill/>
          <a:ln/>
        </p:spPr>
        <p:txBody>
          <a:bodyPr>
            <a:noAutofit/>
          </a:bodyPr>
          <a:lstStyle/>
          <a:p>
            <a:r>
              <a:rPr lang="ru-RU" altLang="ru-RU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2</a:t>
            </a:r>
          </a:p>
        </p:txBody>
      </p:sp>
    </p:spTree>
    <p:extLst>
      <p:ext uri="{BB962C8B-B14F-4D97-AF65-F5344CB8AC3E}">
        <p14:creationId xmlns:p14="http://schemas.microsoft.com/office/powerpoint/2010/main" val="114652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0015" y="476672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3300"/>
                </a:solidFill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правильной треугольной призмы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ABCA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опустите перпендикуляр из точки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прямую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Найдите его длину, если все рёбра призмы равны 1.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98410"/>
            <a:ext cx="2911969" cy="299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22920" y="1798410"/>
            <a:ext cx="9144000" cy="5032726"/>
            <a:chOff x="22920" y="1354886"/>
            <a:chExt cx="9144000" cy="50327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22920" y="4230803"/>
                  <a:ext cx="9144000" cy="21568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b="1" dirty="0"/>
                    <a:t>	</a:t>
                  </a:r>
                  <a:r>
                    <a:rPr lang="ru-RU" sz="2400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Решение. </a:t>
                  </a:r>
                  <a:r>
                    <a:rPr lang="ru-RU" sz="2400" dirty="0">
                      <a:latin typeface="Times New Roman" pitchFamily="18" charset="0"/>
                      <a:cs typeface="Times New Roman" pitchFamily="18" charset="0"/>
                    </a:rPr>
                    <a:t>Выберем инструмент «Перпендикулярная линия». Кликнем левой кнопкой мыши сначала по точке </a:t>
                  </a:r>
                  <a:r>
                    <a:rPr lang="en-US" sz="2400" i="1" dirty="0"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r>
                    <a:rPr lang="ru-RU" sz="2400" dirty="0">
                      <a:latin typeface="Times New Roman" pitchFamily="18" charset="0"/>
                      <a:cs typeface="Times New Roman" pitchFamily="18" charset="0"/>
                    </a:rPr>
                    <a:t>, а затем по прямой </a:t>
                  </a:r>
                  <a:r>
                    <a:rPr lang="en-US" sz="2400" i="1" dirty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r>
                    <a:rPr lang="en-US" sz="24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4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en-US" sz="24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400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ru-RU" sz="2400" dirty="0">
                      <a:latin typeface="Times New Roman" pitchFamily="18" charset="0"/>
                      <a:cs typeface="Times New Roman" pitchFamily="18" charset="0"/>
                    </a:rPr>
                    <a:t>Получим прямую </a:t>
                  </a:r>
                  <a:r>
                    <a:rPr lang="en-US" sz="2400" i="1" dirty="0">
                      <a:latin typeface="Times New Roman" pitchFamily="18" charset="0"/>
                      <a:cs typeface="Times New Roman" pitchFamily="18" charset="0"/>
                    </a:rPr>
                    <a:t>AD</a:t>
                  </a:r>
                  <a:r>
                    <a:rPr lang="ru-RU" sz="2400" dirty="0">
                      <a:latin typeface="Times New Roman" pitchFamily="18" charset="0"/>
                      <a:cs typeface="Times New Roman" pitchFamily="18" charset="0"/>
                    </a:rPr>
                    <a:t>, перпендикулярную </a:t>
                  </a:r>
                  <a:r>
                    <a:rPr lang="en-US" sz="2400" i="1" dirty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r>
                    <a:rPr lang="en-US" sz="24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4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en-US" sz="24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4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r>
                    <a:rPr lang="en-US" sz="2400" i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2400" dirty="0">
                      <a:latin typeface="Times New Roman" pitchFamily="18" charset="0"/>
                      <a:cs typeface="Times New Roman" pitchFamily="18" charset="0"/>
                    </a:rPr>
                    <a:t>Точка </a:t>
                  </a:r>
                  <a:r>
                    <a:rPr lang="en-US" sz="2400" i="1" dirty="0">
                      <a:latin typeface="Times New Roman" pitchFamily="18" charset="0"/>
                      <a:cs typeface="Times New Roman" pitchFamily="18" charset="0"/>
                    </a:rPr>
                    <a:t>D </a:t>
                  </a:r>
                  <a:r>
                    <a:rPr lang="ru-RU" sz="2400" dirty="0">
                      <a:latin typeface="Times New Roman" pitchFamily="18" charset="0"/>
                      <a:cs typeface="Times New Roman" pitchFamily="18" charset="0"/>
                    </a:rPr>
                    <a:t>будет серединой отрезка </a:t>
                  </a:r>
                  <a:r>
                    <a:rPr lang="en-US" sz="2400" i="1" dirty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r>
                    <a:rPr lang="en-US" sz="24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400" i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r>
                    <a:rPr lang="en-US" sz="24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400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ru-RU" sz="2400" dirty="0">
                      <a:latin typeface="Times New Roman" pitchFamily="18" charset="0"/>
                      <a:cs typeface="Times New Roman" pitchFamily="18" charset="0"/>
                    </a:rPr>
                    <a:t>Искомым перпендикуляром будет отрезок </a:t>
                  </a:r>
                  <a:r>
                    <a:rPr lang="en-US" sz="2400" i="1" dirty="0">
                      <a:latin typeface="Times New Roman" pitchFamily="18" charset="0"/>
                      <a:cs typeface="Times New Roman" pitchFamily="18" charset="0"/>
                    </a:rPr>
                    <a:t>AD</a:t>
                  </a:r>
                  <a:r>
                    <a:rPr lang="en-US" sz="24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r>
                    <a:rPr lang="en-US" sz="2400" i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2400" dirty="0">
                      <a:latin typeface="Times New Roman" pitchFamily="18" charset="0"/>
                      <a:cs typeface="Times New Roman" pitchFamily="18" charset="0"/>
                    </a:rPr>
                    <a:t>Его длина равна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7</m:t>
                              </m:r>
                            </m:e>
                          </m:rad>
                        </m:num>
                        <m:den>
                          <m:r>
                            <a:rPr lang="ru-RU" sz="24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ru-RU" sz="24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20" y="4230803"/>
                  <a:ext cx="9144000" cy="2156809"/>
                </a:xfrm>
                <a:prstGeom prst="rect">
                  <a:avLst/>
                </a:prstGeom>
                <a:blipFill>
                  <a:blip r:embed="rId3"/>
                  <a:stretch>
                    <a:fillRect l="-1067" t="-2260" r="-1000" b="-169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1354886"/>
              <a:ext cx="3024336" cy="29967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Rectangle 1029">
            <a:extLst>
              <a:ext uri="{FF2B5EF4-FFF2-40B4-BE49-F238E27FC236}">
                <a16:creationId xmlns:a16="http://schemas.microsoft.com/office/drawing/2014/main" id="{F079477C-9878-4A0E-A31D-8520AC48AF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381000"/>
          </a:xfrm>
          <a:noFill/>
          <a:ln/>
        </p:spPr>
        <p:txBody>
          <a:bodyPr>
            <a:noAutofit/>
          </a:bodyPr>
          <a:lstStyle/>
          <a:p>
            <a:r>
              <a:rPr lang="ru-RU" altLang="ru-RU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3</a:t>
            </a:r>
          </a:p>
        </p:txBody>
      </p:sp>
    </p:spTree>
    <p:extLst>
      <p:ext uri="{BB962C8B-B14F-4D97-AF65-F5344CB8AC3E}">
        <p14:creationId xmlns:p14="http://schemas.microsoft.com/office/powerpoint/2010/main" val="239082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0015" y="476672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3300"/>
                </a:solidFill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правильной треугольной призмы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ABCA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опустите перпендикуляр из точки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прямую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Найдите его длину, если все рёбра призмы равны 1.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1658599"/>
            <a:ext cx="2952328" cy="307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0" y="1658599"/>
            <a:ext cx="9144000" cy="5055856"/>
            <a:chOff x="0" y="1215075"/>
            <a:chExt cx="9144000" cy="50558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0" y="4482493"/>
                  <a:ext cx="9144000" cy="17884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b="1" dirty="0"/>
                    <a:t>	</a:t>
                  </a:r>
                  <a:r>
                    <a:rPr lang="ru-RU" sz="2400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Решение.</a:t>
                  </a:r>
                  <a:r>
                    <a:rPr lang="ru-RU" sz="2400" dirty="0">
                      <a:latin typeface="Times New Roman" pitchFamily="18" charset="0"/>
                      <a:cs typeface="Times New Roman" pitchFamily="18" charset="0"/>
                    </a:rPr>
                    <a:t> Выберем инструмент «Перпендикулярная линия». Кликнем левой кнопкой мыши сначала по точке </a:t>
                  </a:r>
                  <a:r>
                    <a:rPr lang="en-US" sz="2400" i="1" dirty="0"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r>
                    <a:rPr lang="ru-RU" sz="2400" dirty="0">
                      <a:latin typeface="Times New Roman" pitchFamily="18" charset="0"/>
                      <a:cs typeface="Times New Roman" pitchFamily="18" charset="0"/>
                    </a:rPr>
                    <a:t>, а затем по прямой </a:t>
                  </a:r>
                  <a:r>
                    <a:rPr lang="en-US" sz="2400" i="1" dirty="0">
                      <a:latin typeface="Times New Roman" pitchFamily="18" charset="0"/>
                      <a:cs typeface="Times New Roman" pitchFamily="18" charset="0"/>
                    </a:rPr>
                    <a:t>BC</a:t>
                  </a:r>
                  <a:r>
                    <a:rPr lang="en-US" sz="24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400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ru-RU" sz="2400" dirty="0">
                      <a:latin typeface="Times New Roman" pitchFamily="18" charset="0"/>
                      <a:cs typeface="Times New Roman" pitchFamily="18" charset="0"/>
                    </a:rPr>
                    <a:t>Получим прямую </a:t>
                  </a:r>
                  <a:r>
                    <a:rPr lang="en-US" sz="2400" i="1" dirty="0">
                      <a:latin typeface="Times New Roman" pitchFamily="18" charset="0"/>
                      <a:cs typeface="Times New Roman" pitchFamily="18" charset="0"/>
                    </a:rPr>
                    <a:t>AD</a:t>
                  </a:r>
                  <a:r>
                    <a:rPr lang="ru-RU" sz="2400" dirty="0">
                      <a:latin typeface="Times New Roman" pitchFamily="18" charset="0"/>
                      <a:cs typeface="Times New Roman" pitchFamily="18" charset="0"/>
                    </a:rPr>
                    <a:t>, перпендикулярную </a:t>
                  </a:r>
                  <a:r>
                    <a:rPr lang="en-US" sz="2400" i="1" dirty="0">
                      <a:latin typeface="Times New Roman" pitchFamily="18" charset="0"/>
                      <a:cs typeface="Times New Roman" pitchFamily="18" charset="0"/>
                    </a:rPr>
                    <a:t>BC</a:t>
                  </a:r>
                  <a:r>
                    <a:rPr lang="en-US" sz="24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4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r>
                    <a:rPr lang="en-US" sz="2400" i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2400" dirty="0">
                      <a:latin typeface="Times New Roman" pitchFamily="18" charset="0"/>
                      <a:cs typeface="Times New Roman" pitchFamily="18" charset="0"/>
                    </a:rPr>
                    <a:t>Искомым перпендикуляром будет отрезок </a:t>
                  </a:r>
                  <a:r>
                    <a:rPr lang="en-US" sz="2400" i="1" dirty="0">
                      <a:latin typeface="Times New Roman" pitchFamily="18" charset="0"/>
                      <a:cs typeface="Times New Roman" pitchFamily="18" charset="0"/>
                    </a:rPr>
                    <a:t>AD</a:t>
                  </a:r>
                  <a:r>
                    <a:rPr lang="en-US" sz="24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r>
                    <a:rPr lang="en-US" sz="2400" i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2400" dirty="0">
                      <a:latin typeface="Times New Roman" pitchFamily="18" charset="0"/>
                      <a:cs typeface="Times New Roman" pitchFamily="18" charset="0"/>
                    </a:rPr>
                    <a:t>Его длина равна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14</m:t>
                              </m:r>
                            </m:e>
                          </m:rad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ru-RU" sz="24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4482493"/>
                  <a:ext cx="9144000" cy="1788438"/>
                </a:xfrm>
                <a:prstGeom prst="rect">
                  <a:avLst/>
                </a:prstGeom>
                <a:blipFill>
                  <a:blip r:embed="rId3"/>
                  <a:stretch>
                    <a:fillRect l="-1000" t="-2730" r="-1000" b="-238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1215075"/>
              <a:ext cx="3029730" cy="3079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Rectangle 1029">
            <a:extLst>
              <a:ext uri="{FF2B5EF4-FFF2-40B4-BE49-F238E27FC236}">
                <a16:creationId xmlns:a16="http://schemas.microsoft.com/office/drawing/2014/main" id="{A15D00B1-48F5-4206-9001-B3E030AFB0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381000"/>
          </a:xfrm>
          <a:noFill/>
          <a:ln/>
        </p:spPr>
        <p:txBody>
          <a:bodyPr>
            <a:noAutofit/>
          </a:bodyPr>
          <a:lstStyle/>
          <a:p>
            <a:r>
              <a:rPr lang="ru-RU" altLang="ru-RU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4</a:t>
            </a:r>
          </a:p>
        </p:txBody>
      </p:sp>
    </p:spTree>
    <p:extLst>
      <p:ext uri="{BB962C8B-B14F-4D97-AF65-F5344CB8AC3E}">
        <p14:creationId xmlns:p14="http://schemas.microsoft.com/office/powerpoint/2010/main" val="284072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0015" y="476672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3300"/>
                </a:solidFill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правильной шестиугольной призмы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ABCDEFA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опустите перпендикуляр из точки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прямую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Найдите его длину, если все рёбра призмы равны 1.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20" y="1949304"/>
            <a:ext cx="3991595" cy="278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0" y="1980088"/>
            <a:ext cx="9144000" cy="4515589"/>
            <a:chOff x="0" y="1536564"/>
            <a:chExt cx="9144000" cy="4515589"/>
          </a:xfrm>
        </p:grpSpPr>
        <p:sp>
          <p:nvSpPr>
            <p:cNvPr id="2" name="TextBox 1"/>
            <p:cNvSpPr txBox="1"/>
            <p:nvPr/>
          </p:nvSpPr>
          <p:spPr>
            <a:xfrm>
              <a:off x="0" y="4482493"/>
              <a:ext cx="9144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b="1" dirty="0"/>
                <a:t>	</a:t>
              </a:r>
              <a:r>
                <a:rPr lang="ru-RU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Решение.</a:t>
              </a:r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 Выберем инструмент «Перпендикулярная линия». Кликнем левой кнопкой мыши сначала по точке 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, а затем по прямой 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400" baseline="-25000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400" baseline="-25000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Получим прямую 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AC</a:t>
              </a:r>
              <a:r>
                <a:rPr lang="en-US" sz="2400" baseline="-25000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, перпендикулярную 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400" baseline="-25000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400" baseline="-25000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Искомым перпендикуляром будет отрезок 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AC</a:t>
              </a:r>
              <a:r>
                <a:rPr lang="en-US" sz="2400" baseline="-25000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Его длина равна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2</a:t>
              </a:r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1536564"/>
              <a:ext cx="3765020" cy="26329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Rectangle 1029">
            <a:extLst>
              <a:ext uri="{FF2B5EF4-FFF2-40B4-BE49-F238E27FC236}">
                <a16:creationId xmlns:a16="http://schemas.microsoft.com/office/drawing/2014/main" id="{E198667E-4FB0-4076-9259-FE3C924646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381000"/>
          </a:xfrm>
          <a:noFill/>
          <a:ln/>
        </p:spPr>
        <p:txBody>
          <a:bodyPr>
            <a:noAutofit/>
          </a:bodyPr>
          <a:lstStyle/>
          <a:p>
            <a:r>
              <a:rPr lang="ru-RU" altLang="ru-RU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5</a:t>
            </a:r>
          </a:p>
        </p:txBody>
      </p:sp>
    </p:spTree>
    <p:extLst>
      <p:ext uri="{BB962C8B-B14F-4D97-AF65-F5344CB8AC3E}">
        <p14:creationId xmlns:p14="http://schemas.microsoft.com/office/powerpoint/2010/main" val="204781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0015" y="476672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3300"/>
                </a:solidFill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правильной шестиугольной призмы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ABCDEFA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опустите перпендикуляр из точки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прямую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Найдите его длину, если все рёбра призмы равны 1.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58632"/>
            <a:ext cx="3809479" cy="263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0" y="1951064"/>
            <a:ext cx="9144000" cy="4579431"/>
            <a:chOff x="0" y="1507540"/>
            <a:chExt cx="9144000" cy="45794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0" y="4482493"/>
                  <a:ext cx="9144000" cy="16044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b="1" dirty="0"/>
                    <a:t>	</a:t>
                  </a:r>
                  <a:r>
                    <a:rPr lang="ru-RU" sz="2400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Решение. </a:t>
                  </a:r>
                  <a:r>
                    <a:rPr lang="ru-RU" sz="2400" dirty="0">
                      <a:latin typeface="Times New Roman" pitchFamily="18" charset="0"/>
                      <a:cs typeface="Times New Roman" pitchFamily="18" charset="0"/>
                    </a:rPr>
                    <a:t>Выберем инструмент «Перпендикулярная линия». Кликнем левой кнопкой мыши сначала по точке </a:t>
                  </a:r>
                  <a:r>
                    <a:rPr lang="en-US" sz="2400" i="1" dirty="0"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r>
                    <a:rPr lang="ru-RU" sz="2400" dirty="0">
                      <a:latin typeface="Times New Roman" pitchFamily="18" charset="0"/>
                      <a:cs typeface="Times New Roman" pitchFamily="18" charset="0"/>
                    </a:rPr>
                    <a:t>, а затем по прямой </a:t>
                  </a:r>
                  <a:r>
                    <a:rPr lang="en-US" sz="2400" i="1" dirty="0">
                      <a:latin typeface="Times New Roman" pitchFamily="18" charset="0"/>
                      <a:cs typeface="Times New Roman" pitchFamily="18" charset="0"/>
                    </a:rPr>
                    <a:t>CD</a:t>
                  </a:r>
                  <a:r>
                    <a:rPr lang="en-US" sz="24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400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ru-RU" sz="2400" dirty="0">
                      <a:latin typeface="Times New Roman" pitchFamily="18" charset="0"/>
                      <a:cs typeface="Times New Roman" pitchFamily="18" charset="0"/>
                    </a:rPr>
                    <a:t>Получим прямую </a:t>
                  </a:r>
                  <a:r>
                    <a:rPr lang="en-US" sz="2400" i="1" dirty="0">
                      <a:latin typeface="Times New Roman" pitchFamily="18" charset="0"/>
                      <a:cs typeface="Times New Roman" pitchFamily="18" charset="0"/>
                    </a:rPr>
                    <a:t>AC</a:t>
                  </a:r>
                  <a:r>
                    <a:rPr lang="ru-RU" sz="2400" dirty="0">
                      <a:latin typeface="Times New Roman" pitchFamily="18" charset="0"/>
                      <a:cs typeface="Times New Roman" pitchFamily="18" charset="0"/>
                    </a:rPr>
                    <a:t>, перпендикулярную </a:t>
                  </a:r>
                  <a:r>
                    <a:rPr lang="en-US" sz="2400" i="1" dirty="0">
                      <a:latin typeface="Times New Roman" pitchFamily="18" charset="0"/>
                      <a:cs typeface="Times New Roman" pitchFamily="18" charset="0"/>
                    </a:rPr>
                    <a:t>CD</a:t>
                  </a:r>
                  <a:r>
                    <a:rPr lang="en-US" sz="24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24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r>
                    <a:rPr lang="en-US" sz="2400" i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2400" dirty="0">
                      <a:latin typeface="Times New Roman" pitchFamily="18" charset="0"/>
                      <a:cs typeface="Times New Roman" pitchFamily="18" charset="0"/>
                    </a:rPr>
                    <a:t>Искомым перпендикуляром будет отрезок </a:t>
                  </a:r>
                  <a:r>
                    <a:rPr lang="en-US" sz="2400" i="1" dirty="0">
                      <a:latin typeface="Times New Roman" pitchFamily="18" charset="0"/>
                      <a:cs typeface="Times New Roman" pitchFamily="18" charset="0"/>
                    </a:rPr>
                    <a:t>AC</a:t>
                  </a:r>
                  <a:r>
                    <a:rPr lang="en-US" sz="24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r>
                    <a:rPr lang="en-US" sz="2400" i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2400" dirty="0">
                      <a:latin typeface="Times New Roman" pitchFamily="18" charset="0"/>
                      <a:cs typeface="Times New Roman" pitchFamily="18" charset="0"/>
                    </a:rPr>
                    <a:t>Его длина равна</a:t>
                  </a:r>
                  <a:r>
                    <a:rPr lang="en-US" sz="2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e>
                      </m:rad>
                    </m:oMath>
                  </a14:m>
                  <a:r>
                    <a:rPr lang="ru-RU" sz="24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4482493"/>
                  <a:ext cx="9144000" cy="1604478"/>
                </a:xfrm>
                <a:prstGeom prst="rect">
                  <a:avLst/>
                </a:prstGeom>
                <a:blipFill>
                  <a:blip r:embed="rId3"/>
                  <a:stretch>
                    <a:fillRect l="-1000" t="-3042" r="-1000" b="-798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1507540"/>
              <a:ext cx="3597200" cy="25467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Rectangle 1029">
            <a:extLst>
              <a:ext uri="{FF2B5EF4-FFF2-40B4-BE49-F238E27FC236}">
                <a16:creationId xmlns:a16="http://schemas.microsoft.com/office/drawing/2014/main" id="{B09BB4DE-5B21-443D-8942-6CB3520465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381000"/>
          </a:xfrm>
          <a:noFill/>
          <a:ln/>
        </p:spPr>
        <p:txBody>
          <a:bodyPr>
            <a:noAutofit/>
          </a:bodyPr>
          <a:lstStyle/>
          <a:p>
            <a:r>
              <a:rPr lang="ru-RU" altLang="ru-RU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6</a:t>
            </a:r>
          </a:p>
        </p:txBody>
      </p:sp>
    </p:spTree>
    <p:extLst>
      <p:ext uri="{BB962C8B-B14F-4D97-AF65-F5344CB8AC3E}">
        <p14:creationId xmlns:p14="http://schemas.microsoft.com/office/powerpoint/2010/main" val="25904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0015" y="5311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3300"/>
                </a:solidFill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единичного куба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ABCDA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программе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GeoGebra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постройте общий перпендикуляр к скрещивающимся прямым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AA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BD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Найдите его длину.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2"/>
          <a:stretch>
            <a:fillRect/>
          </a:stretch>
        </p:blipFill>
        <p:spPr>
          <a:xfrm>
            <a:off x="1475656" y="1704738"/>
            <a:ext cx="2664296" cy="2736996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10015" y="1680551"/>
            <a:ext cx="9144000" cy="5075808"/>
            <a:chOff x="0" y="1801082"/>
            <a:chExt cx="9144000" cy="50758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0" y="4552343"/>
                  <a:ext cx="9144000" cy="23245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b="1" dirty="0"/>
                    <a:t>	</a:t>
                  </a:r>
                  <a:r>
                    <a:rPr lang="ru-RU" sz="2200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Решение. </a:t>
                  </a:r>
                  <a:r>
                    <a:rPr lang="ru-RU" sz="2200" dirty="0">
                      <a:latin typeface="Times New Roman" pitchFamily="18" charset="0"/>
                      <a:cs typeface="Times New Roman" pitchFamily="18" charset="0"/>
                    </a:rPr>
                    <a:t>Через точки </a:t>
                  </a:r>
                  <a:r>
                    <a:rPr lang="en-US" sz="2200" i="1" dirty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r>
                    <a:rPr lang="ru-RU" sz="2200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sz="2200" i="1" dirty="0"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  <a:r>
                    <a:rPr lang="ru-RU" sz="2200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sz="2200" i="1" dirty="0"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  <a:r>
                    <a:rPr lang="ru-RU" sz="22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200" i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2200" dirty="0">
                      <a:latin typeface="Times New Roman" pitchFamily="18" charset="0"/>
                      <a:cs typeface="Times New Roman" pitchFamily="18" charset="0"/>
                    </a:rPr>
                    <a:t>проведём плоскость. Она будет параллельна прямой </a:t>
                  </a:r>
                  <a:r>
                    <a:rPr lang="en-US" sz="2200" i="1" dirty="0">
                      <a:latin typeface="Times New Roman" pitchFamily="18" charset="0"/>
                      <a:cs typeface="Times New Roman" pitchFamily="18" charset="0"/>
                    </a:rPr>
                    <a:t>AA</a:t>
                  </a:r>
                  <a:r>
                    <a:rPr lang="ru-RU" sz="22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200" dirty="0">
                      <a:latin typeface="Times New Roman" pitchFamily="18" charset="0"/>
                      <a:cs typeface="Times New Roman" pitchFamily="18" charset="0"/>
                    </a:rPr>
                    <a:t>. На ребре </a:t>
                  </a:r>
                  <a:r>
                    <a:rPr lang="en-US" sz="2200" i="1" dirty="0">
                      <a:latin typeface="Times New Roman" pitchFamily="18" charset="0"/>
                      <a:cs typeface="Times New Roman" pitchFamily="18" charset="0"/>
                    </a:rPr>
                    <a:t>AA</a:t>
                  </a:r>
                  <a:r>
                    <a:rPr lang="ru-RU" sz="22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200" dirty="0">
                      <a:latin typeface="Times New Roman" pitchFamily="18" charset="0"/>
                      <a:cs typeface="Times New Roman" pitchFamily="18" charset="0"/>
                    </a:rPr>
                    <a:t> выберем какую-нибудь точку </a:t>
                  </a:r>
                  <a:r>
                    <a:rPr lang="en-US" sz="2200" i="1" dirty="0">
                      <a:latin typeface="Times New Roman" pitchFamily="18" charset="0"/>
                      <a:cs typeface="Times New Roman" pitchFamily="18" charset="0"/>
                    </a:rPr>
                    <a:t>E </a:t>
                  </a:r>
                  <a:r>
                    <a:rPr lang="ru-RU" sz="2200" dirty="0">
                      <a:latin typeface="Times New Roman" pitchFamily="18" charset="0"/>
                      <a:cs typeface="Times New Roman" pitchFamily="18" charset="0"/>
                    </a:rPr>
                    <a:t>и опустим из неё перпендикуляр </a:t>
                  </a:r>
                  <a:r>
                    <a:rPr lang="en-US" sz="2200" i="1" dirty="0">
                      <a:latin typeface="Times New Roman" pitchFamily="18" charset="0"/>
                      <a:cs typeface="Times New Roman" pitchFamily="18" charset="0"/>
                    </a:rPr>
                    <a:t>EF </a:t>
                  </a:r>
                  <a:r>
                    <a:rPr lang="ru-RU" sz="2200" dirty="0">
                      <a:latin typeface="Times New Roman" pitchFamily="18" charset="0"/>
                      <a:cs typeface="Times New Roman" pitchFamily="18" charset="0"/>
                    </a:rPr>
                    <a:t>на плоскость </a:t>
                  </a:r>
                  <a:r>
                    <a:rPr lang="en-US" sz="2200" i="1" dirty="0">
                      <a:latin typeface="Times New Roman" pitchFamily="18" charset="0"/>
                      <a:cs typeface="Times New Roman" pitchFamily="18" charset="0"/>
                    </a:rPr>
                    <a:t>BDD</a:t>
                  </a:r>
                  <a:r>
                    <a:rPr lang="ru-RU" sz="22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200" dirty="0">
                      <a:latin typeface="Times New Roman" pitchFamily="18" charset="0"/>
                      <a:cs typeface="Times New Roman" pitchFamily="18" charset="0"/>
                    </a:rPr>
                    <a:t>. Будем перемещать точку </a:t>
                  </a:r>
                  <a:r>
                    <a:rPr lang="en-US" sz="2200" i="1" dirty="0">
                      <a:latin typeface="Times New Roman" pitchFamily="18" charset="0"/>
                      <a:cs typeface="Times New Roman" pitchFamily="18" charset="0"/>
                    </a:rPr>
                    <a:t>E </a:t>
                  </a:r>
                  <a:r>
                    <a:rPr lang="ru-RU" sz="2200" dirty="0">
                      <a:latin typeface="Times New Roman" pitchFamily="18" charset="0"/>
                      <a:cs typeface="Times New Roman" pitchFamily="18" charset="0"/>
                    </a:rPr>
                    <a:t>пока точка </a:t>
                  </a:r>
                  <a:r>
                    <a:rPr lang="en-US" sz="2200" i="1" dirty="0">
                      <a:latin typeface="Times New Roman" pitchFamily="18" charset="0"/>
                      <a:cs typeface="Times New Roman" pitchFamily="18" charset="0"/>
                    </a:rPr>
                    <a:t>F </a:t>
                  </a:r>
                  <a:r>
                    <a:rPr lang="ru-RU" sz="2200" dirty="0">
                      <a:latin typeface="Times New Roman" pitchFamily="18" charset="0"/>
                      <a:cs typeface="Times New Roman" pitchFamily="18" charset="0"/>
                    </a:rPr>
                    <a:t>не займёт положение на прямой </a:t>
                  </a:r>
                  <a:r>
                    <a:rPr lang="en-US" sz="2200" i="1" dirty="0">
                      <a:latin typeface="Times New Roman" pitchFamily="18" charset="0"/>
                      <a:cs typeface="Times New Roman" pitchFamily="18" charset="0"/>
                    </a:rPr>
                    <a:t>BD</a:t>
                  </a:r>
                  <a:r>
                    <a:rPr lang="ru-RU" sz="22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200" dirty="0">
                      <a:latin typeface="Times New Roman" pitchFamily="18" charset="0"/>
                      <a:cs typeface="Times New Roman" pitchFamily="18" charset="0"/>
                    </a:rPr>
                    <a:t>. Полученный отрезок </a:t>
                  </a:r>
                  <a:r>
                    <a:rPr lang="en-US" sz="2200" i="1" dirty="0">
                      <a:latin typeface="Times New Roman" pitchFamily="18" charset="0"/>
                      <a:cs typeface="Times New Roman" pitchFamily="18" charset="0"/>
                    </a:rPr>
                    <a:t>EF </a:t>
                  </a:r>
                  <a:r>
                    <a:rPr lang="ru-RU" sz="2200" dirty="0">
                      <a:latin typeface="Times New Roman" pitchFamily="18" charset="0"/>
                      <a:cs typeface="Times New Roman" pitchFamily="18" charset="0"/>
                    </a:rPr>
                    <a:t>будет искомым общим перпендикуляром к прямым </a:t>
                  </a:r>
                  <a:r>
                    <a:rPr lang="en-US" sz="2200" i="1" dirty="0">
                      <a:latin typeface="Times New Roman" pitchFamily="18" charset="0"/>
                      <a:cs typeface="Times New Roman" pitchFamily="18" charset="0"/>
                    </a:rPr>
                    <a:t>AA</a:t>
                  </a:r>
                  <a:r>
                    <a:rPr lang="ru-RU" sz="22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200" i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2200" dirty="0">
                      <a:latin typeface="Times New Roman" pitchFamily="18" charset="0"/>
                      <a:cs typeface="Times New Roman" pitchFamily="18" charset="0"/>
                    </a:rPr>
                    <a:t>и </a:t>
                  </a:r>
                  <a:r>
                    <a:rPr lang="en-US" sz="2200" i="1" dirty="0">
                      <a:latin typeface="Times New Roman" pitchFamily="18" charset="0"/>
                      <a:cs typeface="Times New Roman" pitchFamily="18" charset="0"/>
                    </a:rPr>
                    <a:t>BD</a:t>
                  </a:r>
                  <a:r>
                    <a:rPr lang="ru-RU" sz="2200" baseline="-25000" dirty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2200" dirty="0">
                      <a:latin typeface="Times New Roman" pitchFamily="18" charset="0"/>
                      <a:cs typeface="Times New Roman" pitchFamily="18" charset="0"/>
                    </a:rPr>
                    <a:t>. Длина этого перпендикуляра равна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200" i="1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ru-RU" sz="22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ru-RU" sz="22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4552343"/>
                  <a:ext cx="9144000" cy="2324547"/>
                </a:xfrm>
                <a:prstGeom prst="rect">
                  <a:avLst/>
                </a:prstGeom>
                <a:blipFill>
                  <a:blip r:embed="rId3"/>
                  <a:stretch>
                    <a:fillRect l="-867" t="-1837" r="-867" b="-157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" name="Рисунок 12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1801082"/>
              <a:ext cx="2664296" cy="2626189"/>
            </a:xfrm>
            <a:prstGeom prst="rect">
              <a:avLst/>
            </a:prstGeom>
          </p:spPr>
        </p:pic>
      </p:grpSp>
      <p:sp>
        <p:nvSpPr>
          <p:cNvPr id="7" name="Rectangle 1029">
            <a:extLst>
              <a:ext uri="{FF2B5EF4-FFF2-40B4-BE49-F238E27FC236}">
                <a16:creationId xmlns:a16="http://schemas.microsoft.com/office/drawing/2014/main" id="{C0DE98E4-339E-43A8-974E-502F68A1BC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381000"/>
          </a:xfrm>
          <a:noFill/>
          <a:ln/>
        </p:spPr>
        <p:txBody>
          <a:bodyPr>
            <a:noAutofit/>
          </a:bodyPr>
          <a:lstStyle/>
          <a:p>
            <a:r>
              <a:rPr lang="ru-RU" altLang="ru-RU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7</a:t>
            </a:r>
          </a:p>
        </p:txBody>
      </p:sp>
    </p:spTree>
    <p:extLst>
      <p:ext uri="{BB962C8B-B14F-4D97-AF65-F5344CB8AC3E}">
        <p14:creationId xmlns:p14="http://schemas.microsoft.com/office/powerpoint/2010/main" val="220260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1403</Words>
  <Application>Microsoft Office PowerPoint</Application>
  <PresentationFormat>Экран (4:3)</PresentationFormat>
  <Paragraphs>42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 Math</vt:lpstr>
      <vt:lpstr>Times New Roman</vt:lpstr>
      <vt:lpstr>Тема Office</vt:lpstr>
      <vt:lpstr>20з. ВИЗУАЛИЗАЦИЯ ЗАДАЧ НА НАХОЖДЕНИЕ РАССТОЯНИЙ В ПРОСТРАНСТВЕ</vt:lpstr>
      <vt:lpstr>Презентация PowerPoint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  <vt:lpstr>Упражнение 8</vt:lpstr>
      <vt:lpstr>Упражнение 9</vt:lpstr>
      <vt:lpstr>Упражнение 10</vt:lpstr>
      <vt:lpstr>Упражнение 11</vt:lpstr>
      <vt:lpstr>Упражнение 12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ВИЗУАЛИЗАЦИЯ ЗАДАЧ НА НАХОЖДЕНИЕ РАССТОЯНИЯ МЕЖДУ СКРЕЩИВАЮЩИМИСЯ ПРЯМЫМИ</dc:title>
  <dc:creator>Владимир</dc:creator>
  <cp:lastModifiedBy>Vladimir Smirnov</cp:lastModifiedBy>
  <cp:revision>9</cp:revision>
  <dcterms:created xsi:type="dcterms:W3CDTF">2019-04-29T02:51:40Z</dcterms:created>
  <dcterms:modified xsi:type="dcterms:W3CDTF">2022-04-06T17:19:08Z</dcterms:modified>
</cp:coreProperties>
</file>