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07" r:id="rId3"/>
    <p:sldId id="308" r:id="rId4"/>
    <p:sldId id="262" r:id="rId5"/>
    <p:sldId id="263" r:id="rId6"/>
    <p:sldId id="264" r:id="rId7"/>
    <p:sldId id="265" r:id="rId8"/>
    <p:sldId id="266" r:id="rId9"/>
    <p:sldId id="267" r:id="rId10"/>
    <p:sldId id="270" r:id="rId11"/>
    <p:sldId id="302" r:id="rId12"/>
    <p:sldId id="305" r:id="rId13"/>
    <p:sldId id="271" r:id="rId14"/>
    <p:sldId id="272" r:id="rId15"/>
    <p:sldId id="304" r:id="rId16"/>
    <p:sldId id="274" r:id="rId17"/>
    <p:sldId id="275" r:id="rId18"/>
    <p:sldId id="306" r:id="rId19"/>
    <p:sldId id="276" r:id="rId20"/>
    <p:sldId id="277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31" autoAdjust="0"/>
    <p:restoredTop sz="90929"/>
  </p:normalViewPr>
  <p:slideViewPr>
    <p:cSldViewPr>
      <p:cViewPr varScale="1">
        <p:scale>
          <a:sx n="97" d="100"/>
          <a:sy n="97" d="100"/>
        </p:scale>
        <p:origin x="3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06F857E4-FCAD-4FDF-AE35-66C6D3867B7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C12555F-D691-4372-A779-5C8A0F1A6D0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4F78DB4C-0482-44DB-A96A-17C8F0D14E3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FDDC0D8E-579E-4094-8CA3-385223E862B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4FAF766A-0199-4C80-B098-6497105537B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A1B675A4-9DE6-441D-A7BC-2B7D8DFFF6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20B474-7557-4F96-9BBA-28BE4EE4793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AD5627-3505-4274-9FAC-A9AA673E2B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C221A0-DA31-49EB-AF05-63890C6C85C8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6800823E-BCF0-41AB-9EE2-243275F648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5BBC081-C8F4-48E7-85AD-894F4AC16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AD5627-3505-4274-9FAC-A9AA673E2B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C221A0-DA31-49EB-AF05-63890C6C85C8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6800823E-BCF0-41AB-9EE2-243275F648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5BBC081-C8F4-48E7-85AD-894F4AC16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6841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2AD5627-3505-4274-9FAC-A9AA673E2B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C221A0-DA31-49EB-AF05-63890C6C85C8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6800823E-BCF0-41AB-9EE2-243275F648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5BBC081-C8F4-48E7-85AD-894F4AC16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50000"/>
              </a:spcBef>
            </a:pPr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9065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DDDB17-7216-4A75-9DCA-CD7C0080C3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ED7E875-A8BB-4971-AEE8-2E78F7E3C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C7DCC6-B950-4F1A-8B5E-5B98FAECD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A7C28B-3831-44FA-B9C4-D0A433B74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7BB6B-BAC6-4B89-8996-4DB2D33DA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FDF3ED-7C9F-40AA-81DF-01895701034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355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9EB177-9D0F-4CA5-BF21-6CCEFA58F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4A8D4A-C1E5-4950-93A5-0BA6F0C719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C0FCA3-C8D3-45E4-83C6-3B8A69B06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7F5F3E-B0E8-44F9-BEFF-7A17CED2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CAA3EE-070F-458B-8DBB-15ACE9E27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B8AB6-309B-4F86-B243-26EDDB4394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6807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68EADA5-1BB0-41F0-9E43-21B3D1F28F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6FB5D1A-CA7F-4881-8563-1A43457BE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24ED23-AEEA-43F8-94FE-1B8E6052E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735F9D-DD64-42E6-A338-538FA4F4E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0DC74B-4CB0-462D-88B5-6F5496EF2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5EDC5-E307-4F83-9776-E53FF604CD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381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34C20C-00FA-4452-8A8A-0802A5656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1EA847-B266-4AF7-A9D4-162CD92CD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B65375-0940-4628-AE50-CF6EF249E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1427C9-DE01-482F-83EC-279533CEF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356B8D-ADEB-4778-9993-755205CAE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FCDAE-EA17-44FA-AD9B-8E2219861E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177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11CDED-3D13-4838-8DF7-4C9E8F2EB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6E6C4A-8251-4E65-A357-329CCD197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CF51A1-8848-4B14-914C-6898D3925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DB9C29-49ED-4AFC-AFB6-9969B362D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55C953-C2F8-40D0-A491-09D804C2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D9D4A-81CC-4F8D-A01B-E864EA6C66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0971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D0B4C0-FDF1-425E-A05D-949979808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BAC3F4-883A-4831-AE86-8B6314791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9F54EA-6F9B-4182-A8BE-4379944EF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88C23F-D3EC-441F-A563-B61AC8C07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11BF395-01C7-4CB7-AC9D-E91826005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A06D24-5EA7-40AC-A7B3-36149264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10CE2-73DA-4FAF-A214-1368262E64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133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CBFF2-DB6D-4803-9EF2-9264999F4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44393A-3AFB-4AB5-A74E-1C18DAE0E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D3C6664-57D7-4625-A0B1-61487E58C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4B4E58-C433-4326-9D97-E854EFA181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BD424CE-57B6-4C82-8C62-21E355866B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EED4703-5C3E-46BE-A5BC-119992A73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99A6CB1-EF93-4230-B062-2A6C59F0D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592280F-755B-40F3-A7C7-8052BB53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26269-49AB-4AEA-92C5-71C0486E15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202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1E5670-0E78-4331-8364-43763BD9D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3E0D95A-027F-4449-A8EB-5943F7F4A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C104A42-752C-48A8-A7A3-7E8DD3FE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1603695-E5C4-4833-B968-A1A80B950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BCF43-CBD6-4F55-94A8-2E35B49434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0327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AF3F429-BF35-4A6D-9282-7A7CCCF10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4AAE483-C0AB-4192-A289-934107F4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3676CE-EBEF-467E-81A9-C192965B5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594F4-30B9-41E7-851B-7E2418AAC1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8401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9A6640-B599-4216-B0F6-219709C23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3E4753-2E76-4701-BA20-372C5AA16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140C5B3-CA94-455D-9F68-7171CA5EBB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ECB58E-45CC-42A7-9B16-D91B4F01A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6F9B4E-9BCF-4271-807A-4F3333D6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94D851-84DE-4071-8E79-EBB467511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E07608-33E6-4389-A3B0-684ED5BDE8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34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7B311D-6B6D-4535-AE80-C493C161E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2863987-012F-4E1D-A242-786D3F0BB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37F5191-7F1A-4B87-B4A7-445396B5F9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302583-9B45-4347-9506-B1EA054F3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2F034C4-6EFB-468C-95B9-CF86DF453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958A4F-561A-4ED0-B537-483C5EE0B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14C22-DEDC-44D2-859C-A437ABD5A81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8681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29E5214-2DDF-4F09-B65C-B2428E8B40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115DBA9-ACF3-4AD0-8FD5-A4CDD5D0B6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CC19FC3-5498-4403-855B-5141FB97DD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E5E339F-BCDB-489A-9E17-DEA080DB83F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9A89ED2-9E66-411B-AEF9-8D3A84D5A27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0F497D8-98B9-4C31-B16C-BF94FC54989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png"/><Relationship Id="rId4" Type="http://schemas.openxmlformats.org/officeDocument/2006/relationships/image" Target="../media/image25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9.png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39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911140E-7648-4E85-ADA6-7D1811BB2B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88840"/>
            <a:ext cx="7772400" cy="1188368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21а. </a:t>
            </a:r>
            <a:r>
              <a:rPr lang="ru-RU" altLang="ru-RU">
                <a:solidFill>
                  <a:srgbClr val="FF3300"/>
                </a:solidFill>
              </a:rPr>
              <a:t>ДВУГРАННЫЙ УГОЛ</a:t>
            </a:r>
            <a:br>
              <a:rPr lang="ru-RU" altLang="ru-RU">
                <a:solidFill>
                  <a:srgbClr val="FF3300"/>
                </a:solidFill>
              </a:rPr>
            </a:br>
            <a:r>
              <a:rPr lang="ru-RU" altLang="ru-RU">
                <a:solidFill>
                  <a:srgbClr val="FF3300"/>
                </a:solidFill>
              </a:rPr>
              <a:t>(Куб, пирамида)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DF9E9541-A285-41A3-986E-483A12CB1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4322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dirty="0"/>
              <a:t>.</a:t>
            </a:r>
          </a:p>
        </p:txBody>
      </p:sp>
      <p:pic>
        <p:nvPicPr>
          <p:cNvPr id="34819" name="Picture 3">
            <a:extLst>
              <a:ext uri="{FF2B5EF4-FFF2-40B4-BE49-F238E27FC236}">
                <a16:creationId xmlns:a16="http://schemas.microsoft.com/office/drawing/2014/main" id="{68BF0F00-AE06-47C8-A942-7DABDBD17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050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828" name="Group 12">
            <a:extLst>
              <a:ext uri="{FF2B5EF4-FFF2-40B4-BE49-F238E27FC236}">
                <a16:creationId xmlns:a16="http://schemas.microsoft.com/office/drawing/2014/main" id="{8A06E563-9DAB-4CA0-8FC1-8A39D9C42D1B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905000"/>
            <a:ext cx="8991600" cy="3016250"/>
            <a:chOff x="96" y="1200"/>
            <a:chExt cx="5664" cy="190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821" name="Text Box 5">
                  <a:extLst>
                    <a:ext uri="{FF2B5EF4-FFF2-40B4-BE49-F238E27FC236}">
                      <a16:creationId xmlns:a16="http://schemas.microsoft.com/office/drawing/2014/main" id="{43ECF3EF-EABF-47DA-A446-65B0EA5317C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62" y="1316"/>
                  <a:ext cx="3198" cy="145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– середина </a:t>
                  </a:r>
                  <a:r>
                    <a:rPr lang="en-US" altLang="ru-RU" i="1" dirty="0"/>
                    <a:t>BD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Искомый угол равен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углу </a:t>
                  </a:r>
                  <a:r>
                    <a:rPr lang="en-US" altLang="ru-RU" i="1" dirty="0"/>
                    <a:t>A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i="1" dirty="0"/>
                    <a:t>OC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Имеем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dirty="0"/>
                    <a:t> Используя теорему косинусов, получим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34821" name="Text Box 5">
                  <a:extLst>
                    <a:ext uri="{FF2B5EF4-FFF2-40B4-BE49-F238E27FC236}">
                      <a16:creationId xmlns:a16="http://schemas.microsoft.com/office/drawing/2014/main" id="{43ECF3EF-EABF-47DA-A446-65B0EA5317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62" y="1316"/>
                  <a:ext cx="3198" cy="1456"/>
                </a:xfrm>
                <a:prstGeom prst="rect">
                  <a:avLst/>
                </a:prstGeom>
                <a:blipFill>
                  <a:blip r:embed="rId3"/>
                  <a:stretch>
                    <a:fillRect l="-1801" t="-2111" r="-1801" b="-158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4826" name="Picture 10">
              <a:extLst>
                <a:ext uri="{FF2B5EF4-FFF2-40B4-BE49-F238E27FC236}">
                  <a16:creationId xmlns:a16="http://schemas.microsoft.com/office/drawing/2014/main" id="{514E6C84-F9D4-46EE-92CE-5A08EE1101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200"/>
              <a:ext cx="2342" cy="1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5">
            <a:extLst>
              <a:ext uri="{FF2B5EF4-FFF2-40B4-BE49-F238E27FC236}">
                <a16:creationId xmlns:a16="http://schemas.microsoft.com/office/drawing/2014/main" id="{828C2FAD-AA5F-4020-9C38-8981BD1E4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7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050">
            <a:extLst>
              <a:ext uri="{FF2B5EF4-FFF2-40B4-BE49-F238E27FC236}">
                <a16:creationId xmlns:a16="http://schemas.microsoft.com/office/drawing/2014/main" id="{4F4E9C76-1F55-474A-A43B-D4E7D3B3F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7162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</a:t>
            </a:r>
            <a:r>
              <a:rPr lang="ru-RU" altLang="ru-RU" sz="2800" dirty="0"/>
              <a:t>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точка </a:t>
            </a:r>
            <a:r>
              <a:rPr lang="en-US" altLang="ru-RU" sz="2800" i="1" dirty="0"/>
              <a:t>E </a:t>
            </a:r>
            <a:r>
              <a:rPr lang="ru-RU" altLang="ru-RU" sz="2800" dirty="0"/>
              <a:t>– середина ребра </a:t>
            </a:r>
            <a:r>
              <a:rPr lang="en-US" altLang="ru-RU" sz="2800" i="1" dirty="0"/>
              <a:t>BB</a:t>
            </a:r>
            <a:r>
              <a:rPr lang="ru-RU" altLang="ru-RU" sz="2800" baseline="-25000" dirty="0"/>
              <a:t>1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тангенс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AEC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dirty="0"/>
              <a:t>.</a:t>
            </a:r>
          </a:p>
        </p:txBody>
      </p:sp>
      <p:pic>
        <p:nvPicPr>
          <p:cNvPr id="67596" name="Picture 2060">
            <a:extLst>
              <a:ext uri="{FF2B5EF4-FFF2-40B4-BE49-F238E27FC236}">
                <a16:creationId xmlns:a16="http://schemas.microsoft.com/office/drawing/2014/main" id="{CF8AD322-BE8C-4592-8DF9-875229CF3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3611563" cy="315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7599" name="Group 2063">
            <a:extLst>
              <a:ext uri="{FF2B5EF4-FFF2-40B4-BE49-F238E27FC236}">
                <a16:creationId xmlns:a16="http://schemas.microsoft.com/office/drawing/2014/main" id="{4DB38D53-487B-48E3-AC11-A6924D981123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05000"/>
            <a:ext cx="8610600" cy="3152775"/>
            <a:chOff x="192" y="1200"/>
            <a:chExt cx="5424" cy="198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7589" name="Text Box 2053">
                  <a:extLst>
                    <a:ext uri="{FF2B5EF4-FFF2-40B4-BE49-F238E27FC236}">
                      <a16:creationId xmlns:a16="http://schemas.microsoft.com/office/drawing/2014/main" id="{D308F3F5-CFC6-441B-86F9-7E92F479365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40" y="1344"/>
                  <a:ext cx="2976" cy="8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Искомый угол равен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углу </a:t>
                  </a:r>
                  <a:r>
                    <a:rPr lang="en-US" altLang="ru-RU" i="1" dirty="0"/>
                    <a:t>CAC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Его тангенс равен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dirty="0"/>
                    <a:t> </a:t>
                  </a:r>
                </a:p>
              </p:txBody>
            </p:sp>
          </mc:Choice>
          <mc:Fallback>
            <p:sp>
              <p:nvSpPr>
                <p:cNvPr id="67589" name="Text Box 2053">
                  <a:extLst>
                    <a:ext uri="{FF2B5EF4-FFF2-40B4-BE49-F238E27FC236}">
                      <a16:creationId xmlns:a16="http://schemas.microsoft.com/office/drawing/2014/main" id="{D308F3F5-CFC6-441B-86F9-7E92F479365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40" y="1344"/>
                  <a:ext cx="2976" cy="894"/>
                </a:xfrm>
                <a:prstGeom prst="rect">
                  <a:avLst/>
                </a:prstGeom>
                <a:blipFill>
                  <a:blip r:embed="rId3"/>
                  <a:stretch>
                    <a:fillRect l="-2065" t="-3433" r="-1935" b="-300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7598" name="Picture 2062">
              <a:extLst>
                <a:ext uri="{FF2B5EF4-FFF2-40B4-BE49-F238E27FC236}">
                  <a16:creationId xmlns:a16="http://schemas.microsoft.com/office/drawing/2014/main" id="{DDCE10CE-EE8B-4CD7-B31D-D12960BDA3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200"/>
              <a:ext cx="2275" cy="19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4" name="Rectangle 5">
            <a:extLst>
              <a:ext uri="{FF2B5EF4-FFF2-40B4-BE49-F238E27FC236}">
                <a16:creationId xmlns:a16="http://schemas.microsoft.com/office/drawing/2014/main" id="{E945C79B-F50A-444D-BB5C-906F083E0E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8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>
            <a:extLst>
              <a:ext uri="{FF2B5EF4-FFF2-40B4-BE49-F238E27FC236}">
                <a16:creationId xmlns:a16="http://schemas.microsoft.com/office/drawing/2014/main" id="{A7548422-DD74-405D-8FB0-C6372D2F1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98493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pic>
        <p:nvPicPr>
          <p:cNvPr id="71683" name="Picture 3">
            <a:extLst>
              <a:ext uri="{FF2B5EF4-FFF2-40B4-BE49-F238E27FC236}">
                <a16:creationId xmlns:a16="http://schemas.microsoft.com/office/drawing/2014/main" id="{CA4271DC-3322-4E7F-B84A-5446F299F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1684" name="Group 4">
            <a:extLst>
              <a:ext uri="{FF2B5EF4-FFF2-40B4-BE49-F238E27FC236}">
                <a16:creationId xmlns:a16="http://schemas.microsoft.com/office/drawing/2014/main" id="{4298DE99-B287-4CE7-9AD4-65929872455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752600"/>
            <a:ext cx="8991600" cy="3016250"/>
            <a:chOff x="96" y="1104"/>
            <a:chExt cx="5664" cy="1900"/>
          </a:xfrm>
        </p:grpSpPr>
        <p:sp>
          <p:nvSpPr>
            <p:cNvPr id="71685" name="Text Box 5">
              <a:extLst>
                <a:ext uri="{FF2B5EF4-FFF2-40B4-BE49-F238E27FC236}">
                  <a16:creationId xmlns:a16="http://schemas.microsoft.com/office/drawing/2014/main" id="{2D99C1DD-B5D8-410A-BC8B-71EC0A47BF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4" y="1207"/>
              <a:ext cx="3226" cy="16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 </a:t>
              </a:r>
              <a:r>
                <a:rPr lang="ru-RU" altLang="ru-RU" dirty="0"/>
                <a:t>Заметим, что плоскость равностороннего треугольника </a:t>
              </a:r>
              <a:r>
                <a:rPr lang="en-US" altLang="ru-RU" i="1" dirty="0"/>
                <a:t>ACB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перпендикулярна диагонали </a:t>
              </a:r>
              <a:r>
                <a:rPr lang="en-US" altLang="ru-RU" i="1" dirty="0"/>
                <a:t>BD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, которая проходит через центр </a:t>
              </a:r>
              <a:r>
                <a:rPr lang="en-US" altLang="ru-RU" i="1" dirty="0"/>
                <a:t>O </a:t>
              </a:r>
              <a:r>
                <a:rPr lang="ru-RU" altLang="ru-RU" dirty="0"/>
                <a:t>этого треугольника</a:t>
              </a:r>
              <a:r>
                <a:rPr lang="en-US" altLang="ru-RU" dirty="0"/>
                <a:t>. </a:t>
              </a:r>
              <a:r>
                <a:rPr lang="ru-RU" altLang="ru-RU" dirty="0"/>
                <a:t>Искомым линейным углом будет угол </a:t>
              </a:r>
              <a:r>
                <a:rPr lang="en-US" altLang="ru-RU" i="1" dirty="0"/>
                <a:t>B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OE</a:t>
              </a:r>
              <a:r>
                <a:rPr lang="en-US" altLang="ru-RU" dirty="0"/>
                <a:t>, </a:t>
              </a:r>
              <a:r>
                <a:rPr lang="ru-RU" altLang="ru-RU" dirty="0"/>
                <a:t>который равен 60</a:t>
              </a:r>
              <a:r>
                <a:rPr lang="en-US" altLang="ru-RU" baseline="30000" dirty="0"/>
                <a:t>o</a:t>
              </a:r>
              <a:r>
                <a:rPr lang="en-US" altLang="ru-RU" dirty="0"/>
                <a:t>.</a:t>
              </a:r>
              <a:endParaRPr lang="ru-RU" altLang="ru-RU" dirty="0"/>
            </a:p>
          </p:txBody>
        </p:sp>
        <p:pic>
          <p:nvPicPr>
            <p:cNvPr id="71687" name="Picture 7">
              <a:extLst>
                <a:ext uri="{FF2B5EF4-FFF2-40B4-BE49-F238E27FC236}">
                  <a16:creationId xmlns:a16="http://schemas.microsoft.com/office/drawing/2014/main" id="{AE9A25B6-4612-462D-A2BB-1682C97C45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104"/>
              <a:ext cx="2342" cy="1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5">
            <a:extLst>
              <a:ext uri="{FF2B5EF4-FFF2-40B4-BE49-F238E27FC236}">
                <a16:creationId xmlns:a16="http://schemas.microsoft.com/office/drawing/2014/main" id="{A220B47F-9DC0-493A-9FB3-65B933CC8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9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358F3A84-A5CE-428E-A89D-3BDFB3BD4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9965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правильном тетраэдре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ABCD</a:t>
            </a:r>
            <a:r>
              <a:rPr lang="ru-RU" altLang="ru-RU" sz="2800" i="1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найдите </a:t>
            </a:r>
            <a:r>
              <a:rPr lang="ru-RU" altLang="ru-RU" sz="2800" dirty="0"/>
              <a:t>косинус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плоскост</a:t>
            </a:r>
            <a:r>
              <a:rPr lang="ru-RU" altLang="ru-RU" sz="2800" dirty="0"/>
              <a:t>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BCD</a:t>
            </a:r>
            <a:r>
              <a:rPr lang="ru-RU" altLang="ru-RU" sz="2800" dirty="0"/>
              <a:t>.</a:t>
            </a:r>
          </a:p>
        </p:txBody>
      </p:sp>
      <p:pic>
        <p:nvPicPr>
          <p:cNvPr id="35843" name="Picture 3">
            <a:extLst>
              <a:ext uri="{FF2B5EF4-FFF2-40B4-BE49-F238E27FC236}">
                <a16:creationId xmlns:a16="http://schemas.microsoft.com/office/drawing/2014/main" id="{DCE78C16-13B2-43DA-B8F5-92C50D8870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3693"/>
            <a:ext cx="3579813" cy="325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857" name="Group 17">
            <a:extLst>
              <a:ext uri="{FF2B5EF4-FFF2-40B4-BE49-F238E27FC236}">
                <a16:creationId xmlns:a16="http://schemas.microsoft.com/office/drawing/2014/main" id="{2E7662A1-8F69-4241-BB5E-42B89EC85104}"/>
              </a:ext>
            </a:extLst>
          </p:cNvPr>
          <p:cNvGrpSpPr>
            <a:grpSpLocks/>
          </p:cNvGrpSpPr>
          <p:nvPr/>
        </p:nvGrpSpPr>
        <p:grpSpPr bwMode="auto">
          <a:xfrm>
            <a:off x="190500" y="1535659"/>
            <a:ext cx="8763000" cy="4959350"/>
            <a:chOff x="120" y="816"/>
            <a:chExt cx="5520" cy="312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846" name="Text Box 6">
                  <a:extLst>
                    <a:ext uri="{FF2B5EF4-FFF2-40B4-BE49-F238E27FC236}">
                      <a16:creationId xmlns:a16="http://schemas.microsoft.com/office/drawing/2014/main" id="{F9DE53EB-FCDA-4ECB-9414-6437511A55B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20" y="3046"/>
                  <a:ext cx="5520" cy="8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E </a:t>
                  </a:r>
                  <a:r>
                    <a:rPr lang="ru-RU" altLang="ru-RU" dirty="0"/>
                    <a:t>– середина </a:t>
                  </a:r>
                  <a:r>
                    <a:rPr lang="en-US" altLang="ru-RU" i="1" dirty="0"/>
                    <a:t>BC</a:t>
                  </a:r>
                  <a:r>
                    <a:rPr lang="ru-RU" altLang="ru-RU" dirty="0"/>
                    <a:t>. Искомым линейным углом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является угол </a:t>
                  </a:r>
                  <a:r>
                    <a:rPr lang="en-US" altLang="ru-RU" i="1" dirty="0"/>
                    <a:t>AED</a:t>
                  </a:r>
                  <a:r>
                    <a:rPr lang="ru-RU" altLang="ru-RU" dirty="0"/>
                    <a:t>. В треугольнике </a:t>
                  </a:r>
                  <a:r>
                    <a:rPr lang="en-US" altLang="ru-RU" i="1" dirty="0"/>
                    <a:t>AED </a:t>
                  </a:r>
                  <a:r>
                    <a:rPr lang="ru-RU" altLang="ru-RU" dirty="0"/>
                    <a:t>имеем: </a:t>
                  </a:r>
                  <a:r>
                    <a:rPr lang="en-US" altLang="ru-RU" i="1" dirty="0"/>
                    <a:t>AD = </a:t>
                  </a:r>
                  <a:r>
                    <a:rPr lang="en-US" altLang="ru-RU" dirty="0"/>
                    <a:t>1, </a:t>
                  </a:r>
                  <a:r>
                    <a:rPr lang="en-US" altLang="ru-RU" i="1" dirty="0"/>
                    <a:t>AE = DE =</a:t>
                  </a:r>
                  <a:r>
                    <a:rPr lang="ru-RU" altLang="ru-RU" i="1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i="1" dirty="0"/>
                    <a:t> </a:t>
                  </a:r>
                  <a:r>
                    <a:rPr lang="ru-RU" altLang="ru-RU" dirty="0"/>
                    <a:t>По теореме косинусов находим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i="1" dirty="0"/>
                </a:p>
              </p:txBody>
            </p:sp>
          </mc:Choice>
          <mc:Fallback>
            <p:sp>
              <p:nvSpPr>
                <p:cNvPr id="35846" name="Text Box 6">
                  <a:extLst>
                    <a:ext uri="{FF2B5EF4-FFF2-40B4-BE49-F238E27FC236}">
                      <a16:creationId xmlns:a16="http://schemas.microsoft.com/office/drawing/2014/main" id="{F9DE53EB-FCDA-4ECB-9414-6437511A55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0" y="3046"/>
                  <a:ext cx="5520" cy="894"/>
                </a:xfrm>
                <a:prstGeom prst="rect">
                  <a:avLst/>
                </a:prstGeom>
                <a:blipFill>
                  <a:blip r:embed="rId3"/>
                  <a:stretch>
                    <a:fillRect l="-1043" t="-3448" r="-1043" b="-344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5851" name="Picture 11">
              <a:extLst>
                <a:ext uri="{FF2B5EF4-FFF2-40B4-BE49-F238E27FC236}">
                  <a16:creationId xmlns:a16="http://schemas.microsoft.com/office/drawing/2014/main" id="{E9654211-FB2C-41F0-9756-55E97F5B80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816"/>
              <a:ext cx="2255" cy="2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854" name="Picture 14">
              <a:extLst>
                <a:ext uri="{FF2B5EF4-FFF2-40B4-BE49-F238E27FC236}">
                  <a16:creationId xmlns:a16="http://schemas.microsoft.com/office/drawing/2014/main" id="{F5476D38-DE87-43C8-AFA6-D95A2C2181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2256"/>
              <a:ext cx="161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" name="Rectangle 5">
            <a:extLst>
              <a:ext uri="{FF2B5EF4-FFF2-40B4-BE49-F238E27FC236}">
                <a16:creationId xmlns:a16="http://schemas.microsoft.com/office/drawing/2014/main" id="{B465C576-CD0C-4655-8078-DA836D8AF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10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3E9DEA28-9548-4E3E-A879-BABB65D268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0936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косинус угла между плоскостями </a:t>
            </a:r>
            <a:r>
              <a:rPr lang="en-US" altLang="ru-RU" sz="2800" i="1" dirty="0"/>
              <a:t>SBC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ABC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6867" name="Picture 3">
            <a:extLst>
              <a:ext uri="{FF2B5EF4-FFF2-40B4-BE49-F238E27FC236}">
                <a16:creationId xmlns:a16="http://schemas.microsoft.com/office/drawing/2014/main" id="{3129E6BF-7F88-45DC-B16C-D2BEECBE5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35052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6879" name="Group 15">
            <a:extLst>
              <a:ext uri="{FF2B5EF4-FFF2-40B4-BE49-F238E27FC236}">
                <a16:creationId xmlns:a16="http://schemas.microsoft.com/office/drawing/2014/main" id="{612328BD-52E1-4BBC-B102-AB154964CD1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62100"/>
            <a:ext cx="8839200" cy="5203826"/>
            <a:chOff x="96" y="984"/>
            <a:chExt cx="5568" cy="327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871" name="Text Box 7">
                  <a:extLst>
                    <a:ext uri="{FF2B5EF4-FFF2-40B4-BE49-F238E27FC236}">
                      <a16:creationId xmlns:a16="http://schemas.microsoft.com/office/drawing/2014/main" id="{68282030-887E-4807-968D-9C03AA39E9F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2997"/>
                  <a:ext cx="5568" cy="12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E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F </a:t>
                  </a:r>
                  <a:r>
                    <a:rPr lang="ru-RU" altLang="ru-RU" dirty="0"/>
                    <a:t>– середины ребер </a:t>
                  </a:r>
                  <a:r>
                    <a:rPr lang="en-US" altLang="ru-RU" i="1" dirty="0"/>
                    <a:t>BC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AD</a:t>
                  </a:r>
                  <a:r>
                    <a:rPr lang="ru-RU" altLang="ru-RU" dirty="0"/>
                    <a:t>, 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– центр основания. Искомым линейным углом      является угол </a:t>
                  </a:r>
                  <a:r>
                    <a:rPr lang="en-US" altLang="ru-RU" i="1" dirty="0"/>
                    <a:t>SEF</a:t>
                  </a:r>
                  <a:r>
                    <a:rPr lang="ru-RU" altLang="ru-RU" dirty="0"/>
                    <a:t>. В прямоугольном треугольнике </a:t>
                  </a:r>
                  <a:r>
                    <a:rPr lang="en-US" altLang="ru-RU" i="1" dirty="0"/>
                    <a:t>SEO </a:t>
                  </a:r>
                  <a:r>
                    <a:rPr lang="ru-RU" altLang="ru-RU" dirty="0"/>
                    <a:t>имеем </a:t>
                  </a:r>
                  <a:r>
                    <a:rPr lang="en-US" altLang="ru-RU" i="1" dirty="0"/>
                    <a:t>EO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dirty="0"/>
                    <a:t>, </a:t>
                  </a:r>
                  <a:r>
                    <a:rPr lang="en-US" altLang="ru-RU" i="1" dirty="0"/>
                    <a:t>SE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i="1" dirty="0"/>
                    <a:t> 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Следовательно,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36871" name="Text Box 7">
                  <a:extLst>
                    <a:ext uri="{FF2B5EF4-FFF2-40B4-BE49-F238E27FC236}">
                      <a16:creationId xmlns:a16="http://schemas.microsoft.com/office/drawing/2014/main" id="{68282030-887E-4807-968D-9C03AA39E9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2997"/>
                  <a:ext cx="5568" cy="1265"/>
                </a:xfrm>
                <a:prstGeom prst="rect">
                  <a:avLst/>
                </a:prstGeom>
                <a:blipFill>
                  <a:blip r:embed="rId3"/>
                  <a:stretch>
                    <a:fillRect l="-1034" t="-2424" r="-1034" b="-181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873" name="Object 9">
                  <a:extLst>
                    <a:ext uri="{FF2B5EF4-FFF2-40B4-BE49-F238E27FC236}">
                      <a16:creationId xmlns:a16="http://schemas.microsoft.com/office/drawing/2014/main" id="{70A6BB20-6098-4605-9DE1-CAC6E254B7D8}"/>
                    </a:ext>
                  </a:extLst>
                </p:cNvPr>
                <p:cNvSpPr txBox="1"/>
                <p:nvPr/>
              </p:nvSpPr>
              <p:spPr bwMode="auto">
                <a:xfrm>
                  <a:off x="3360" y="3240"/>
                  <a:ext cx="136" cy="1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4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36873" name="Object 9">
                  <a:extLst>
                    <a:ext uri="{FF2B5EF4-FFF2-40B4-BE49-F238E27FC236}">
                      <a16:creationId xmlns:a16="http://schemas.microsoft.com/office/drawing/2014/main" id="{70A6BB20-6098-4605-9DE1-CAC6E254B7D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0" y="3240"/>
                  <a:ext cx="136" cy="168"/>
                </a:xfrm>
                <a:prstGeom prst="rect">
                  <a:avLst/>
                </a:prstGeom>
                <a:blipFill>
                  <a:blip r:embed="rId4"/>
                  <a:stretch>
                    <a:fillRect r="-20000" b="-227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6877" name="Picture 13">
              <a:extLst>
                <a:ext uri="{FF2B5EF4-FFF2-40B4-BE49-F238E27FC236}">
                  <a16:creationId xmlns:a16="http://schemas.microsoft.com/office/drawing/2014/main" id="{94269AA4-BB43-4C65-B452-AB92E58904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984"/>
              <a:ext cx="2208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" name="Rectangle 5">
            <a:extLst>
              <a:ext uri="{FF2B5EF4-FFF2-40B4-BE49-F238E27FC236}">
                <a16:creationId xmlns:a16="http://schemas.microsoft.com/office/drawing/2014/main" id="{7B991AE6-323C-418A-8ECD-DA6165AE6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11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>
            <a:extLst>
              <a:ext uri="{FF2B5EF4-FFF2-40B4-BE49-F238E27FC236}">
                <a16:creationId xmlns:a16="http://schemas.microsoft.com/office/drawing/2014/main" id="{636BEB52-4EF2-4E12-975C-676641791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1366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косинус двугранного </a:t>
            </a:r>
            <a:r>
              <a:rPr lang="ru-RU" altLang="ru-RU" sz="2800" dirty="0">
                <a:cs typeface="Times New Roman" panose="02020603050405020304" pitchFamily="18" charset="0"/>
              </a:rPr>
              <a:t>у</a:t>
            </a:r>
            <a:r>
              <a:rPr lang="ru-RU" altLang="ru-RU" sz="2800" dirty="0"/>
              <a:t>гла, образованного гранями </a:t>
            </a:r>
            <a:r>
              <a:rPr lang="en-US" altLang="ru-RU" sz="2800" i="1" dirty="0"/>
              <a:t>SAB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SBC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70659" name="Picture 3">
            <a:extLst>
              <a:ext uri="{FF2B5EF4-FFF2-40B4-BE49-F238E27FC236}">
                <a16:creationId xmlns:a16="http://schemas.microsoft.com/office/drawing/2014/main" id="{0C94041D-77E4-407F-B12A-8316AC3C2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926361"/>
            <a:ext cx="3183652" cy="290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5">
            <a:extLst>
              <a:ext uri="{FF2B5EF4-FFF2-40B4-BE49-F238E27FC236}">
                <a16:creationId xmlns:a16="http://schemas.microsoft.com/office/drawing/2014/main" id="{31C37B30-5C82-4228-9676-9980415031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12</a:t>
            </a:r>
            <a:endParaRPr lang="ru-RU" altLang="ru-RU" sz="3200" dirty="0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3B65CB2D-F47B-4E7C-8345-00B578CC76F4}"/>
              </a:ext>
            </a:extLst>
          </p:cNvPr>
          <p:cNvGrpSpPr/>
          <p:nvPr/>
        </p:nvGrpSpPr>
        <p:grpSpPr>
          <a:xfrm>
            <a:off x="152400" y="1896484"/>
            <a:ext cx="8839200" cy="4909131"/>
            <a:chOff x="152400" y="1896484"/>
            <a:chExt cx="8839200" cy="4909131"/>
          </a:xfrm>
        </p:grpSpPr>
        <p:grpSp>
          <p:nvGrpSpPr>
            <p:cNvPr id="70661" name="Group 5">
              <a:extLst>
                <a:ext uri="{FF2B5EF4-FFF2-40B4-BE49-F238E27FC236}">
                  <a16:creationId xmlns:a16="http://schemas.microsoft.com/office/drawing/2014/main" id="{354B02A7-38B7-4CA9-87DA-95C381C52A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2400" y="4797427"/>
              <a:ext cx="8839200" cy="2008188"/>
              <a:chOff x="96" y="3022"/>
              <a:chExt cx="5568" cy="1265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0663" name="Text Box 7">
                    <a:extLst>
                      <a:ext uri="{FF2B5EF4-FFF2-40B4-BE49-F238E27FC236}">
                        <a16:creationId xmlns:a16="http://schemas.microsoft.com/office/drawing/2014/main" id="{BDD0D185-6A24-4242-B9B4-D04BD51553E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96" y="3022"/>
                    <a:ext cx="5568" cy="1265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algn="just">
                      <a:spcBef>
                        <a:spcPct val="50000"/>
                      </a:spcBef>
                    </a:pPr>
                    <a:r>
                      <a:rPr lang="ru-RU" altLang="ru-RU" dirty="0">
                        <a:solidFill>
                          <a:srgbClr val="FF3300"/>
                        </a:solidFill>
                      </a:rPr>
                      <a:t>	Решение. </a:t>
                    </a:r>
                    <a:r>
                      <a:rPr lang="ru-RU" altLang="ru-RU" dirty="0"/>
                      <a:t>Пусть </a:t>
                    </a:r>
                    <a:r>
                      <a:rPr lang="en-US" altLang="ru-RU" i="1" dirty="0"/>
                      <a:t>E </a:t>
                    </a:r>
                    <a:r>
                      <a:rPr lang="ru-RU" altLang="ru-RU" dirty="0"/>
                      <a:t>– середина ребра </a:t>
                    </a:r>
                    <a:r>
                      <a:rPr lang="en-US" altLang="ru-RU" i="1" dirty="0"/>
                      <a:t>SB</a:t>
                    </a:r>
                    <a:r>
                      <a:rPr lang="ru-RU" altLang="ru-RU" dirty="0"/>
                      <a:t>. Искомым линейным углом </a:t>
                    </a:r>
                    <a14:m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l-G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oMath>
                    </a14:m>
                    <a:r>
                      <a:rPr lang="ru-RU" altLang="ru-RU" dirty="0"/>
                      <a:t> является угол </a:t>
                    </a:r>
                    <a:r>
                      <a:rPr lang="en-US" altLang="ru-RU" i="1" dirty="0"/>
                      <a:t>AEC</a:t>
                    </a:r>
                    <a:r>
                      <a:rPr lang="ru-RU" altLang="ru-RU" dirty="0"/>
                      <a:t>. В треугольнике </a:t>
                    </a:r>
                    <a:r>
                      <a:rPr lang="en-US" altLang="ru-RU" i="1" dirty="0"/>
                      <a:t>AEC </a:t>
                    </a:r>
                    <a:r>
                      <a:rPr lang="ru-RU" altLang="ru-RU" dirty="0"/>
                      <a:t>имеем</a:t>
                    </a:r>
                    <a:r>
                      <a:rPr lang="en-US" altLang="ru-RU" dirty="0"/>
                      <a:t>:</a:t>
                    </a:r>
                    <a:r>
                      <a:rPr lang="ru-RU" altLang="ru-RU" dirty="0"/>
                      <a:t> </a:t>
                    </a:r>
                    <a:r>
                      <a:rPr lang="en-US" altLang="ru-RU" i="1" dirty="0"/>
                      <a:t>AC = </a:t>
                    </a:r>
                    <a14:m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oMath>
                    </a14:m>
                    <a:r>
                      <a:rPr lang="en-US" altLang="ru-RU" dirty="0"/>
                      <a:t>, </a:t>
                    </a:r>
                    <a:r>
                      <a:rPr lang="en-US" altLang="ru-RU" i="1" dirty="0"/>
                      <a:t>AE = CE =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a14:m>
                    <a:r>
                      <a:rPr lang="ru-RU" altLang="ru-RU" i="1" dirty="0"/>
                      <a:t>.</a:t>
                    </a:r>
                    <a:r>
                      <a:rPr lang="en-US" altLang="ru-RU" i="1" dirty="0"/>
                      <a:t> </a:t>
                    </a:r>
                    <a:r>
                      <a:rPr lang="ru-RU" altLang="ru-RU" dirty="0"/>
                      <a:t>По теореме косинусов находим </a:t>
                    </a:r>
                    <a14:m>
                      <m:oMath xmlns:m="http://schemas.openxmlformats.org/officeDocument/2006/math">
                        <m:func>
                          <m:func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ru-RU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φ</m:t>
                            </m:r>
                          </m:e>
                        </m:func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ru-RU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a14:m>
                    <a:endParaRPr lang="ru-RU" altLang="ru-RU" dirty="0"/>
                  </a:p>
                </p:txBody>
              </p:sp>
            </mc:Choice>
            <mc:Fallback>
              <p:sp>
                <p:nvSpPr>
                  <p:cNvPr id="70663" name="Text Box 7">
                    <a:extLst>
                      <a:ext uri="{FF2B5EF4-FFF2-40B4-BE49-F238E27FC236}">
                        <a16:creationId xmlns:a16="http://schemas.microsoft.com/office/drawing/2014/main" id="{BDD0D185-6A24-4242-B9B4-D04BD51553E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96" y="3022"/>
                    <a:ext cx="5568" cy="1265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1034" t="-2432" r="-1034"/>
                    </a:stretch>
                  </a:blipFill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70664" name="Object 8">
                <a:extLst>
                  <a:ext uri="{FF2B5EF4-FFF2-40B4-BE49-F238E27FC236}">
                    <a16:creationId xmlns:a16="http://schemas.microsoft.com/office/drawing/2014/main" id="{5F563425-CF2F-4ECC-9586-81CE10EBFB91}"/>
                  </a:ext>
                </a:extLst>
              </p:cNvPr>
              <p:cNvSpPr txBox="1"/>
              <p:nvPr/>
            </p:nvSpPr>
            <p:spPr bwMode="auto">
              <a:xfrm>
                <a:off x="1872" y="3502"/>
                <a:ext cx="331" cy="498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:endParaRPr lang="ru-RU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0665" name="Object 9">
                    <a:extLst>
                      <a:ext uri="{FF2B5EF4-FFF2-40B4-BE49-F238E27FC236}">
                        <a16:creationId xmlns:a16="http://schemas.microsoft.com/office/drawing/2014/main" id="{237F06B7-7C85-4E10-A5E5-9C928DDFE0FE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720" y="3168"/>
                    <a:ext cx="136" cy="168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</p:spPr>
                <p:txBody>
                  <a:bodyPr>
                    <a:normAutofit fontScale="47500" lnSpcReduction="20000"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oMath>
                      </m:oMathPara>
                    </a14:m>
                    <a:endParaRPr lang="ru-RU"/>
                  </a:p>
                </p:txBody>
              </p:sp>
            </mc:Choice>
            <mc:Fallback xmlns="">
              <p:sp>
                <p:nvSpPr>
                  <p:cNvPr id="70665" name="Object 9">
                    <a:extLst>
                      <a:ext uri="{FF2B5EF4-FFF2-40B4-BE49-F238E27FC236}">
                        <a16:creationId xmlns:a16="http://schemas.microsoft.com/office/drawing/2014/main" id="{237F06B7-7C85-4E10-A5E5-9C928DDFE0F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720" y="3168"/>
                    <a:ext cx="136" cy="16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r="-17143" b="-2273"/>
                    </a:stretch>
                  </a:blipFill>
                  <a:ln>
                    <a:noFill/>
                  </a:ln>
                  <a:effectLst/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pic>
          <p:nvPicPr>
            <p:cNvPr id="3" name="Рисунок 2">
              <a:extLst>
                <a:ext uri="{FF2B5EF4-FFF2-40B4-BE49-F238E27FC236}">
                  <a16:creationId xmlns:a16="http://schemas.microsoft.com/office/drawing/2014/main" id="{A1C956B5-E25C-42D7-AA49-7184D567AB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11621" y="1896484"/>
              <a:ext cx="3271824" cy="298460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43BD3179-95A2-4621-9856-72CB57F6B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78555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800" dirty="0">
                <a:cs typeface="Times New Roman" panose="02020603050405020304" pitchFamily="18" charset="0"/>
              </a:rPr>
              <a:t>В </a:t>
            </a:r>
            <a:r>
              <a:rPr lang="ru-RU" altLang="ru-RU" sz="2800" dirty="0"/>
              <a:t>правильной пирамиде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SABCD</a:t>
            </a:r>
            <a:r>
              <a:rPr lang="ru-RU" altLang="ru-RU" sz="2800" dirty="0"/>
              <a:t>, все ребра которой равны 1,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айдите </a:t>
            </a:r>
            <a:r>
              <a:rPr lang="ru-RU" altLang="ru-RU" sz="2800" dirty="0"/>
              <a:t>косинус угла между плоскостями </a:t>
            </a:r>
            <a:r>
              <a:rPr lang="en-US" altLang="ru-RU" sz="2800" i="1" dirty="0"/>
              <a:t>SAD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SBC</a:t>
            </a:r>
            <a:r>
              <a:rPr lang="en-US" altLang="ru-RU" sz="2800" dirty="0">
                <a:cs typeface="Times New Roman" panose="02020603050405020304" pitchFamily="18" charset="0"/>
              </a:rPr>
              <a:t>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8915" name="Picture 3">
            <a:extLst>
              <a:ext uri="{FF2B5EF4-FFF2-40B4-BE49-F238E27FC236}">
                <a16:creationId xmlns:a16="http://schemas.microsoft.com/office/drawing/2014/main" id="{C5CC8D00-C9E5-4022-BB44-64CD53AE3C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524000"/>
            <a:ext cx="35052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8925" name="Group 13">
            <a:extLst>
              <a:ext uri="{FF2B5EF4-FFF2-40B4-BE49-F238E27FC236}">
                <a16:creationId xmlns:a16="http://schemas.microsoft.com/office/drawing/2014/main" id="{761BC35C-8FFC-4673-A7A6-76C4FF980619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549400"/>
            <a:ext cx="8839200" cy="4883150"/>
            <a:chOff x="96" y="976"/>
            <a:chExt cx="5568" cy="307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918" name="Text Box 6">
                  <a:extLst>
                    <a:ext uri="{FF2B5EF4-FFF2-40B4-BE49-F238E27FC236}">
                      <a16:creationId xmlns:a16="http://schemas.microsoft.com/office/drawing/2014/main" id="{B46736B3-E262-4CD1-8704-6A3FD87AF3D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3158"/>
                  <a:ext cx="5568" cy="8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E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F </a:t>
                  </a:r>
                  <a:r>
                    <a:rPr lang="ru-RU" altLang="ru-RU" dirty="0"/>
                    <a:t>– середины ребер </a:t>
                  </a:r>
                  <a:r>
                    <a:rPr lang="en-US" altLang="ru-RU" i="1" dirty="0"/>
                    <a:t>AD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BC</a:t>
                  </a:r>
                  <a:r>
                    <a:rPr lang="ru-RU" altLang="ru-RU" dirty="0"/>
                    <a:t>. Искомым линейным углом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является угол </a:t>
                  </a:r>
                  <a:r>
                    <a:rPr lang="en-US" altLang="ru-RU" i="1" dirty="0"/>
                    <a:t>ESF</a:t>
                  </a:r>
                  <a:r>
                    <a:rPr lang="ru-RU" altLang="ru-RU" dirty="0"/>
                    <a:t>. В треугольнике </a:t>
                  </a:r>
                  <a:r>
                    <a:rPr lang="en-US" altLang="ru-RU" i="1" dirty="0"/>
                    <a:t>ESF </a:t>
                  </a:r>
                  <a:r>
                    <a:rPr lang="ru-RU" altLang="ru-RU" dirty="0"/>
                    <a:t>имеем</a:t>
                  </a:r>
                  <a:r>
                    <a:rPr lang="en-US" altLang="ru-RU" dirty="0"/>
                    <a:t>: </a:t>
                  </a:r>
                  <a:r>
                    <a:rPr lang="en-US" altLang="ru-RU" i="1" dirty="0"/>
                    <a:t>EF = </a:t>
                  </a:r>
                  <a:r>
                    <a:rPr lang="en-US" altLang="ru-RU" dirty="0"/>
                    <a:t>1, </a:t>
                  </a:r>
                  <a:r>
                    <a:rPr lang="en-US" altLang="ru-RU" i="1" dirty="0"/>
                    <a:t>SE = SF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i="1" dirty="0"/>
                    <a:t>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По теореме косинусов находим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38918" name="Text Box 6">
                  <a:extLst>
                    <a:ext uri="{FF2B5EF4-FFF2-40B4-BE49-F238E27FC236}">
                      <a16:creationId xmlns:a16="http://schemas.microsoft.com/office/drawing/2014/main" id="{B46736B3-E262-4CD1-8704-6A3FD87AF3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3158"/>
                  <a:ext cx="5568" cy="894"/>
                </a:xfrm>
                <a:prstGeom prst="rect">
                  <a:avLst/>
                </a:prstGeom>
                <a:blipFill>
                  <a:blip r:embed="rId3"/>
                  <a:stretch>
                    <a:fillRect l="-1034" t="-3433" r="-1034" b="-300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8923" name="Picture 11">
              <a:extLst>
                <a:ext uri="{FF2B5EF4-FFF2-40B4-BE49-F238E27FC236}">
                  <a16:creationId xmlns:a16="http://schemas.microsoft.com/office/drawing/2014/main" id="{76602828-DC59-41B9-B44D-FE2436E94F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976"/>
              <a:ext cx="2208" cy="20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0" name="Rectangle 5">
            <a:extLst>
              <a:ext uri="{FF2B5EF4-FFF2-40B4-BE49-F238E27FC236}">
                <a16:creationId xmlns:a16="http://schemas.microsoft.com/office/drawing/2014/main" id="{369CDF2B-750B-455C-9525-9ADA2CE5B2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13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FA9981A5-EB3E-41DD-98E1-F05DDE866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3947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</a:t>
            </a:r>
            <a:r>
              <a:rPr lang="en-US" altLang="ru-RU" dirty="0"/>
              <a:t>6-</a:t>
            </a:r>
            <a:r>
              <a:rPr lang="ru-RU" altLang="ru-RU" dirty="0"/>
              <a:t>ой пирамиде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SABCDEF</a:t>
            </a:r>
            <a:r>
              <a:rPr lang="ru-RU" altLang="ru-RU" dirty="0"/>
              <a:t>, боковые ребра которой равны 2,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а стороны основания – 1, н</a:t>
            </a:r>
            <a:r>
              <a:rPr lang="ru-RU" altLang="ru-RU" dirty="0">
                <a:cs typeface="Times New Roman" panose="02020603050405020304" pitchFamily="18" charset="0"/>
              </a:rPr>
              <a:t>айдите </a:t>
            </a:r>
            <a:r>
              <a:rPr lang="ru-RU" altLang="ru-RU" dirty="0"/>
              <a:t>косинус угла между плоскостями </a:t>
            </a:r>
            <a:r>
              <a:rPr lang="en-US" altLang="ru-RU" i="1" dirty="0"/>
              <a:t>ABC </a:t>
            </a:r>
            <a:r>
              <a:rPr lang="ru-RU" altLang="ru-RU" dirty="0"/>
              <a:t>и </a:t>
            </a:r>
            <a:r>
              <a:rPr lang="en-US" altLang="ru-RU" i="1" dirty="0"/>
              <a:t>SBC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39939" name="Picture 3">
            <a:extLst>
              <a:ext uri="{FF2B5EF4-FFF2-40B4-BE49-F238E27FC236}">
                <a16:creationId xmlns:a16="http://schemas.microsoft.com/office/drawing/2014/main" id="{CE45FB9D-EF35-4A89-A050-21E38717F5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842976"/>
            <a:ext cx="3197225" cy="2894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952" name="Group 16">
            <a:extLst>
              <a:ext uri="{FF2B5EF4-FFF2-40B4-BE49-F238E27FC236}">
                <a16:creationId xmlns:a16="http://schemas.microsoft.com/office/drawing/2014/main" id="{E82FC621-C936-47F4-BA8A-09DACE07CEB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843087"/>
            <a:ext cx="8839200" cy="4984751"/>
            <a:chOff x="96" y="1161"/>
            <a:chExt cx="5568" cy="314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942" name="Text Box 6">
                  <a:extLst>
                    <a:ext uri="{FF2B5EF4-FFF2-40B4-BE49-F238E27FC236}">
                      <a16:creationId xmlns:a16="http://schemas.microsoft.com/office/drawing/2014/main" id="{1829AE56-EC72-487B-BDCB-15EF018CE21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3033"/>
                  <a:ext cx="5568" cy="12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– центр основания, </a:t>
                  </a:r>
                  <a:r>
                    <a:rPr lang="en-US" altLang="ru-RU" i="1" dirty="0"/>
                    <a:t>G </a:t>
                  </a:r>
                  <a:r>
                    <a:rPr lang="ru-RU" altLang="ru-RU" dirty="0"/>
                    <a:t>– середин ребра </a:t>
                  </a:r>
                  <a:r>
                    <a:rPr lang="en-US" altLang="ru-RU" i="1" dirty="0"/>
                    <a:t>BC</a:t>
                  </a:r>
                  <a:r>
                    <a:rPr lang="ru-RU" altLang="ru-RU" dirty="0"/>
                    <a:t>. Искомым линейным углом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является угол </a:t>
                  </a:r>
                  <a:r>
                    <a:rPr lang="en-US" altLang="ru-RU" i="1" dirty="0"/>
                    <a:t>SGO</a:t>
                  </a:r>
                  <a:r>
                    <a:rPr lang="ru-RU" altLang="ru-RU" dirty="0"/>
                    <a:t>. В прямоугольном треугольнике </a:t>
                  </a:r>
                  <a:r>
                    <a:rPr lang="en-US" altLang="ru-RU" i="1" dirty="0"/>
                    <a:t>SGO </a:t>
                  </a:r>
                  <a:r>
                    <a:rPr lang="ru-RU" altLang="ru-RU" dirty="0"/>
                    <a:t>имеем</a:t>
                  </a:r>
                  <a:r>
                    <a:rPr lang="en-US" altLang="ru-RU" dirty="0"/>
                    <a:t>: </a:t>
                  </a:r>
                  <a:r>
                    <a:rPr lang="en-US" altLang="ru-RU" i="1" dirty="0"/>
                    <a:t>OG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ru-RU" dirty="0"/>
                    <a:t>,</a:t>
                  </a:r>
                  <a:r>
                    <a:rPr lang="en-US" altLang="ru-RU" i="1" dirty="0"/>
                    <a:t> SG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i="1" dirty="0"/>
                    <a:t> </a:t>
                  </a:r>
                  <a:r>
                    <a:rPr lang="ru-RU" altLang="ru-RU" dirty="0"/>
                    <a:t>Следовательно,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ru-RU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dirty="0"/>
                    <a:t> </a:t>
                  </a:r>
                </a:p>
              </p:txBody>
            </p:sp>
          </mc:Choice>
          <mc:Fallback>
            <p:sp>
              <p:nvSpPr>
                <p:cNvPr id="39942" name="Text Box 6">
                  <a:extLst>
                    <a:ext uri="{FF2B5EF4-FFF2-40B4-BE49-F238E27FC236}">
                      <a16:creationId xmlns:a16="http://schemas.microsoft.com/office/drawing/2014/main" id="{1829AE56-EC72-487B-BDCB-15EF018CE2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3033"/>
                  <a:ext cx="5568" cy="1268"/>
                </a:xfrm>
                <a:prstGeom prst="rect">
                  <a:avLst/>
                </a:prstGeom>
                <a:blipFill>
                  <a:blip r:embed="rId3"/>
                  <a:stretch>
                    <a:fillRect l="-1034" t="-2424" r="-1034" b="-212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9946" name="Picture 10">
              <a:extLst>
                <a:ext uri="{FF2B5EF4-FFF2-40B4-BE49-F238E27FC236}">
                  <a16:creationId xmlns:a16="http://schemas.microsoft.com/office/drawing/2014/main" id="{BF318EDA-0053-4D3E-A27D-38005E596D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" y="1161"/>
              <a:ext cx="2014" cy="18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" name="Rectangle 5">
            <a:extLst>
              <a:ext uri="{FF2B5EF4-FFF2-40B4-BE49-F238E27FC236}">
                <a16:creationId xmlns:a16="http://schemas.microsoft.com/office/drawing/2014/main" id="{8144E9C0-D2AA-4656-A8AC-15714AEDA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14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>
            <a:extLst>
              <a:ext uri="{FF2B5EF4-FFF2-40B4-BE49-F238E27FC236}">
                <a16:creationId xmlns:a16="http://schemas.microsoft.com/office/drawing/2014/main" id="{D4D45273-E612-440B-8128-E96E588B8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5144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</a:t>
            </a:r>
            <a:r>
              <a:rPr lang="en-US" altLang="ru-RU" dirty="0"/>
              <a:t>6-</a:t>
            </a:r>
            <a:r>
              <a:rPr lang="ru-RU" altLang="ru-RU" dirty="0"/>
              <a:t>ой пирамиде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SABCDEF</a:t>
            </a:r>
            <a:r>
              <a:rPr lang="ru-RU" altLang="ru-RU" dirty="0"/>
              <a:t>, боковые ребра которой равны 2,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а стороны основания – 1, н</a:t>
            </a:r>
            <a:r>
              <a:rPr lang="ru-RU" altLang="ru-RU" dirty="0">
                <a:cs typeface="Times New Roman" panose="02020603050405020304" pitchFamily="18" charset="0"/>
              </a:rPr>
              <a:t>айдите </a:t>
            </a:r>
            <a:r>
              <a:rPr lang="ru-RU" altLang="ru-RU" dirty="0"/>
              <a:t>косинус двугранного </a:t>
            </a:r>
            <a:r>
              <a:rPr lang="ru-RU" altLang="ru-RU" dirty="0">
                <a:cs typeface="Times New Roman" panose="02020603050405020304" pitchFamily="18" charset="0"/>
              </a:rPr>
              <a:t>у</a:t>
            </a:r>
            <a:r>
              <a:rPr lang="ru-RU" altLang="ru-RU" dirty="0"/>
              <a:t>гла, образованного гранями </a:t>
            </a:r>
            <a:r>
              <a:rPr lang="en-US" altLang="ru-RU" i="1" dirty="0"/>
              <a:t>SAB </a:t>
            </a:r>
            <a:r>
              <a:rPr lang="ru-RU" altLang="ru-RU" dirty="0"/>
              <a:t>и </a:t>
            </a:r>
            <a:r>
              <a:rPr lang="en-US" altLang="ru-RU" i="1" dirty="0"/>
              <a:t>SDE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72707" name="Picture 3">
            <a:extLst>
              <a:ext uri="{FF2B5EF4-FFF2-40B4-BE49-F238E27FC236}">
                <a16:creationId xmlns:a16="http://schemas.microsoft.com/office/drawing/2014/main" id="{EC65C57E-5AF8-444E-81F2-B67AC78C1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27857"/>
            <a:ext cx="3281363" cy="3044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2708" name="Group 4">
            <a:extLst>
              <a:ext uri="{FF2B5EF4-FFF2-40B4-BE49-F238E27FC236}">
                <a16:creationId xmlns:a16="http://schemas.microsoft.com/office/drawing/2014/main" id="{9CEB05D0-C668-4728-A849-A5657BDEC393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1652588"/>
            <a:ext cx="8991600" cy="4965701"/>
            <a:chOff x="96" y="1041"/>
            <a:chExt cx="5664" cy="312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2710" name="Text Box 6">
                  <a:extLst>
                    <a:ext uri="{FF2B5EF4-FFF2-40B4-BE49-F238E27FC236}">
                      <a16:creationId xmlns:a16="http://schemas.microsoft.com/office/drawing/2014/main" id="{05DA7826-2910-49F6-8EA5-6122F5FC814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2943"/>
                  <a:ext cx="5664" cy="122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Пусть </a:t>
                  </a:r>
                  <a:r>
                    <a:rPr lang="en-US" altLang="ru-RU" i="1" dirty="0"/>
                    <a:t>G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H </a:t>
                  </a:r>
                  <a:r>
                    <a:rPr lang="ru-RU" altLang="ru-RU" dirty="0"/>
                    <a:t>– середины ребер </a:t>
                  </a:r>
                  <a:r>
                    <a:rPr lang="en-US" altLang="ru-RU" i="1" dirty="0"/>
                    <a:t>AB</a:t>
                  </a:r>
                  <a:r>
                    <a:rPr lang="en-US" altLang="ru-RU" dirty="0"/>
                    <a:t>, </a:t>
                  </a:r>
                  <a:r>
                    <a:rPr lang="en-US" altLang="ru-RU" i="1" dirty="0"/>
                    <a:t>DE</a:t>
                  </a:r>
                  <a:r>
                    <a:rPr lang="ru-RU" altLang="ru-RU" dirty="0"/>
                    <a:t>. Искомым линейным углом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является угол </a:t>
                  </a:r>
                  <a:r>
                    <a:rPr lang="en-US" altLang="ru-RU" i="1" dirty="0"/>
                    <a:t>GSH</a:t>
                  </a:r>
                  <a:r>
                    <a:rPr lang="ru-RU" altLang="ru-RU" dirty="0"/>
                    <a:t>. В треугольнике </a:t>
                  </a:r>
                  <a:r>
                    <a:rPr lang="en-US" altLang="ru-RU" i="1" dirty="0"/>
                    <a:t>GSH </a:t>
                  </a:r>
                  <a:r>
                    <a:rPr lang="ru-RU" altLang="ru-RU" dirty="0"/>
                    <a:t>имеем</a:t>
                  </a:r>
                  <a:r>
                    <a:rPr lang="en-US" altLang="ru-RU" dirty="0"/>
                    <a:t>: </a:t>
                  </a:r>
                  <a:r>
                    <a:rPr lang="en-US" altLang="ru-RU" i="1" dirty="0"/>
                    <a:t>GH 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en-US" altLang="ru-RU" dirty="0"/>
                    <a:t>, </a:t>
                  </a:r>
                  <a:r>
                    <a:rPr lang="en-US" altLang="ru-RU" i="1" dirty="0"/>
                    <a:t>SG = SH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ru-RU" altLang="ru-RU" i="1" dirty="0"/>
                    <a:t>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По теореме косинусов находим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72710" name="Text Box 6">
                  <a:extLst>
                    <a:ext uri="{FF2B5EF4-FFF2-40B4-BE49-F238E27FC236}">
                      <a16:creationId xmlns:a16="http://schemas.microsoft.com/office/drawing/2014/main" id="{05DA7826-2910-49F6-8EA5-6122F5FC81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2943"/>
                  <a:ext cx="5664" cy="1226"/>
                </a:xfrm>
                <a:prstGeom prst="rect">
                  <a:avLst/>
                </a:prstGeom>
                <a:blipFill>
                  <a:blip r:embed="rId3"/>
                  <a:stretch>
                    <a:fillRect l="-1017" t="-2500" r="-101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2716" name="Picture 12">
              <a:extLst>
                <a:ext uri="{FF2B5EF4-FFF2-40B4-BE49-F238E27FC236}">
                  <a16:creationId xmlns:a16="http://schemas.microsoft.com/office/drawing/2014/main" id="{1F2C65C2-EB21-4E65-AD7D-013B42D20D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041"/>
              <a:ext cx="2067" cy="19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" name="Rectangle 5">
            <a:extLst>
              <a:ext uri="{FF2B5EF4-FFF2-40B4-BE49-F238E27FC236}">
                <a16:creationId xmlns:a16="http://schemas.microsoft.com/office/drawing/2014/main" id="{CA70CBDB-545D-43A2-BA34-AC8275C0D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15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511C2C18-04F3-4048-AF00-DD5185057D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324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</a:t>
            </a:r>
            <a:r>
              <a:rPr lang="en-US" altLang="ru-RU" dirty="0"/>
              <a:t>6-</a:t>
            </a:r>
            <a:r>
              <a:rPr lang="ru-RU" altLang="ru-RU" dirty="0"/>
              <a:t>ой пирамиде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SABCDEF</a:t>
            </a:r>
            <a:r>
              <a:rPr lang="ru-RU" altLang="ru-RU" dirty="0"/>
              <a:t>, боковые ребра которой равны 2,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а стороны основания – 1, н</a:t>
            </a:r>
            <a:r>
              <a:rPr lang="ru-RU" altLang="ru-RU" dirty="0">
                <a:cs typeface="Times New Roman" panose="02020603050405020304" pitchFamily="18" charset="0"/>
              </a:rPr>
              <a:t>айдите </a:t>
            </a:r>
            <a:r>
              <a:rPr lang="ru-RU" altLang="ru-RU" dirty="0"/>
              <a:t>косинус двугранного </a:t>
            </a:r>
            <a:r>
              <a:rPr lang="ru-RU" altLang="ru-RU" dirty="0">
                <a:cs typeface="Times New Roman" panose="02020603050405020304" pitchFamily="18" charset="0"/>
              </a:rPr>
              <a:t>у</a:t>
            </a:r>
            <a:r>
              <a:rPr lang="ru-RU" altLang="ru-RU" dirty="0"/>
              <a:t>гла, образованного гранями </a:t>
            </a:r>
            <a:r>
              <a:rPr lang="en-US" altLang="ru-RU" i="1" dirty="0"/>
              <a:t>SAB </a:t>
            </a:r>
            <a:r>
              <a:rPr lang="ru-RU" altLang="ru-RU" dirty="0"/>
              <a:t>и </a:t>
            </a:r>
            <a:r>
              <a:rPr lang="en-US" altLang="ru-RU" i="1" dirty="0"/>
              <a:t>SBC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40963" name="Picture 3">
            <a:extLst>
              <a:ext uri="{FF2B5EF4-FFF2-40B4-BE49-F238E27FC236}">
                <a16:creationId xmlns:a16="http://schemas.microsoft.com/office/drawing/2014/main" id="{350B514A-72A3-48DE-8412-003CCCE43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078800"/>
            <a:ext cx="3273425" cy="296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975" name="Group 15">
            <a:extLst>
              <a:ext uri="{FF2B5EF4-FFF2-40B4-BE49-F238E27FC236}">
                <a16:creationId xmlns:a16="http://schemas.microsoft.com/office/drawing/2014/main" id="{BCC75E07-B4F3-4663-9C0F-1D91A0F2D9E1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051050"/>
            <a:ext cx="8839200" cy="4699000"/>
            <a:chOff x="96" y="1292"/>
            <a:chExt cx="5568" cy="296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966" name="Text Box 6">
                  <a:extLst>
                    <a:ext uri="{FF2B5EF4-FFF2-40B4-BE49-F238E27FC236}">
                      <a16:creationId xmlns:a16="http://schemas.microsoft.com/office/drawing/2014/main" id="{34CECC76-5B03-4D9B-B228-DFDE91BDD6D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" y="3102"/>
                  <a:ext cx="5568" cy="11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В треугольниках </a:t>
                  </a:r>
                  <a:r>
                    <a:rPr lang="en-US" altLang="ru-RU" i="1" dirty="0"/>
                    <a:t>SAB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SBC </a:t>
                  </a:r>
                  <a:r>
                    <a:rPr lang="ru-RU" altLang="ru-RU" dirty="0"/>
                    <a:t>опустим высоты </a:t>
                  </a:r>
                  <a:r>
                    <a:rPr lang="en-US" altLang="ru-RU" i="1" dirty="0"/>
                    <a:t>AH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CH </a:t>
                  </a:r>
                  <a:r>
                    <a:rPr lang="ru-RU" altLang="ru-RU" dirty="0"/>
                    <a:t>на сторону </a:t>
                  </a:r>
                  <a:r>
                    <a:rPr lang="en-US" altLang="ru-RU" i="1" dirty="0"/>
                    <a:t>SB</a:t>
                  </a:r>
                  <a:r>
                    <a:rPr lang="en-US" altLang="ru-RU" dirty="0"/>
                    <a:t>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Искомым линейным углом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</m:oMath>
                  </a14:m>
                  <a:r>
                    <a:rPr lang="ru-RU" altLang="ru-RU" dirty="0"/>
                    <a:t> является угол </a:t>
                  </a:r>
                  <a:r>
                    <a:rPr lang="en-US" altLang="ru-RU" i="1" dirty="0"/>
                    <a:t>AHC</a:t>
                  </a:r>
                  <a:r>
                    <a:rPr lang="ru-RU" altLang="ru-RU" dirty="0"/>
                    <a:t>.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В прямоугольном треугольнике </a:t>
                  </a:r>
                  <a:r>
                    <a:rPr lang="en-US" altLang="ru-RU" i="1" dirty="0"/>
                    <a:t>AHC </a:t>
                  </a:r>
                  <a:r>
                    <a:rPr lang="ru-RU" altLang="ru-RU" dirty="0"/>
                    <a:t>имеем</a:t>
                  </a:r>
                  <a:r>
                    <a:rPr lang="en-US" altLang="ru-RU" dirty="0"/>
                    <a:t>: </a:t>
                  </a:r>
                  <a:r>
                    <a:rPr lang="en-US" altLang="ru-RU" i="1" dirty="0"/>
                    <a:t>AC 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a14:m>
                  <a:r>
                    <a:rPr lang="en-US" altLang="ru-RU" dirty="0"/>
                    <a:t>,</a:t>
                  </a:r>
                  <a:r>
                    <a:rPr lang="en-US" altLang="ru-RU" i="1" dirty="0"/>
                    <a:t> AH = CH =</a:t>
                  </a:r>
                  <a:r>
                    <a:rPr lang="ru-RU" altLang="ru-RU" i="1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i="1" dirty="0"/>
                    <a:t> </a:t>
                  </a:r>
                  <a:r>
                    <a:rPr lang="ru-RU" altLang="ru-RU" dirty="0"/>
                    <a:t>По теореме косинусов находим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dirty="0"/>
                    <a:t> </a:t>
                  </a:r>
                </a:p>
              </p:txBody>
            </p:sp>
          </mc:Choice>
          <mc:Fallback>
            <p:sp>
              <p:nvSpPr>
                <p:cNvPr id="40966" name="Text Box 6">
                  <a:extLst>
                    <a:ext uri="{FF2B5EF4-FFF2-40B4-BE49-F238E27FC236}">
                      <a16:creationId xmlns:a16="http://schemas.microsoft.com/office/drawing/2014/main" id="{34CECC76-5B03-4D9B-B228-DFDE91BDD6D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6" y="3102"/>
                  <a:ext cx="5568" cy="1150"/>
                </a:xfrm>
                <a:prstGeom prst="rect">
                  <a:avLst/>
                </a:prstGeom>
                <a:blipFill>
                  <a:blip r:embed="rId3"/>
                  <a:stretch>
                    <a:fillRect l="-1034" t="-2676" r="-1034" b="-234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0972" name="Picture 12">
              <a:extLst>
                <a:ext uri="{FF2B5EF4-FFF2-40B4-BE49-F238E27FC236}">
                  <a16:creationId xmlns:a16="http://schemas.microsoft.com/office/drawing/2014/main" id="{47632CBF-7824-4E34-A613-885EBFD6C8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1292"/>
              <a:ext cx="2062" cy="18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" name="Rectangle 5">
            <a:extLst>
              <a:ext uri="{FF2B5EF4-FFF2-40B4-BE49-F238E27FC236}">
                <a16:creationId xmlns:a16="http://schemas.microsoft.com/office/drawing/2014/main" id="{5A4F0438-6024-49A6-A383-DF554E26E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16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41A2B2F6-32BC-4C69-89D9-36BB93889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875"/>
            <a:ext cx="8839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вугранным углом</a:t>
            </a:r>
            <a:r>
              <a:rPr lang="ru-RU" altLang="ru-RU" dirty="0">
                <a:cs typeface="Times New Roman" panose="02020603050405020304" pitchFamily="18" charset="0"/>
              </a:rPr>
              <a:t> называ</a:t>
            </a:r>
            <a:r>
              <a:rPr lang="ru-RU" altLang="ru-RU" dirty="0"/>
              <a:t>ется</a:t>
            </a:r>
            <a:r>
              <a:rPr lang="ru-RU" altLang="ru-RU" dirty="0">
                <a:cs typeface="Times New Roman" panose="02020603050405020304" pitchFamily="18" charset="0"/>
              </a:rPr>
              <a:t> фигур</a:t>
            </a:r>
            <a:r>
              <a:rPr lang="ru-RU" altLang="ru-RU" dirty="0"/>
              <a:t>а</a:t>
            </a:r>
            <a:r>
              <a:rPr lang="ru-RU" altLang="ru-RU" dirty="0">
                <a:cs typeface="Times New Roman" panose="02020603050405020304" pitchFamily="18" charset="0"/>
              </a:rPr>
              <a:t> (рис. 1), образованн</a:t>
            </a:r>
            <a:r>
              <a:rPr lang="ru-RU" altLang="ru-RU" dirty="0"/>
              <a:t>ая</a:t>
            </a:r>
            <a:r>
              <a:rPr lang="ru-RU" altLang="ru-RU" dirty="0">
                <a:cs typeface="Times New Roman" panose="02020603050405020304" pitchFamily="18" charset="0"/>
              </a:rPr>
              <a:t> двумя полуплоскостями, с общей ограничивающей их прямой, и частью пространства, ограниченной этими полуплоскостями. Полуплоскости называются гранями двугранного угла, а их общая граничная прямая – ребром двугранного угла. 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3604AE9-914E-43B6-BCFA-71144A10BA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2420888"/>
            <a:ext cx="3024336" cy="316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17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>
            <a:extLst>
              <a:ext uri="{FF2B5EF4-FFF2-40B4-BE49-F238E27FC236}">
                <a16:creationId xmlns:a16="http://schemas.microsoft.com/office/drawing/2014/main" id="{B9E190B9-2286-4492-918A-B55E1AC51F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91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В </a:t>
            </a:r>
            <a:r>
              <a:rPr lang="ru-RU" altLang="ru-RU" dirty="0"/>
              <a:t>правильной </a:t>
            </a:r>
            <a:r>
              <a:rPr lang="en-US" altLang="ru-RU" dirty="0"/>
              <a:t>6-</a:t>
            </a:r>
            <a:r>
              <a:rPr lang="ru-RU" altLang="ru-RU" dirty="0"/>
              <a:t>ой пирамиде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SABCDEF</a:t>
            </a:r>
            <a:r>
              <a:rPr lang="ru-RU" altLang="ru-RU" dirty="0"/>
              <a:t>, боковые ребра которой равны 2,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а стороны основания – 1, н</a:t>
            </a:r>
            <a:r>
              <a:rPr lang="ru-RU" altLang="ru-RU" dirty="0">
                <a:cs typeface="Times New Roman" panose="02020603050405020304" pitchFamily="18" charset="0"/>
              </a:rPr>
              <a:t>айдите </a:t>
            </a:r>
            <a:r>
              <a:rPr lang="ru-RU" altLang="ru-RU" dirty="0"/>
              <a:t>косинус двугранного </a:t>
            </a:r>
            <a:r>
              <a:rPr lang="ru-RU" altLang="ru-RU" dirty="0">
                <a:cs typeface="Times New Roman" panose="02020603050405020304" pitchFamily="18" charset="0"/>
              </a:rPr>
              <a:t>у</a:t>
            </a:r>
            <a:r>
              <a:rPr lang="ru-RU" altLang="ru-RU" dirty="0"/>
              <a:t>гла, образованного гранями </a:t>
            </a:r>
            <a:r>
              <a:rPr lang="en-US" altLang="ru-RU" i="1" dirty="0"/>
              <a:t>SAB </a:t>
            </a:r>
            <a:r>
              <a:rPr lang="ru-RU" altLang="ru-RU" dirty="0"/>
              <a:t>и </a:t>
            </a:r>
            <a:r>
              <a:rPr lang="en-US" altLang="ru-RU" i="1" dirty="0"/>
              <a:t>SBC</a:t>
            </a:r>
            <a:r>
              <a:rPr lang="en-US" altLang="ru-RU" dirty="0">
                <a:cs typeface="Times New Roman" panose="02020603050405020304" pitchFamily="18" charset="0"/>
              </a:rPr>
              <a:t>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41987" name="Picture 3">
            <a:extLst>
              <a:ext uri="{FF2B5EF4-FFF2-40B4-BE49-F238E27FC236}">
                <a16:creationId xmlns:a16="http://schemas.microsoft.com/office/drawing/2014/main" id="{379D9F7E-E8F2-416C-B40A-62538F877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19325"/>
            <a:ext cx="3708400" cy="330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998" name="Group 14">
            <a:extLst>
              <a:ext uri="{FF2B5EF4-FFF2-40B4-BE49-F238E27FC236}">
                <a16:creationId xmlns:a16="http://schemas.microsoft.com/office/drawing/2014/main" id="{15A8B6F9-806E-417A-9B58-37521F618F78}"/>
              </a:ext>
            </a:extLst>
          </p:cNvPr>
          <p:cNvGrpSpPr>
            <a:grpSpLocks/>
          </p:cNvGrpSpPr>
          <p:nvPr/>
        </p:nvGrpSpPr>
        <p:grpSpPr bwMode="auto">
          <a:xfrm>
            <a:off x="0" y="2195513"/>
            <a:ext cx="9144000" cy="3990975"/>
            <a:chOff x="0" y="1383"/>
            <a:chExt cx="5760" cy="251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990" name="Text Box 6">
                  <a:extLst>
                    <a:ext uri="{FF2B5EF4-FFF2-40B4-BE49-F238E27FC236}">
                      <a16:creationId xmlns:a16="http://schemas.microsoft.com/office/drawing/2014/main" id="{A0BF439A-8C63-4FDA-9E8E-9DCFF9E39EE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640" y="1431"/>
                  <a:ext cx="3120" cy="205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Продолжим ребра </a:t>
                  </a:r>
                  <a:r>
                    <a:rPr lang="en-US" altLang="ru-RU" i="1" dirty="0"/>
                    <a:t>AB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DC </a:t>
                  </a:r>
                  <a:r>
                    <a:rPr lang="ru-RU" altLang="ru-RU" dirty="0"/>
                    <a:t>до пересечения в точке </a:t>
                  </a:r>
                  <a:r>
                    <a:rPr lang="en-US" altLang="ru-RU" i="1" dirty="0"/>
                    <a:t>G</a:t>
                  </a:r>
                  <a:r>
                    <a:rPr lang="ru-RU" altLang="ru-RU" dirty="0"/>
                    <a:t>. В треугольниках </a:t>
                  </a:r>
                  <a:r>
                    <a:rPr lang="en-US" altLang="ru-RU" i="1" dirty="0"/>
                    <a:t>SAG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SDG </a:t>
                  </a:r>
                  <a:r>
                    <a:rPr lang="ru-RU" altLang="ru-RU" dirty="0"/>
                    <a:t>опустим высоты </a:t>
                  </a:r>
                  <a:r>
                    <a:rPr lang="en-US" altLang="ru-RU" i="1" dirty="0"/>
                    <a:t>AH </a:t>
                  </a:r>
                  <a:r>
                    <a:rPr lang="ru-RU" altLang="ru-RU" dirty="0"/>
                    <a:t>и </a:t>
                  </a:r>
                  <a:r>
                    <a:rPr lang="en-US" altLang="ru-RU" i="1" dirty="0"/>
                    <a:t>DH </a:t>
                  </a:r>
                  <a:r>
                    <a:rPr lang="ru-RU" altLang="ru-RU" dirty="0"/>
                    <a:t>на сторону </a:t>
                  </a:r>
                  <a:r>
                    <a:rPr lang="en-US" altLang="ru-RU" i="1" dirty="0"/>
                    <a:t>SG</a:t>
                  </a:r>
                  <a:r>
                    <a:rPr lang="en-US" altLang="ru-RU" dirty="0"/>
                    <a:t>.</a:t>
                  </a:r>
                  <a:r>
                    <a:rPr lang="en-US" altLang="ru-RU" i="1" dirty="0"/>
                    <a:t> </a:t>
                  </a:r>
                  <a:r>
                    <a:rPr lang="ru-RU" altLang="ru-RU" dirty="0"/>
                    <a:t>Искомым линейным углом     является угол </a:t>
                  </a:r>
                  <a:r>
                    <a:rPr lang="en-US" altLang="ru-RU" i="1" dirty="0"/>
                    <a:t>AHD</a:t>
                  </a:r>
                  <a:r>
                    <a:rPr lang="ru-RU" altLang="ru-RU" dirty="0"/>
                    <a:t>.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В  треугольнике </a:t>
                  </a:r>
                  <a:r>
                    <a:rPr lang="en-US" altLang="ru-RU" i="1" dirty="0"/>
                    <a:t>AHD </a:t>
                  </a:r>
                  <a:r>
                    <a:rPr lang="ru-RU" altLang="ru-RU" dirty="0"/>
                    <a:t>имеем</a:t>
                  </a:r>
                  <a:r>
                    <a:rPr lang="en-US" altLang="ru-RU" dirty="0"/>
                    <a:t>: </a:t>
                  </a:r>
                  <a:r>
                    <a:rPr lang="en-US" altLang="ru-RU" i="1" dirty="0"/>
                    <a:t>AD = </a:t>
                  </a:r>
                  <a:r>
                    <a:rPr lang="en-US" altLang="ru-RU" dirty="0"/>
                    <a:t>2,</a:t>
                  </a:r>
                  <a:r>
                    <a:rPr lang="en-US" altLang="ru-RU" i="1" dirty="0"/>
                    <a:t> AH = DH =</a:t>
                  </a:r>
                  <a:r>
                    <a:rPr lang="ru-RU" altLang="ru-RU" i="1" dirty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en-US" altLang="ru-RU" i="1" dirty="0"/>
                </a:p>
              </p:txBody>
            </p:sp>
          </mc:Choice>
          <mc:Fallback>
            <p:sp>
              <p:nvSpPr>
                <p:cNvPr id="41990" name="Text Box 6">
                  <a:extLst>
                    <a:ext uri="{FF2B5EF4-FFF2-40B4-BE49-F238E27FC236}">
                      <a16:creationId xmlns:a16="http://schemas.microsoft.com/office/drawing/2014/main" id="{A0BF439A-8C63-4FDA-9E8E-9DCFF9E39EE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640" y="1431"/>
                  <a:ext cx="3120" cy="2057"/>
                </a:xfrm>
                <a:prstGeom prst="rect">
                  <a:avLst/>
                </a:prstGeom>
                <a:blipFill>
                  <a:blip r:embed="rId3"/>
                  <a:stretch>
                    <a:fillRect l="-1970" t="-1495" r="-1847" b="-93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41994" name="Picture 10">
              <a:extLst>
                <a:ext uri="{FF2B5EF4-FFF2-40B4-BE49-F238E27FC236}">
                  <a16:creationId xmlns:a16="http://schemas.microsoft.com/office/drawing/2014/main" id="{98A4FE30-3D22-4863-97A2-686731B0FD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383"/>
              <a:ext cx="2652" cy="20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995" name="Text Box 11">
                  <a:extLst>
                    <a:ext uri="{FF2B5EF4-FFF2-40B4-BE49-F238E27FC236}">
                      <a16:creationId xmlns:a16="http://schemas.microsoft.com/office/drawing/2014/main" id="{8EB534B3-6CF3-4138-8023-2D957347A6E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36" y="3509"/>
                  <a:ext cx="39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ru-RU" altLang="ru-RU" dirty="0"/>
                    <a:t>По теореме косинусов находим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φ</m:t>
                          </m:r>
                        </m:e>
                      </m:func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ru-RU" altLang="ru-RU" dirty="0"/>
                    <a:t> </a:t>
                  </a:r>
                </a:p>
              </p:txBody>
            </p:sp>
          </mc:Choice>
          <mc:Fallback>
            <p:sp>
              <p:nvSpPr>
                <p:cNvPr id="41995" name="Text Box 11">
                  <a:extLst>
                    <a:ext uri="{FF2B5EF4-FFF2-40B4-BE49-F238E27FC236}">
                      <a16:creationId xmlns:a16="http://schemas.microsoft.com/office/drawing/2014/main" id="{8EB534B3-6CF3-4138-8023-2D957347A6E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36" y="3509"/>
                  <a:ext cx="3984" cy="388"/>
                </a:xfrm>
                <a:prstGeom prst="rect">
                  <a:avLst/>
                </a:prstGeom>
                <a:blipFill>
                  <a:blip r:embed="rId5"/>
                  <a:stretch>
                    <a:fillRect l="-1543" b="-891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996" name="Object 12">
                  <a:extLst>
                    <a:ext uri="{FF2B5EF4-FFF2-40B4-BE49-F238E27FC236}">
                      <a16:creationId xmlns:a16="http://schemas.microsoft.com/office/drawing/2014/main" id="{908E4798-B46D-4801-8A65-69C750D76333}"/>
                    </a:ext>
                  </a:extLst>
                </p:cNvPr>
                <p:cNvSpPr txBox="1"/>
                <p:nvPr/>
              </p:nvSpPr>
              <p:spPr bwMode="auto">
                <a:xfrm>
                  <a:off x="4944" y="2016"/>
                  <a:ext cx="136" cy="1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4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41996" name="Object 12">
                  <a:extLst>
                    <a:ext uri="{FF2B5EF4-FFF2-40B4-BE49-F238E27FC236}">
                      <a16:creationId xmlns:a16="http://schemas.microsoft.com/office/drawing/2014/main" id="{908E4798-B46D-4801-8A65-69C750D7633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944" y="2016"/>
                  <a:ext cx="136" cy="168"/>
                </a:xfrm>
                <a:prstGeom prst="rect">
                  <a:avLst/>
                </a:prstGeom>
                <a:blipFill>
                  <a:blip r:embed="rId7"/>
                  <a:stretch>
                    <a:fillRect r="-17143" b="-2273"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1" name="Rectangle 5">
            <a:extLst>
              <a:ext uri="{FF2B5EF4-FFF2-40B4-BE49-F238E27FC236}">
                <a16:creationId xmlns:a16="http://schemas.microsoft.com/office/drawing/2014/main" id="{381F1F7B-D88B-4D72-8120-5D7ACB855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200" dirty="0">
                <a:solidFill>
                  <a:srgbClr val="FF3300"/>
                </a:solidFill>
              </a:rPr>
              <a:t>17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>
            <a:extLst>
              <a:ext uri="{FF2B5EF4-FFF2-40B4-BE49-F238E27FC236}">
                <a16:creationId xmlns:a16="http://schemas.microsoft.com/office/drawing/2014/main" id="{41A2B2F6-32BC-4C69-89D9-36BB938890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3771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Углом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между двумя пересекающими плоскостями называется наименьший из двугранных углов, образованных соответствующими по­луплоскостями. </a:t>
            </a:r>
            <a:endParaRPr lang="ru-RU" altLang="ru-RU" dirty="0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69D68777-FDD0-41DA-8000-E55B6233B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52" y="56488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Линейным углом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двугранного угла называется угол, полученный в результате пересечения данного двугранного угла и какой-нибудь плоскости, перпендикулярной его ребру (рис. 2).</a:t>
            </a:r>
            <a:endParaRPr lang="ru-RU" altLang="ru-RU" dirty="0"/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A831E0C6-4195-4E52-94BD-7323B5895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652" y="3970458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	Величиной двугранного угла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называется величина его линейного угла. </a:t>
            </a:r>
          </a:p>
          <a:p>
            <a:pPr algn="just">
              <a:spcBef>
                <a:spcPts val="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Двугранный угол называется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прямым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если его линейный угол - прямой.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5AE5D85-B467-474F-98E8-0DA3AD7C5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3347" y="1136075"/>
            <a:ext cx="2887810" cy="295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535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C8EDB42A-8713-445E-9F6F-73059198C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6856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887455FD-013E-43EE-BC20-3B9DF8269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en-US" altLang="ru-RU" sz="2800">
                <a:solidFill>
                  <a:srgbClr val="FF3300"/>
                </a:solidFill>
              </a:rPr>
              <a:t>.</a:t>
            </a:r>
            <a:endParaRPr lang="ru-RU" altLang="ru-RU" sz="2800">
              <a:solidFill>
                <a:srgbClr val="FF3300"/>
              </a:solidFill>
            </a:endParaRP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87C0F4F1-A372-4938-8C91-C1DD383F0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7" y="1895194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5">
            <a:extLst>
              <a:ext uri="{FF2B5EF4-FFF2-40B4-BE49-F238E27FC236}">
                <a16:creationId xmlns:a16="http://schemas.microsoft.com/office/drawing/2014/main" id="{274BA585-27C6-43D4-BF7F-AD0E873B3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9980A84F-2E34-4060-BFD1-F5EA0FA4C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4453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39911860-7F06-4D88-A2C4-C3EA0CC49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45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en-US" altLang="ru-RU" sz="2800">
                <a:solidFill>
                  <a:srgbClr val="FF3300"/>
                </a:solidFill>
              </a:rPr>
              <a:t>.</a:t>
            </a:r>
            <a:endParaRPr lang="ru-RU" altLang="ru-RU" sz="2800">
              <a:solidFill>
                <a:srgbClr val="FF3300"/>
              </a:solidFill>
            </a:endParaRPr>
          </a:p>
        </p:txBody>
      </p:sp>
      <p:pic>
        <p:nvPicPr>
          <p:cNvPr id="27652" name="Picture 4">
            <a:extLst>
              <a:ext uri="{FF2B5EF4-FFF2-40B4-BE49-F238E27FC236}">
                <a16:creationId xmlns:a16="http://schemas.microsoft.com/office/drawing/2014/main" id="{E0E765A3-1E30-4267-A1DE-5292BBAB5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58F925D2-86DC-47B3-8CB6-319CFFDE2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34D008BD-1290-4B8B-88CD-C3CF3A3BE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22293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плоскостями </a:t>
            </a:r>
            <a:r>
              <a:rPr lang="en-US" altLang="ru-RU" sz="2800" i="1" dirty="0"/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43EF480E-7F11-4D8D-A17E-D8E9F2ED9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en-US" altLang="ru-RU" sz="2800">
                <a:solidFill>
                  <a:srgbClr val="FF3300"/>
                </a:solidFill>
              </a:rPr>
              <a:t>.</a:t>
            </a:r>
            <a:endParaRPr lang="ru-RU" altLang="ru-RU" sz="2800">
              <a:solidFill>
                <a:srgbClr val="FF3300"/>
              </a:solidFill>
            </a:endParaRPr>
          </a:p>
        </p:txBody>
      </p:sp>
      <p:pic>
        <p:nvPicPr>
          <p:cNvPr id="28676" name="Picture 4">
            <a:extLst>
              <a:ext uri="{FF2B5EF4-FFF2-40B4-BE49-F238E27FC236}">
                <a16:creationId xmlns:a16="http://schemas.microsoft.com/office/drawing/2014/main" id="{CC052108-D9AC-4424-865F-01D55BE6A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C7348E5F-55CD-4979-AC0D-12538F31C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2B9DB2CD-6DEA-4EF3-A062-48197D4E0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1168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тангенс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dirty="0"/>
              <a:t>.</a:t>
            </a:r>
          </a:p>
        </p:txBody>
      </p:sp>
      <p:pic>
        <p:nvPicPr>
          <p:cNvPr id="29699" name="Picture 3">
            <a:extLst>
              <a:ext uri="{FF2B5EF4-FFF2-40B4-BE49-F238E27FC236}">
                <a16:creationId xmlns:a16="http://schemas.microsoft.com/office/drawing/2014/main" id="{CD4D9781-A68C-4E25-8193-4296A27B9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706" name="Group 10">
            <a:extLst>
              <a:ext uri="{FF2B5EF4-FFF2-40B4-BE49-F238E27FC236}">
                <a16:creationId xmlns:a16="http://schemas.microsoft.com/office/drawing/2014/main" id="{4388B171-52BF-4BD1-95CF-9C53721FBFFF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905000"/>
            <a:ext cx="8534400" cy="3016250"/>
            <a:chOff x="192" y="1200"/>
            <a:chExt cx="5376" cy="190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702" name="Text Box 6">
                  <a:extLst>
                    <a:ext uri="{FF2B5EF4-FFF2-40B4-BE49-F238E27FC236}">
                      <a16:creationId xmlns:a16="http://schemas.microsoft.com/office/drawing/2014/main" id="{F9520A86-230E-41CA-96BF-96A1C5F93F7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592" y="1253"/>
                  <a:ext cx="2976" cy="161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solidFill>
                        <a:srgbClr val="FF3300"/>
                      </a:solidFill>
                    </a:rPr>
                    <a:t>	Решение. </a:t>
                  </a:r>
                  <a:r>
                    <a:rPr lang="ru-RU" altLang="ru-RU" dirty="0"/>
                    <a:t>Обозначим </a:t>
                  </a:r>
                  <a:r>
                    <a:rPr lang="en-US" altLang="ru-RU" i="1" dirty="0"/>
                    <a:t>O </a:t>
                  </a:r>
                  <a:r>
                    <a:rPr lang="ru-RU" altLang="ru-RU" dirty="0"/>
                    <a:t>середину </a:t>
                  </a:r>
                  <a:r>
                    <a:rPr lang="en-US" altLang="ru-RU" i="1" dirty="0"/>
                    <a:t>BD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Искомым линейным углом будет угол </a:t>
                  </a:r>
                  <a:r>
                    <a:rPr lang="en-US" altLang="ru-RU" i="1" dirty="0"/>
                    <a:t>COC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. </a:t>
                  </a:r>
                  <a:r>
                    <a:rPr lang="ru-RU" altLang="ru-RU" dirty="0"/>
                    <a:t>В прямоугольном треугольнике </a:t>
                  </a:r>
                  <a:r>
                    <a:rPr lang="en-US" altLang="ru-RU" i="1" dirty="0"/>
                    <a:t>COC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</a:t>
                  </a:r>
                  <a:r>
                    <a:rPr lang="ru-RU" altLang="ru-RU" dirty="0"/>
                    <a:t>имеем </a:t>
                  </a:r>
                  <a:r>
                    <a:rPr lang="en-US" altLang="ru-RU" i="1" dirty="0"/>
                    <a:t>CC</a:t>
                  </a:r>
                  <a:r>
                    <a:rPr lang="en-US" altLang="ru-RU" baseline="-25000" dirty="0"/>
                    <a:t>1</a:t>
                  </a:r>
                  <a:r>
                    <a:rPr lang="en-US" altLang="ru-RU" dirty="0"/>
                    <a:t> = 1; </a:t>
                  </a:r>
                  <a:r>
                    <a:rPr lang="en-US" altLang="ru-RU" i="1" dirty="0"/>
                    <a:t>CO =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ru-RU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r>
                    <a:rPr lang="en-US" altLang="ru-RU" i="1" dirty="0"/>
                    <a:t> </a:t>
                  </a:r>
                  <a:r>
                    <a:rPr lang="ru-RU" altLang="ru-RU" dirty="0">
                      <a:solidFill>
                        <a:schemeClr val="tx1"/>
                      </a:solidFill>
                    </a:rPr>
                    <a:t>Следовательно,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ru-RU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tg</m:t>
                      </m:r>
                      <m:r>
                        <a:rPr lang="ru-RU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φ</m:t>
                      </m:r>
                      <m:r>
                        <a:rPr lang="ru-R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ru-RU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ru-RU" altLang="ru-RU" dirty="0"/>
                </a:p>
              </p:txBody>
            </p:sp>
          </mc:Choice>
          <mc:Fallback>
            <p:sp>
              <p:nvSpPr>
                <p:cNvPr id="29702" name="Text Box 6">
                  <a:extLst>
                    <a:ext uri="{FF2B5EF4-FFF2-40B4-BE49-F238E27FC236}">
                      <a16:creationId xmlns:a16="http://schemas.microsoft.com/office/drawing/2014/main" id="{F9520A86-230E-41CA-96BF-96A1C5F93F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592" y="1253"/>
                  <a:ext cx="2976" cy="1615"/>
                </a:xfrm>
                <a:prstGeom prst="rect">
                  <a:avLst/>
                </a:prstGeom>
                <a:blipFill>
                  <a:blip r:embed="rId3"/>
                  <a:stretch>
                    <a:fillRect l="-1935" t="-1900" r="-1935" b="-451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9704" name="Picture 8">
              <a:extLst>
                <a:ext uri="{FF2B5EF4-FFF2-40B4-BE49-F238E27FC236}">
                  <a16:creationId xmlns:a16="http://schemas.microsoft.com/office/drawing/2014/main" id="{02F54A8B-6FBE-47FF-8582-9C2CBE178B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" y="1200"/>
              <a:ext cx="2342" cy="1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Rectangle 5">
            <a:extLst>
              <a:ext uri="{FF2B5EF4-FFF2-40B4-BE49-F238E27FC236}">
                <a16:creationId xmlns:a16="http://schemas.microsoft.com/office/drawing/2014/main" id="{24B1D86A-1F0C-4E75-AF7C-7797BBBF8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A5E7F681-B336-441D-9736-46DF384B91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74985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</a:t>
            </a:r>
            <a:r>
              <a:rPr lang="ru-RU" altLang="ru-RU" sz="2800" dirty="0"/>
              <a:t>тангенс угла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плоскостями </a:t>
            </a:r>
            <a:r>
              <a:rPr lang="en-US" altLang="ru-RU" sz="2800" i="1" dirty="0">
                <a:cs typeface="Times New Roman" panose="02020603050405020304" pitchFamily="18" charset="0"/>
              </a:rPr>
              <a:t>ABC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pic>
        <p:nvPicPr>
          <p:cNvPr id="30723" name="Picture 3">
            <a:extLst>
              <a:ext uri="{FF2B5EF4-FFF2-40B4-BE49-F238E27FC236}">
                <a16:creationId xmlns:a16="http://schemas.microsoft.com/office/drawing/2014/main" id="{DDF9A690-F779-4282-AC07-1AC835A73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676400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0726" name="Text Box 6">
                <a:extLst>
                  <a:ext uri="{FF2B5EF4-FFF2-40B4-BE49-F238E27FC236}">
                    <a16:creationId xmlns:a16="http://schemas.microsoft.com/office/drawing/2014/main" id="{C0830301-91EC-4215-A8A4-54EB439332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5800" y="4876800"/>
                <a:ext cx="8229600" cy="8669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Решение. </a:t>
                </a:r>
                <a:r>
                  <a:rPr lang="ru-RU" altLang="ru-RU" dirty="0"/>
                  <a:t>Плоскость </a:t>
                </a:r>
                <a:r>
                  <a:rPr lang="en-US" altLang="ru-RU" i="1" dirty="0"/>
                  <a:t>AB</a:t>
                </a:r>
                <a:r>
                  <a:rPr lang="en-US" altLang="ru-RU" baseline="-25000" dirty="0"/>
                  <a:t>1</a:t>
                </a:r>
                <a:r>
                  <a:rPr lang="en-US" altLang="ru-RU" i="1" dirty="0"/>
                  <a:t>D</a:t>
                </a:r>
                <a:r>
                  <a:rPr lang="en-US" altLang="ru-RU" baseline="-25000" dirty="0"/>
                  <a:t>1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параллельна плоскости </a:t>
                </a:r>
                <a:r>
                  <a:rPr lang="en-US" altLang="ru-RU" i="1" dirty="0"/>
                  <a:t>BC</a:t>
                </a:r>
                <a:r>
                  <a:rPr lang="en-US" altLang="ru-RU" baseline="-25000" dirty="0"/>
                  <a:t>1</a:t>
                </a:r>
                <a:r>
                  <a:rPr lang="en-US" altLang="ru-RU" i="1" dirty="0"/>
                  <a:t>D</a:t>
                </a:r>
                <a:r>
                  <a:rPr lang="en-US" altLang="ru-RU" dirty="0"/>
                  <a:t>. </a:t>
                </a:r>
                <a:r>
                  <a:rPr lang="ru-RU" altLang="ru-RU" dirty="0"/>
                  <a:t>Из предыдущей задачи следует, что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ru-RU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tg</m:t>
                    </m:r>
                    <m:r>
                      <a:rPr 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φ</m:t>
                    </m:r>
                    <m:r>
                      <a:rPr lang="ru-R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ru-RU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30726" name="Text Box 6">
                <a:extLst>
                  <a:ext uri="{FF2B5EF4-FFF2-40B4-BE49-F238E27FC236}">
                    <a16:creationId xmlns:a16="http://schemas.microsoft.com/office/drawing/2014/main" id="{C0830301-91EC-4215-A8A4-54EB43933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5800" y="4876800"/>
                <a:ext cx="8229600" cy="866969"/>
              </a:xfrm>
              <a:prstGeom prst="rect">
                <a:avLst/>
              </a:prstGeom>
              <a:blipFill>
                <a:blip r:embed="rId3"/>
                <a:stretch>
                  <a:fillRect l="-1185" t="-5634" r="-370" b="-154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5">
            <a:extLst>
              <a:ext uri="{FF2B5EF4-FFF2-40B4-BE49-F238E27FC236}">
                <a16:creationId xmlns:a16="http://schemas.microsoft.com/office/drawing/2014/main" id="{D132BB9E-BB68-42B5-A681-1AF33073C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242E2CCE-685A-4C78-A4B4-E87D0D7D2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4724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 кубе </a:t>
            </a:r>
            <a:r>
              <a:rPr lang="en-US" altLang="ru-RU" sz="2800" i="1" dirty="0">
                <a:cs typeface="Times New Roman" panose="02020603050405020304" pitchFamily="18" charset="0"/>
              </a:rPr>
              <a:t>ABCDA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D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найдите уг</a:t>
            </a:r>
            <a:r>
              <a:rPr lang="ru-RU" altLang="ru-RU" sz="2800" dirty="0"/>
              <a:t>ол</a:t>
            </a:r>
            <a:r>
              <a:rPr lang="ru-RU" altLang="ru-RU" sz="2800" dirty="0">
                <a:cs typeface="Times New Roman" panose="02020603050405020304" pitchFamily="18" charset="0"/>
              </a:rPr>
              <a:t> между </a:t>
            </a:r>
            <a:r>
              <a:rPr lang="ru-RU" altLang="ru-RU" sz="2800" dirty="0"/>
              <a:t>плоскостями </a:t>
            </a:r>
            <a:r>
              <a:rPr lang="en-US" altLang="ru-RU" sz="2800" i="1" dirty="0"/>
              <a:t>ACC</a:t>
            </a:r>
            <a:r>
              <a:rPr lang="en-US" altLang="ru-RU" sz="2800" baseline="-25000" dirty="0"/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BDD</a:t>
            </a:r>
            <a:r>
              <a:rPr lang="en-US" altLang="ru-RU" sz="2800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.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95984F53-C3EB-4472-914B-CE6F538A6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181600"/>
            <a:ext cx="5715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en-US" altLang="ru-RU" sz="2800">
                <a:solidFill>
                  <a:srgbClr val="FF3300"/>
                </a:solidFill>
              </a:rPr>
              <a:t>90</a:t>
            </a:r>
            <a:r>
              <a:rPr lang="en-US" altLang="ru-RU" sz="2800" baseline="30000">
                <a:solidFill>
                  <a:srgbClr val="FF3300"/>
                </a:solidFill>
              </a:rPr>
              <a:t>o</a:t>
            </a:r>
            <a:r>
              <a:rPr lang="en-US" altLang="ru-RU" sz="2800">
                <a:solidFill>
                  <a:srgbClr val="FF3300"/>
                </a:solidFill>
              </a:rPr>
              <a:t>.</a:t>
            </a:r>
            <a:endParaRPr lang="ru-RU" altLang="ru-RU" sz="2800">
              <a:solidFill>
                <a:srgbClr val="FF3300"/>
              </a:solidFill>
            </a:endParaRPr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E25C9A24-EC0B-49A1-BE4A-053894EB49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38" y="1920875"/>
            <a:ext cx="371792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44105309-1E81-43F1-B368-C74371C54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4414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1051</Words>
  <Application>Microsoft Office PowerPoint</Application>
  <PresentationFormat>Экран (4:3)</PresentationFormat>
  <Paragraphs>67</Paragraphs>
  <Slides>20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Cambria Math</vt:lpstr>
      <vt:lpstr>Times New Roman</vt:lpstr>
      <vt:lpstr>Оформление по умолчанию</vt:lpstr>
      <vt:lpstr>21а. ДВУГРАННЫЙ УГОЛ (Куб, пирамида)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ДВУГРАННЫХ И МНОГОГРАННЫХ УГЛОВ</dc:title>
  <dc:creator>*</dc:creator>
  <cp:lastModifiedBy>Vladimir Smirnov</cp:lastModifiedBy>
  <cp:revision>23</cp:revision>
  <dcterms:created xsi:type="dcterms:W3CDTF">2007-12-05T04:57:17Z</dcterms:created>
  <dcterms:modified xsi:type="dcterms:W3CDTF">2022-04-07T05:48:07Z</dcterms:modified>
</cp:coreProperties>
</file>