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0" r:id="rId3"/>
    <p:sldId id="279" r:id="rId4"/>
    <p:sldId id="280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30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1" autoAdjust="0"/>
    <p:restoredTop sz="90929"/>
  </p:normalViewPr>
  <p:slideViewPr>
    <p:cSldViewPr>
      <p:cViewPr varScale="1">
        <p:scale>
          <a:sx n="97" d="100"/>
          <a:sy n="97" d="100"/>
        </p:scale>
        <p:origin x="3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F857E4-FCAD-4FDF-AE35-66C6D3867B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C12555F-D691-4372-A779-5C8A0F1A6D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F78DB4C-0482-44DB-A96A-17C8F0D14E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DDC0D8E-579E-4094-8CA3-385223E862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FAF766A-0199-4C80-B098-6497105537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A1B675A4-9DE6-441D-A7BC-2B7D8DFFF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20B474-7557-4F96-9BBA-28BE4EE4793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AD5627-3505-4274-9FAC-A9AA673E2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221A0-DA31-49EB-AF05-63890C6C85C8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00823E-BCF0-41AB-9EE2-243275F64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BBC081-C8F4-48E7-85AD-894F4AC16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DDB17-7216-4A75-9DCA-CD7C0080C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D7E875-A8BB-4971-AEE8-2E78F7E3C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C7DCC6-B950-4F1A-8B5E-5B98FAEC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7C28B-3831-44FA-B9C4-D0A433B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7BB6B-BAC6-4B89-8996-4DB2D33D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F3ED-7C9F-40AA-81DF-0189570103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55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EB177-9D0F-4CA5-BF21-6CCEFA58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4A8D4A-C1E5-4950-93A5-0BA6F0C71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C0FCA3-C8D3-45E4-83C6-3B8A69B0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7F5F3E-B0E8-44F9-BEFF-7A17CED2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AA3EE-070F-458B-8DBB-15ACE9E2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B8AB6-309B-4F86-B243-26EDDB4394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680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68EADA5-1BB0-41F0-9E43-21B3D1F28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FB5D1A-CA7F-4881-8563-1A43457BE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24ED23-AEEA-43F8-94FE-1B8E6052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735F9D-DD64-42E6-A338-538FA4F4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0DC74B-4CB0-462D-88B5-6F5496EF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5EDC5-E307-4F83-9776-E53FF604CD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81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4C20C-00FA-4452-8A8A-0802A5656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1EA847-B266-4AF7-A9D4-162CD92C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B65375-0940-4628-AE50-CF6EF249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1427C9-DE01-482F-83EC-279533CE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56B8D-ADEB-4778-9993-755205CA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FCDAE-EA17-44FA-AD9B-8E2219861E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1CDED-3D13-4838-8DF7-4C9E8F2EB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E6C4A-8251-4E65-A357-329CCD197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CF51A1-8848-4B14-914C-6898D392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B9C29-49ED-4AFC-AFB6-9969B362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5C953-C2F8-40D0-A491-09D804C2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D9D4A-81CC-4F8D-A01B-E864EA6C66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09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0B4C0-FDF1-425E-A05D-94997980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BAC3F4-883A-4831-AE86-8B6314791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9F54EA-6F9B-4182-A8BE-4379944EF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88C23F-D3EC-441F-A563-B61AC8C0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1BF395-01C7-4CB7-AC9D-E9182600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A06D24-5EA7-40AC-A7B3-36149264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10CE2-73DA-4FAF-A214-1368262E64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33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CBFF2-DB6D-4803-9EF2-9264999F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44393A-3AFB-4AB5-A74E-1C18DAE0E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3C6664-57D7-4625-A0B1-61487E58C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4B4E58-C433-4326-9D97-E854EFA18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D424CE-57B6-4C82-8C62-21E355866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ED4703-5C3E-46BE-A5BC-119992A7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9A6CB1-EF93-4230-B062-2A6C59F0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92280F-755B-40F3-A7C7-8052BB53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26269-49AB-4AEA-92C5-71C0486E15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20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E5670-0E78-4331-8364-43763BD9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E0D95A-027F-4449-A8EB-5943F7F4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104A42-752C-48A8-A7A3-7E8DD3FE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603695-E5C4-4833-B968-A1A80B95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CF43-CBD6-4F55-94A8-2E35B49434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32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F3F429-BF35-4A6D-9282-7A7CCCF1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4AAE483-C0AB-4192-A289-934107F4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3676CE-EBEF-467E-81A9-C192965B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594F4-30B9-41E7-851B-7E2418AAC1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840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A6640-B599-4216-B0F6-219709C2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3E4753-2E76-4701-BA20-372C5AA16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40C5B3-CA94-455D-9F68-7171CA5EB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ECB58E-45CC-42A7-9B16-D91B4F01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6F9B4E-9BCF-4271-807A-4F3333D6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4D851-84DE-4071-8E79-EBB46751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07608-33E6-4389-A3B0-684ED5BDE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34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B311D-6B6D-4535-AE80-C493C161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2863987-012F-4E1D-A242-786D3F0BB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7F5191-7F1A-4B87-B4A7-445396B5F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302583-9B45-4347-9506-B1EA054F3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F034C4-6EFB-468C-95B9-CF86DF45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958A4F-561A-4ED0-B537-483C5EE0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14C22-DEDC-44D2-859C-A437ABD5A8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868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9E5214-2DDF-4F09-B65C-B2428E8B4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15DBA9-ACF3-4AD0-8FD5-A4CDD5D0B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C19FC3-5498-4403-855B-5141FB97DD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5E339F-BCDB-489A-9E17-DEA080DB83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A89ED2-9E66-411B-AEF9-8D3A84D5A2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F497D8-98B9-4C31-B16C-BF94FC54989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11140E-7648-4E85-ADA6-7D1811BB2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88840"/>
            <a:ext cx="7772400" cy="11883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21б. ДВУГРАННЫЙ УГОЛ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2621A9B6-DB61-43C3-BAC6-4491DB5E7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CEE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EF648904-8627-4AD0-95DB-76007B7B6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9F9D7A69-000D-47A7-813F-727CEEC2A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1295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01EBF3AB-FBE8-456B-99F6-04AB83BC7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0831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917162E8-20DB-4ED8-81C4-C4C9B898E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506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BCD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5299" name="Picture 3">
            <a:extLst>
              <a:ext uri="{FF2B5EF4-FFF2-40B4-BE49-F238E27FC236}">
                <a16:creationId xmlns:a16="http://schemas.microsoft.com/office/drawing/2014/main" id="{99E10694-3F99-40BD-B202-9BA45308A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942" y="1770063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12" name="Group 16">
            <a:extLst>
              <a:ext uri="{FF2B5EF4-FFF2-40B4-BE49-F238E27FC236}">
                <a16:creationId xmlns:a16="http://schemas.microsoft.com/office/drawing/2014/main" id="{E90865E9-05C7-4FDC-BD30-D423B7CBDED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70063"/>
            <a:ext cx="8991600" cy="5105400"/>
            <a:chOff x="96" y="1115"/>
            <a:chExt cx="5664" cy="321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308" name="Text Box 12">
                  <a:extLst>
                    <a:ext uri="{FF2B5EF4-FFF2-40B4-BE49-F238E27FC236}">
                      <a16:creationId xmlns:a16="http://schemas.microsoft.com/office/drawing/2014/main" id="{D8A315B2-33A1-41AC-94E5-BB4805C674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066"/>
                  <a:ext cx="5664" cy="1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GO</a:t>
                  </a:r>
                  <a:r>
                    <a:rPr lang="ru-RU" altLang="ru-RU" dirty="0"/>
                    <a:t>, где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центры оснований призмы,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BC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GO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OO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OG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tg</m:t>
                      </m:r>
                      <m:r>
                        <a:rPr lang="ru-RU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endParaRPr lang="ru-RU" altLang="ru-RU" dirty="0"/>
                </a:p>
              </p:txBody>
            </p:sp>
          </mc:Choice>
          <mc:Fallback>
            <p:sp>
              <p:nvSpPr>
                <p:cNvPr id="55308" name="Text Box 12">
                  <a:extLst>
                    <a:ext uri="{FF2B5EF4-FFF2-40B4-BE49-F238E27FC236}">
                      <a16:creationId xmlns:a16="http://schemas.microsoft.com/office/drawing/2014/main" id="{D8A315B2-33A1-41AC-94E5-BB4805C674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066"/>
                  <a:ext cx="5664" cy="1265"/>
                </a:xfrm>
                <a:prstGeom prst="rect">
                  <a:avLst/>
                </a:prstGeom>
                <a:blipFill>
                  <a:blip r:embed="rId3"/>
                  <a:stretch>
                    <a:fillRect l="-1017" t="-2424" r="-101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5309" name="Picture 13">
              <a:extLst>
                <a:ext uri="{FF2B5EF4-FFF2-40B4-BE49-F238E27FC236}">
                  <a16:creationId xmlns:a16="http://schemas.microsoft.com/office/drawing/2014/main" id="{9BA1641D-64A0-4DDE-A78E-F8D1745DFA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9" y="1115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5">
            <a:extLst>
              <a:ext uri="{FF2B5EF4-FFF2-40B4-BE49-F238E27FC236}">
                <a16:creationId xmlns:a16="http://schemas.microsoft.com/office/drawing/2014/main" id="{E936656C-88A9-4949-A440-05ABA2F9B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863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026">
            <a:extLst>
              <a:ext uri="{FF2B5EF4-FFF2-40B4-BE49-F238E27FC236}">
                <a16:creationId xmlns:a16="http://schemas.microsoft.com/office/drawing/2014/main" id="{7E2571CF-3F66-42C4-BE7C-E5901AA10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0834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BCE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6323" name="Picture 1027">
            <a:extLst>
              <a:ext uri="{FF2B5EF4-FFF2-40B4-BE49-F238E27FC236}">
                <a16:creationId xmlns:a16="http://schemas.microsoft.com/office/drawing/2014/main" id="{4F8697C8-CD0E-4783-95C1-90F86AF1D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29" y="1973263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335" name="Group 1039">
            <a:extLst>
              <a:ext uri="{FF2B5EF4-FFF2-40B4-BE49-F238E27FC236}">
                <a16:creationId xmlns:a16="http://schemas.microsoft.com/office/drawing/2014/main" id="{EDCA7736-92CA-426E-93A5-1B7F3195CDC3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973263"/>
            <a:ext cx="8991600" cy="4437063"/>
            <a:chOff x="158" y="1243"/>
            <a:chExt cx="5664" cy="279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330" name="Text Box 1034">
                  <a:extLst>
                    <a:ext uri="{FF2B5EF4-FFF2-40B4-BE49-F238E27FC236}">
                      <a16:creationId xmlns:a16="http://schemas.microsoft.com/office/drawing/2014/main" id="{583048A8-1F2C-45A1-8454-BEFEF8C794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8" y="3260"/>
                  <a:ext cx="5664" cy="7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CE.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CE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EE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CE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i="1" dirty="0"/>
                    <a:t>, CE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2</a:t>
                  </a:r>
                  <a:r>
                    <a:rPr lang="en-US" altLang="ru-RU" i="1" dirty="0"/>
                    <a:t>.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=30°</m:t>
                      </m:r>
                    </m:oMath>
                  </a14:m>
                  <a:r>
                    <a:rPr lang="ru-RU" altLang="ru-RU" dirty="0"/>
                    <a:t>.</a:t>
                  </a:r>
                </a:p>
              </p:txBody>
            </p:sp>
          </mc:Choice>
          <mc:Fallback>
            <p:sp>
              <p:nvSpPr>
                <p:cNvPr id="56330" name="Text Box 1034">
                  <a:extLst>
                    <a:ext uri="{FF2B5EF4-FFF2-40B4-BE49-F238E27FC236}">
                      <a16:creationId xmlns:a16="http://schemas.microsoft.com/office/drawing/2014/main" id="{583048A8-1F2C-45A1-8454-BEFEF8C794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8" y="3260"/>
                  <a:ext cx="5664" cy="778"/>
                </a:xfrm>
                <a:prstGeom prst="rect">
                  <a:avLst/>
                </a:prstGeom>
                <a:blipFill>
                  <a:blip r:embed="rId3"/>
                  <a:stretch>
                    <a:fillRect l="-1017" t="-3941" r="-1085" b="-1034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6332" name="Picture 1036">
              <a:extLst>
                <a:ext uri="{FF2B5EF4-FFF2-40B4-BE49-F238E27FC236}">
                  <a16:creationId xmlns:a16="http://schemas.microsoft.com/office/drawing/2014/main" id="{B6388757-E739-4C69-8B4E-04CAB3227C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43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5">
            <a:extLst>
              <a:ext uri="{FF2B5EF4-FFF2-40B4-BE49-F238E27FC236}">
                <a16:creationId xmlns:a16="http://schemas.microsoft.com/office/drawing/2014/main" id="{A5910361-D748-4BC8-A71B-9C86B857F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9016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6C37F175-235E-469A-84FD-3E994FE9A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BDE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7347" name="Picture 3">
            <a:extLst>
              <a:ext uri="{FF2B5EF4-FFF2-40B4-BE49-F238E27FC236}">
                <a16:creationId xmlns:a16="http://schemas.microsoft.com/office/drawing/2014/main" id="{2D082864-4D8E-45F3-AE14-DC11EDF61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356" name="Group 12">
            <a:extLst>
              <a:ext uri="{FF2B5EF4-FFF2-40B4-BE49-F238E27FC236}">
                <a16:creationId xmlns:a16="http://schemas.microsoft.com/office/drawing/2014/main" id="{6DBBC996-249D-4F52-BC78-369C4988BA6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991600" cy="3886200"/>
            <a:chOff x="96" y="1200"/>
            <a:chExt cx="5664" cy="244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352" name="Text Box 8">
                  <a:extLst>
                    <a:ext uri="{FF2B5EF4-FFF2-40B4-BE49-F238E27FC236}">
                      <a16:creationId xmlns:a16="http://schemas.microsoft.com/office/drawing/2014/main" id="{1C3F81D3-8E44-4F5B-96AE-388338C3D7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360"/>
                  <a:ext cx="566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DE. </a:t>
                  </a:r>
                  <a:r>
                    <a:rPr lang="ru-RU" altLang="ru-RU" dirty="0"/>
                    <a:t>Он равен 45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</a:p>
              </p:txBody>
            </p:sp>
          </mc:Choice>
          <mc:Fallback>
            <p:sp>
              <p:nvSpPr>
                <p:cNvPr id="57352" name="Text Box 8">
                  <a:extLst>
                    <a:ext uri="{FF2B5EF4-FFF2-40B4-BE49-F238E27FC236}">
                      <a16:creationId xmlns:a16="http://schemas.microsoft.com/office/drawing/2014/main" id="{1C3F81D3-8E44-4F5B-96AE-388338C3D7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360"/>
                  <a:ext cx="5664" cy="288"/>
                </a:xfrm>
                <a:prstGeom prst="rect">
                  <a:avLst/>
                </a:prstGeom>
                <a:blipFill>
                  <a:blip r:embed="rId3"/>
                  <a:stretch>
                    <a:fillRect t="-10667" b="-306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7353" name="Picture 9">
              <a:extLst>
                <a:ext uri="{FF2B5EF4-FFF2-40B4-BE49-F238E27FC236}">
                  <a16:creationId xmlns:a16="http://schemas.microsoft.com/office/drawing/2014/main" id="{1E0D1B2E-73E0-4175-8DAE-D26160B6E5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200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FD83DEC6-BBCD-4848-906E-1ADBFB55C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12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3063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C75B266A-3F1F-40F8-86AD-B9A43658C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77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BDF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8371" name="Picture 3">
            <a:extLst>
              <a:ext uri="{FF2B5EF4-FFF2-40B4-BE49-F238E27FC236}">
                <a16:creationId xmlns:a16="http://schemas.microsoft.com/office/drawing/2014/main" id="{09FB0B07-F775-4ED5-B055-C75EBED2D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57375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382" name="Group 14">
            <a:extLst>
              <a:ext uri="{FF2B5EF4-FFF2-40B4-BE49-F238E27FC236}">
                <a16:creationId xmlns:a16="http://schemas.microsoft.com/office/drawing/2014/main" id="{869DFE59-18A3-4B64-A32F-9CBD429B5FD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44675"/>
            <a:ext cx="8991600" cy="4668838"/>
            <a:chOff x="96" y="1162"/>
            <a:chExt cx="5664" cy="2941"/>
          </a:xfrm>
        </p:grpSpPr>
        <p:pic>
          <p:nvPicPr>
            <p:cNvPr id="58375" name="Picture 7">
              <a:extLst>
                <a:ext uri="{FF2B5EF4-FFF2-40B4-BE49-F238E27FC236}">
                  <a16:creationId xmlns:a16="http://schemas.microsoft.com/office/drawing/2014/main" id="{A6EE783E-47FB-435C-8B7E-5B44911A7F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162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376" name="Text Box 8">
                  <a:extLst>
                    <a:ext uri="{FF2B5EF4-FFF2-40B4-BE49-F238E27FC236}">
                      <a16:creationId xmlns:a16="http://schemas.microsoft.com/office/drawing/2014/main" id="{CBED1D1B-FDF2-4D5A-B561-1D188C0C71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249"/>
                  <a:ext cx="5664" cy="8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GF</a:t>
                  </a:r>
                  <a:r>
                    <a:rPr lang="ru-RU" altLang="ru-RU" dirty="0"/>
                    <a:t>, где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BD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GF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FF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FG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58376" name="Text Box 8">
                  <a:extLst>
                    <a:ext uri="{FF2B5EF4-FFF2-40B4-BE49-F238E27FC236}">
                      <a16:creationId xmlns:a16="http://schemas.microsoft.com/office/drawing/2014/main" id="{CBED1D1B-FDF2-4D5A-B561-1D188C0C7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249"/>
                  <a:ext cx="5664" cy="854"/>
                </a:xfrm>
                <a:prstGeom prst="rect">
                  <a:avLst/>
                </a:prstGeom>
                <a:blipFill>
                  <a:blip r:embed="rId4"/>
                  <a:stretch>
                    <a:fillRect l="-1017" t="-3604" r="-1017" b="-36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5">
            <a:extLst>
              <a:ext uri="{FF2B5EF4-FFF2-40B4-BE49-F238E27FC236}">
                <a16:creationId xmlns:a16="http://schemas.microsoft.com/office/drawing/2014/main" id="{1A37080F-BB19-44F5-A7BB-8F7C7E1A9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1444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>
            <a:extLst>
              <a:ext uri="{FF2B5EF4-FFF2-40B4-BE49-F238E27FC236}">
                <a16:creationId xmlns:a16="http://schemas.microsoft.com/office/drawing/2014/main" id="{2AE855C6-DA40-4063-B448-4DAB782D5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1453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ADE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59395" name="Picture 3">
            <a:extLst>
              <a:ext uri="{FF2B5EF4-FFF2-40B4-BE49-F238E27FC236}">
                <a16:creationId xmlns:a16="http://schemas.microsoft.com/office/drawing/2014/main" id="{C8170D21-E149-4EDF-96C7-F0907370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91852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406" name="Group 14">
            <a:extLst>
              <a:ext uri="{FF2B5EF4-FFF2-40B4-BE49-F238E27FC236}">
                <a16:creationId xmlns:a16="http://schemas.microsoft.com/office/drawing/2014/main" id="{B32BAD66-1A9A-4150-AE1B-AFE1DF5A72B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78025"/>
            <a:ext cx="8991600" cy="4757738"/>
            <a:chOff x="96" y="1246"/>
            <a:chExt cx="5664" cy="299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399" name="Text Box 7">
                  <a:extLst>
                    <a:ext uri="{FF2B5EF4-FFF2-40B4-BE49-F238E27FC236}">
                      <a16:creationId xmlns:a16="http://schemas.microsoft.com/office/drawing/2014/main" id="{354BD556-EC95-498E-A088-0A7F870A95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348"/>
                  <a:ext cx="5664" cy="8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GE</a:t>
                  </a:r>
                  <a:r>
                    <a:rPr lang="ru-RU" altLang="ru-RU" dirty="0"/>
                    <a:t>, где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CE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GG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EE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EG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59399" name="Text Box 7">
                  <a:extLst>
                    <a:ext uri="{FF2B5EF4-FFF2-40B4-BE49-F238E27FC236}">
                      <a16:creationId xmlns:a16="http://schemas.microsoft.com/office/drawing/2014/main" id="{354BD556-EC95-498E-A088-0A7F870A95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348"/>
                  <a:ext cx="5664" cy="895"/>
                </a:xfrm>
                <a:prstGeom prst="rect">
                  <a:avLst/>
                </a:prstGeom>
                <a:blipFill>
                  <a:blip r:embed="rId3"/>
                  <a:stretch>
                    <a:fillRect l="-1017" t="-3433" r="-1017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9403" name="Picture 11">
              <a:extLst>
                <a:ext uri="{FF2B5EF4-FFF2-40B4-BE49-F238E27FC236}">
                  <a16:creationId xmlns:a16="http://schemas.microsoft.com/office/drawing/2014/main" id="{09530EC8-D40D-4F35-BBAA-18CD624C68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46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5">
            <a:extLst>
              <a:ext uri="{FF2B5EF4-FFF2-40B4-BE49-F238E27FC236}">
                <a16:creationId xmlns:a16="http://schemas.microsoft.com/office/drawing/2014/main" id="{48A97F76-92FF-4C0F-9B1D-5261B333D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4088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A07ED76D-63D6-40B5-94AB-6A02C402A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929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CDE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AFE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60419" name="Picture 3">
            <a:extLst>
              <a:ext uri="{FF2B5EF4-FFF2-40B4-BE49-F238E27FC236}">
                <a16:creationId xmlns:a16="http://schemas.microsoft.com/office/drawing/2014/main" id="{5F9A6B2F-2B15-4D2B-BCFC-29BB19B1B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31084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434" name="Group 18">
            <a:extLst>
              <a:ext uri="{FF2B5EF4-FFF2-40B4-BE49-F238E27FC236}">
                <a16:creationId xmlns:a16="http://schemas.microsoft.com/office/drawing/2014/main" id="{E1BDFA26-5A40-4A5D-B425-8624B5EEBE1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46250"/>
            <a:ext cx="8991600" cy="5145088"/>
            <a:chOff x="96" y="1100"/>
            <a:chExt cx="5664" cy="3241"/>
          </a:xfrm>
        </p:grpSpPr>
        <p:pic>
          <p:nvPicPr>
            <p:cNvPr id="60427" name="Picture 11">
              <a:extLst>
                <a:ext uri="{FF2B5EF4-FFF2-40B4-BE49-F238E27FC236}">
                  <a16:creationId xmlns:a16="http://schemas.microsoft.com/office/drawing/2014/main" id="{6778498A-313C-42C3-983A-FCB9276BAE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100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428" name="Text Box 12">
                  <a:extLst>
                    <a:ext uri="{FF2B5EF4-FFF2-40B4-BE49-F238E27FC236}">
                      <a16:creationId xmlns:a16="http://schemas.microsoft.com/office/drawing/2014/main" id="{0D19C653-DCD2-4524-9F39-0294886C28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119"/>
                  <a:ext cx="5664" cy="12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,</a:t>
                  </a:r>
                  <a:r>
                    <a:rPr lang="en-US" altLang="ru-RU" i="1" dirty="0"/>
                    <a:t> 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центры оснований призмы, </a:t>
                  </a:r>
                  <a:r>
                    <a:rPr lang="en-US" altLang="ru-RU" i="1" dirty="0"/>
                    <a:t>P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Q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AF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CD</a:t>
                  </a:r>
                  <a:r>
                    <a:rPr lang="ru-RU" altLang="ru-RU" dirty="0"/>
                    <a:t>. 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PO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Q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PO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Q </a:t>
                  </a:r>
                  <a:r>
                    <a:rPr lang="ru-RU" altLang="ru-RU" dirty="0"/>
                    <a:t>имеем: </a:t>
                  </a:r>
                  <a:r>
                    <a:rPr lang="en-US" altLang="ru-RU" dirty="0"/>
                    <a:t>  </a:t>
                  </a:r>
                  <a:r>
                    <a:rPr lang="en-US" altLang="ru-RU" i="1" dirty="0"/>
                    <a:t>PO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:r>
                    <a:rPr lang="en-US" altLang="ru-RU" i="1" dirty="0"/>
                    <a:t>QO</a:t>
                  </a:r>
                  <a:r>
                    <a:rPr lang="en-US" altLang="ru-RU" baseline="-25000" dirty="0"/>
                    <a:t>1 </a:t>
                  </a:r>
                  <a:r>
                    <a:rPr lang="en-US" altLang="ru-RU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PQ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i="1" dirty="0"/>
                    <a:t>. </a:t>
                  </a:r>
                  <a:r>
                    <a:rPr lang="ru-RU" altLang="ru-RU" dirty="0"/>
                    <a:t>Из теоремы косинусов получаем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altLang="ru-RU" i="1" dirty="0"/>
                </a:p>
              </p:txBody>
            </p:sp>
          </mc:Choice>
          <mc:Fallback>
            <p:sp>
              <p:nvSpPr>
                <p:cNvPr id="60428" name="Text Box 12">
                  <a:extLst>
                    <a:ext uri="{FF2B5EF4-FFF2-40B4-BE49-F238E27FC236}">
                      <a16:creationId xmlns:a16="http://schemas.microsoft.com/office/drawing/2014/main" id="{0D19C653-DCD2-4524-9F39-0294886C28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119"/>
                  <a:ext cx="5664" cy="1222"/>
                </a:xfrm>
                <a:prstGeom prst="rect">
                  <a:avLst/>
                </a:prstGeom>
                <a:blipFill>
                  <a:blip r:embed="rId4"/>
                  <a:stretch>
                    <a:fillRect l="-1017" t="-2516" r="-1017" b="-220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5">
            <a:extLst>
              <a:ext uri="{FF2B5EF4-FFF2-40B4-BE49-F238E27FC236}">
                <a16:creationId xmlns:a16="http://schemas.microsoft.com/office/drawing/2014/main" id="{0882BA88-258D-40AA-A4F5-B49F2AA2E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4297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3128C85B-7AB9-4C99-BABF-0F5F3194C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258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CDF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AFD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61443" name="Picture 3">
            <a:extLst>
              <a:ext uri="{FF2B5EF4-FFF2-40B4-BE49-F238E27FC236}">
                <a16:creationId xmlns:a16="http://schemas.microsoft.com/office/drawing/2014/main" id="{76E2B6D2-97B0-40C5-9568-9F0AE6822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53" name="Group 13">
            <a:extLst>
              <a:ext uri="{FF2B5EF4-FFF2-40B4-BE49-F238E27FC236}">
                <a16:creationId xmlns:a16="http://schemas.microsoft.com/office/drawing/2014/main" id="{9638C828-EB20-4E67-A49C-5E23F6E2D78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76400"/>
            <a:ext cx="8991600" cy="4400550"/>
            <a:chOff x="96" y="1056"/>
            <a:chExt cx="5664" cy="277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447" name="Text Box 7">
                  <a:extLst>
                    <a:ext uri="{FF2B5EF4-FFF2-40B4-BE49-F238E27FC236}">
                      <a16:creationId xmlns:a16="http://schemas.microsoft.com/office/drawing/2014/main" id="{3A0D1023-BF8E-4227-8FE6-3B893D7268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072"/>
                  <a:ext cx="5664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центр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призмы, </a:t>
                  </a:r>
                  <a:r>
                    <a:rPr lang="en-US" altLang="ru-RU" i="1" dirty="0"/>
                    <a:t>G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CD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. 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равен углу </a:t>
                  </a:r>
                  <a:r>
                    <a:rPr lang="en-US" altLang="ru-RU" i="1" dirty="0"/>
                    <a:t>GOG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GOG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имеем: 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GG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:r>
                    <a:rPr lang="en-US" altLang="ru-RU" i="1" dirty="0"/>
                    <a:t>GO</a:t>
                  </a:r>
                  <a:r>
                    <a:rPr lang="en-US" altLang="ru-RU" dirty="0"/>
                    <a:t> = </a:t>
                  </a:r>
                  <a:r>
                    <a:rPr lang="en-US" altLang="ru-RU" i="1" dirty="0"/>
                    <a:t>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 </a:t>
                  </a:r>
                  <a:r>
                    <a:rPr lang="en-US" altLang="ru-RU" dirty="0"/>
                    <a:t>= 1.</a:t>
                  </a:r>
                  <a:r>
                    <a:rPr lang="ru-RU" altLang="ru-RU" dirty="0"/>
                    <a:t> 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= 60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  <a:endParaRPr lang="en-US" altLang="ru-RU" i="1" dirty="0"/>
                </a:p>
              </p:txBody>
            </p:sp>
          </mc:Choice>
          <mc:Fallback>
            <p:sp>
              <p:nvSpPr>
                <p:cNvPr id="61447" name="Text Box 7">
                  <a:extLst>
                    <a:ext uri="{FF2B5EF4-FFF2-40B4-BE49-F238E27FC236}">
                      <a16:creationId xmlns:a16="http://schemas.microsoft.com/office/drawing/2014/main" id="{3A0D1023-BF8E-4227-8FE6-3B893D7268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072"/>
                  <a:ext cx="5664" cy="756"/>
                </a:xfrm>
                <a:prstGeom prst="rect">
                  <a:avLst/>
                </a:prstGeom>
                <a:blipFill>
                  <a:blip r:embed="rId3"/>
                  <a:stretch>
                    <a:fillRect l="-1017" t="-4061" r="-1017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1450" name="Picture 10">
              <a:extLst>
                <a:ext uri="{FF2B5EF4-FFF2-40B4-BE49-F238E27FC236}">
                  <a16:creationId xmlns:a16="http://schemas.microsoft.com/office/drawing/2014/main" id="{958A8E92-EFAF-41F7-97A1-454AFA8993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056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E06A958C-74DD-4196-8F31-11B1E4FF8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0132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2C524988-8460-45AD-A27D-33BD5817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69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BCD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AFE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62467" name="Picture 3">
            <a:extLst>
              <a:ext uri="{FF2B5EF4-FFF2-40B4-BE49-F238E27FC236}">
                <a16:creationId xmlns:a16="http://schemas.microsoft.com/office/drawing/2014/main" id="{F2A431C6-2CFE-4BB6-A32C-A135ED611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32886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2478" name="Group 14">
            <a:extLst>
              <a:ext uri="{FF2B5EF4-FFF2-40B4-BE49-F238E27FC236}">
                <a16:creationId xmlns:a16="http://schemas.microsoft.com/office/drawing/2014/main" id="{35AB1F57-3BBF-4B2B-90C5-28BB615340F9}"/>
              </a:ext>
            </a:extLst>
          </p:cNvPr>
          <p:cNvGrpSpPr>
            <a:grpSpLocks/>
          </p:cNvGrpSpPr>
          <p:nvPr/>
        </p:nvGrpSpPr>
        <p:grpSpPr bwMode="auto">
          <a:xfrm>
            <a:off x="250826" y="1706692"/>
            <a:ext cx="8893175" cy="4979988"/>
            <a:chOff x="158" y="1029"/>
            <a:chExt cx="5602" cy="313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473" name="Text Box 9">
                  <a:extLst>
                    <a:ext uri="{FF2B5EF4-FFF2-40B4-BE49-F238E27FC236}">
                      <a16:creationId xmlns:a16="http://schemas.microsoft.com/office/drawing/2014/main" id="{9DFDEE85-ABF2-4D52-B8BE-8AF36319A9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8" y="3040"/>
                  <a:ext cx="5602" cy="11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центры боковой грани и верхнего основания призмы. Искомый угол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 равен углу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GB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, где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OO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 = 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 </a:t>
                  </a:r>
                  <a:r>
                    <a:rPr lang="ru-RU" altLang="ru-RU" dirty="0"/>
                    <a:t>Из теоремы косинусов получаем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  <a:endParaRPr lang="en-US" altLang="ru-RU" i="1" dirty="0"/>
                </a:p>
              </p:txBody>
            </p:sp>
          </mc:Choice>
          <mc:Fallback>
            <p:sp>
              <p:nvSpPr>
                <p:cNvPr id="62473" name="Text Box 9">
                  <a:extLst>
                    <a:ext uri="{FF2B5EF4-FFF2-40B4-BE49-F238E27FC236}">
                      <a16:creationId xmlns:a16="http://schemas.microsoft.com/office/drawing/2014/main" id="{9DFDEE85-ABF2-4D52-B8BE-8AF36319A9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8" y="3040"/>
                  <a:ext cx="5602" cy="1126"/>
                </a:xfrm>
                <a:prstGeom prst="rect">
                  <a:avLst/>
                </a:prstGeom>
                <a:blipFill>
                  <a:blip r:embed="rId3"/>
                  <a:stretch>
                    <a:fillRect l="-1028" t="-2730" r="-1097" b="-23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2475" name="Picture 11">
              <a:extLst>
                <a:ext uri="{FF2B5EF4-FFF2-40B4-BE49-F238E27FC236}">
                  <a16:creationId xmlns:a16="http://schemas.microsoft.com/office/drawing/2014/main" id="{5A21B935-1596-4BD3-A8D5-1E1E4AD610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8" y="1029"/>
              <a:ext cx="2484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5">
            <a:extLst>
              <a:ext uri="{FF2B5EF4-FFF2-40B4-BE49-F238E27FC236}">
                <a16:creationId xmlns:a16="http://schemas.microsoft.com/office/drawing/2014/main" id="{9D6653BD-C642-4BAA-B925-2741D5076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187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>
            <a:extLst>
              <a:ext uri="{FF2B5EF4-FFF2-40B4-BE49-F238E27FC236}">
                <a16:creationId xmlns:a16="http://schemas.microsoft.com/office/drawing/2014/main" id="{8DBC5EB1-DDB0-4364-AC36-4B40A3362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66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BCC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AFE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66574" name="Picture 14">
            <a:extLst>
              <a:ext uri="{FF2B5EF4-FFF2-40B4-BE49-F238E27FC236}">
                <a16:creationId xmlns:a16="http://schemas.microsoft.com/office/drawing/2014/main" id="{96CD674A-ED68-465E-925D-B3ADE6201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2278"/>
            <a:ext cx="3322638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6580" name="Group 20">
            <a:extLst>
              <a:ext uri="{FF2B5EF4-FFF2-40B4-BE49-F238E27FC236}">
                <a16:creationId xmlns:a16="http://schemas.microsoft.com/office/drawing/2014/main" id="{220C5D18-F084-4E85-AD73-6E2154ADE43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98280"/>
            <a:ext cx="8763000" cy="4408488"/>
            <a:chOff x="240" y="905"/>
            <a:chExt cx="5520" cy="277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569" name="Text Box 9">
                  <a:extLst>
                    <a:ext uri="{FF2B5EF4-FFF2-40B4-BE49-F238E27FC236}">
                      <a16:creationId xmlns:a16="http://schemas.microsoft.com/office/drawing/2014/main" id="{AE743EC3-E0CC-45B3-9999-9D7EF74577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0" y="905"/>
                  <a:ext cx="3360" cy="2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Продолжим отрезки </a:t>
                  </a:r>
                  <a:r>
                    <a:rPr lang="en-US" altLang="ru-RU" i="1" dirty="0"/>
                    <a:t>CB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FA </a:t>
                  </a:r>
                  <a:r>
                    <a:rPr lang="ru-RU" altLang="ru-RU" dirty="0"/>
                    <a:t>до пересечения в точке </a:t>
                  </a:r>
                  <a:r>
                    <a:rPr lang="en-US" altLang="ru-RU" i="1" dirty="0"/>
                    <a:t>G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Прямая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будет линией пересечения данных плоскостей. Из точки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опустим перпендикуляры </a:t>
                  </a:r>
                  <a:r>
                    <a:rPr lang="en-US" altLang="ru-RU" i="1" dirty="0"/>
                    <a:t>AO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AH</a:t>
                  </a:r>
                  <a:r>
                    <a:rPr lang="ru-RU" altLang="ru-RU" dirty="0"/>
                    <a:t> соответственно на прямые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BG</a:t>
                  </a:r>
                  <a:r>
                    <a:rPr lang="ru-RU" altLang="ru-RU" dirty="0"/>
                    <a:t>. Угол </a:t>
                  </a:r>
                  <a:r>
                    <a:rPr lang="en-US" altLang="ru-RU" i="1" dirty="0"/>
                    <a:t>AOH </a:t>
                  </a:r>
                  <a:r>
                    <a:rPr lang="ru-RU" altLang="ru-RU" dirty="0"/>
                    <a:t>будет искомым линейным углом.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𝐴𝐻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, 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𝑂𝐻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, 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𝐴𝑂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dirty="0"/>
                </a:p>
                <a:p>
                  <a:pPr algn="just">
                    <a:spcBef>
                      <a:spcPct val="50000"/>
                    </a:spcBef>
                  </a:pPr>
                  <a:endParaRPr lang="en-US" altLang="ru-RU" i="1" dirty="0"/>
                </a:p>
              </p:txBody>
            </p:sp>
          </mc:Choice>
          <mc:Fallback>
            <p:sp>
              <p:nvSpPr>
                <p:cNvPr id="66569" name="Text Box 9">
                  <a:extLst>
                    <a:ext uri="{FF2B5EF4-FFF2-40B4-BE49-F238E27FC236}">
                      <a16:creationId xmlns:a16="http://schemas.microsoft.com/office/drawing/2014/main" id="{AE743EC3-E0CC-45B3-9999-9D7EF74577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0" y="905"/>
                  <a:ext cx="3360" cy="2777"/>
                </a:xfrm>
                <a:prstGeom prst="rect">
                  <a:avLst/>
                </a:prstGeom>
                <a:blipFill>
                  <a:blip r:embed="rId3"/>
                  <a:stretch>
                    <a:fillRect l="-1714" t="-1107" r="-171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6575" name="Picture 15">
              <a:extLst>
                <a:ext uri="{FF2B5EF4-FFF2-40B4-BE49-F238E27FC236}">
                  <a16:creationId xmlns:a16="http://schemas.microsoft.com/office/drawing/2014/main" id="{8A6AA7B0-2616-49A6-89F6-EE88A01943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937"/>
              <a:ext cx="2093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578" name="Text Box 18">
                  <a:extLst>
                    <a:ext uri="{FF2B5EF4-FFF2-40B4-BE49-F238E27FC236}">
                      <a16:creationId xmlns:a16="http://schemas.microsoft.com/office/drawing/2014/main" id="{B005FDEF-7880-4141-80A4-095BF58226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0" y="3145"/>
                  <a:ext cx="5356" cy="4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chemeClr val="tx1"/>
                      </a:solidFill>
                    </a:rPr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∠</m:t>
                          </m:r>
                        </m:e>
                      </m:func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𝐴𝑂𝐻</m:t>
                      </m:r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6578" name="Text Box 18">
                  <a:extLst>
                    <a:ext uri="{FF2B5EF4-FFF2-40B4-BE49-F238E27FC236}">
                      <a16:creationId xmlns:a16="http://schemas.microsoft.com/office/drawing/2014/main" id="{B005FDEF-7880-4141-80A4-095BF58226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" y="3145"/>
                  <a:ext cx="5356" cy="428"/>
                </a:xfrm>
                <a:prstGeom prst="rect">
                  <a:avLst/>
                </a:prstGeom>
                <a:blipFill>
                  <a:blip r:embed="rId5"/>
                  <a:stretch>
                    <a:fillRect l="-1148" b="-714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4F382048-DC0C-4A41-9434-D780C73C0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18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687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026">
            <a:extLst>
              <a:ext uri="{FF2B5EF4-FFF2-40B4-BE49-F238E27FC236}">
                <a16:creationId xmlns:a16="http://schemas.microsoft.com/office/drawing/2014/main" id="{D70AC5A6-64AD-4910-AD97-A4424BFE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42" y="533400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угол между плоскост</a:t>
            </a:r>
            <a:r>
              <a:rPr lang="ru-RU" altLang="ru-RU" sz="2800" dirty="0"/>
              <a:t>ями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.</a:t>
            </a:r>
          </a:p>
        </p:txBody>
      </p:sp>
      <p:pic>
        <p:nvPicPr>
          <p:cNvPr id="65539" name="Picture 1027">
            <a:extLst>
              <a:ext uri="{FF2B5EF4-FFF2-40B4-BE49-F238E27FC236}">
                <a16:creationId xmlns:a16="http://schemas.microsoft.com/office/drawing/2014/main" id="{730901A2-1AA1-4437-9678-D75E3B37C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07816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40" name="Text Box 1028">
            <a:extLst>
              <a:ext uri="{FF2B5EF4-FFF2-40B4-BE49-F238E27FC236}">
                <a16:creationId xmlns:a16="http://schemas.microsoft.com/office/drawing/2014/main" id="{FBDFD6F5-8102-4BB3-B3E0-5D0CED58B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60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A7265D-73A0-4476-A716-D35D280322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7801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874B7718-67D4-4FF0-8AF6-7EBEEA549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777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правильной треугольной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все ребра которой равны 1, найдите </a:t>
            </a:r>
            <a:r>
              <a:rPr lang="ru-RU" altLang="ru-RU" sz="2800" dirty="0"/>
              <a:t>тангенс </a:t>
            </a:r>
            <a:r>
              <a:rPr lang="ru-RU" altLang="ru-RU" sz="2800" dirty="0">
                <a:cs typeface="Times New Roman" panose="02020603050405020304" pitchFamily="18" charset="0"/>
              </a:rPr>
              <a:t>уг</a:t>
            </a:r>
            <a:r>
              <a:rPr lang="ru-RU" altLang="ru-RU" sz="2800" dirty="0"/>
              <a:t>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плоскост</a:t>
            </a:r>
            <a:r>
              <a:rPr lang="ru-RU" altLang="ru-RU" sz="2800" dirty="0"/>
              <a:t>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/>
              <a:t>.</a:t>
            </a:r>
          </a:p>
        </p:txBody>
      </p:sp>
      <p:pic>
        <p:nvPicPr>
          <p:cNvPr id="44035" name="Picture 3">
            <a:extLst>
              <a:ext uri="{FF2B5EF4-FFF2-40B4-BE49-F238E27FC236}">
                <a16:creationId xmlns:a16="http://schemas.microsoft.com/office/drawing/2014/main" id="{AAB4DD88-0798-4E91-BF71-FE4261237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307816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043" name="Group 11">
            <a:extLst>
              <a:ext uri="{FF2B5EF4-FFF2-40B4-BE49-F238E27FC236}">
                <a16:creationId xmlns:a16="http://schemas.microsoft.com/office/drawing/2014/main" id="{563E875D-080D-4FEA-AB16-2189123E7CD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057400"/>
            <a:ext cx="8001000" cy="3573463"/>
            <a:chOff x="576" y="1296"/>
            <a:chExt cx="5040" cy="225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038" name="Text Box 6">
                  <a:extLst>
                    <a:ext uri="{FF2B5EF4-FFF2-40B4-BE49-F238E27FC236}">
                      <a16:creationId xmlns:a16="http://schemas.microsoft.com/office/drawing/2014/main" id="{B81A7139-C794-409C-BB24-3FF2FA6BAC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584"/>
                  <a:ext cx="2976" cy="19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,</a:t>
                  </a:r>
                  <a:r>
                    <a:rPr lang="en-US" altLang="ru-RU" i="1" dirty="0"/>
                    <a:t> 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- 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середины ребер </a:t>
                  </a:r>
                  <a:r>
                    <a:rPr lang="en-US" altLang="ru-RU" i="1" dirty="0"/>
                    <a:t>AB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Искомым линейным углом будет угол </a:t>
                  </a:r>
                  <a:r>
                    <a:rPr lang="en-US" altLang="ru-RU" i="1" dirty="0"/>
                    <a:t>OCO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OCO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OO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1; </a:t>
                  </a:r>
                  <a:r>
                    <a:rPr lang="en-US" altLang="ru-RU" i="1" dirty="0"/>
                    <a:t>OC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tg</m:t>
                      </m:r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4038" name="Text Box 6">
                  <a:extLst>
                    <a:ext uri="{FF2B5EF4-FFF2-40B4-BE49-F238E27FC236}">
                      <a16:creationId xmlns:a16="http://schemas.microsoft.com/office/drawing/2014/main" id="{B81A7139-C794-409C-BB24-3FF2FA6BAC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584"/>
                  <a:ext cx="2976" cy="1963"/>
                </a:xfrm>
                <a:prstGeom prst="rect">
                  <a:avLst/>
                </a:prstGeom>
                <a:blipFill>
                  <a:blip r:embed="rId3"/>
                  <a:stretch>
                    <a:fillRect l="-2065" t="-1566" r="-19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4041" name="Picture 9">
              <a:extLst>
                <a:ext uri="{FF2B5EF4-FFF2-40B4-BE49-F238E27FC236}">
                  <a16:creationId xmlns:a16="http://schemas.microsoft.com/office/drawing/2014/main" id="{011870AD-ACE2-46D5-9B12-A43E0380F4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296"/>
              <a:ext cx="1939" cy="2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43BB465E-373B-4F8C-B1D5-E4C758F9C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81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037045E5-317D-48E1-8178-BDDCF4E3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944"/>
            <a:ext cx="91085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</a:t>
            </a:r>
            <a:r>
              <a:rPr lang="ru-RU" altLang="ru-RU" dirty="0"/>
              <a:t>тангенс </a:t>
            </a:r>
            <a:r>
              <a:rPr lang="ru-RU" altLang="ru-RU" dirty="0">
                <a:cs typeface="Times New Roman" panose="02020603050405020304" pitchFamily="18" charset="0"/>
              </a:rPr>
              <a:t>уг</a:t>
            </a:r>
            <a:r>
              <a:rPr lang="ru-RU" altLang="ru-RU" dirty="0"/>
              <a:t>ла</a:t>
            </a:r>
            <a:r>
              <a:rPr lang="ru-RU" altLang="ru-RU" dirty="0">
                <a:cs typeface="Times New Roman" panose="02020603050405020304" pitchFamily="18" charset="0"/>
              </a:rPr>
              <a:t> между плоскост</a:t>
            </a:r>
            <a:r>
              <a:rPr lang="ru-RU" altLang="ru-RU" dirty="0"/>
              <a:t>ями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45059" name="Picture 3">
            <a:extLst>
              <a:ext uri="{FF2B5EF4-FFF2-40B4-BE49-F238E27FC236}">
                <a16:creationId xmlns:a16="http://schemas.microsoft.com/office/drawing/2014/main" id="{7A7703AB-8DEE-4D38-95E9-FDBB764C2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307816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67" name="Group 11">
            <a:extLst>
              <a:ext uri="{FF2B5EF4-FFF2-40B4-BE49-F238E27FC236}">
                <a16:creationId xmlns:a16="http://schemas.microsoft.com/office/drawing/2014/main" id="{6100564E-9BEF-422D-B0A9-F226D538BC0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524000"/>
            <a:ext cx="8229600" cy="3386138"/>
            <a:chOff x="432" y="960"/>
            <a:chExt cx="5184" cy="213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062" name="Text Box 6">
                  <a:extLst>
                    <a:ext uri="{FF2B5EF4-FFF2-40B4-BE49-F238E27FC236}">
                      <a16:creationId xmlns:a16="http://schemas.microsoft.com/office/drawing/2014/main" id="{C57AD272-F844-4C85-B056-CC562B5478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152"/>
                  <a:ext cx="2976" cy="17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 - 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середину ребра </a:t>
                  </a:r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Искомым линейным углом будет угол </a:t>
                  </a:r>
                  <a:r>
                    <a:rPr lang="en-US" altLang="ru-RU" i="1" dirty="0"/>
                    <a:t>BOB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BOB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BB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1; </a:t>
                  </a:r>
                  <a:r>
                    <a:rPr lang="en-US" altLang="ru-RU" i="1" dirty="0"/>
                    <a:t>BO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tg</m:t>
                      </m:r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5062" name="Text Box 6">
                  <a:extLst>
                    <a:ext uri="{FF2B5EF4-FFF2-40B4-BE49-F238E27FC236}">
                      <a16:creationId xmlns:a16="http://schemas.microsoft.com/office/drawing/2014/main" id="{C57AD272-F844-4C85-B056-CC562B5478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152"/>
                  <a:ext cx="2976" cy="1730"/>
                </a:xfrm>
                <a:prstGeom prst="rect">
                  <a:avLst/>
                </a:prstGeom>
                <a:blipFill>
                  <a:blip r:embed="rId3"/>
                  <a:stretch>
                    <a:fillRect l="-2065" t="-1774" r="-1935" b="-110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5065" name="Picture 9">
              <a:extLst>
                <a:ext uri="{FF2B5EF4-FFF2-40B4-BE49-F238E27FC236}">
                  <a16:creationId xmlns:a16="http://schemas.microsoft.com/office/drawing/2014/main" id="{E6D4498C-9BE5-4923-B9D1-01906EAD4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60"/>
              <a:ext cx="1939" cy="2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2DFEA9C5-09BC-4513-B8BB-FF4BBFFE0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5807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CC56CC91-6EEA-4E1C-8923-EA67E8596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</a:t>
            </a:r>
            <a:r>
              <a:rPr lang="ru-RU" altLang="ru-RU" dirty="0"/>
              <a:t>косинус </a:t>
            </a:r>
            <a:r>
              <a:rPr lang="ru-RU" altLang="ru-RU" dirty="0">
                <a:cs typeface="Times New Roman" panose="02020603050405020304" pitchFamily="18" charset="0"/>
              </a:rPr>
              <a:t>уг</a:t>
            </a:r>
            <a:r>
              <a:rPr lang="ru-RU" altLang="ru-RU" dirty="0"/>
              <a:t>ла</a:t>
            </a:r>
            <a:r>
              <a:rPr lang="ru-RU" altLang="ru-RU" dirty="0">
                <a:cs typeface="Times New Roman" panose="02020603050405020304" pitchFamily="18" charset="0"/>
              </a:rPr>
              <a:t> между плоскост</a:t>
            </a:r>
            <a:r>
              <a:rPr lang="ru-RU" altLang="ru-RU" dirty="0"/>
              <a:t>ями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/>
              <a:t>.</a:t>
            </a:r>
          </a:p>
        </p:txBody>
      </p:sp>
      <p:pic>
        <p:nvPicPr>
          <p:cNvPr id="48131" name="Picture 3">
            <a:extLst>
              <a:ext uri="{FF2B5EF4-FFF2-40B4-BE49-F238E27FC236}">
                <a16:creationId xmlns:a16="http://schemas.microsoft.com/office/drawing/2014/main" id="{89B45AA9-EDCE-4F6D-9B5B-7E83A740C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307816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140" name="Group 12">
            <a:extLst>
              <a:ext uri="{FF2B5EF4-FFF2-40B4-BE49-F238E27FC236}">
                <a16:creationId xmlns:a16="http://schemas.microsoft.com/office/drawing/2014/main" id="{EE7F1CC1-3B17-47FB-B621-9EDDAD8509F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752600"/>
            <a:ext cx="8610600" cy="3386138"/>
            <a:chOff x="336" y="1104"/>
            <a:chExt cx="5424" cy="213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134" name="Text Box 6">
                  <a:extLst>
                    <a:ext uri="{FF2B5EF4-FFF2-40B4-BE49-F238E27FC236}">
                      <a16:creationId xmlns:a16="http://schemas.microsoft.com/office/drawing/2014/main" id="{B230D6BB-2B91-4A5F-BBB4-81D529AEA82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48" y="1104"/>
                  <a:ext cx="3312" cy="19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Данные плоскости пересекаются по прямой </a:t>
                  </a:r>
                  <a:r>
                    <a:rPr lang="en-US" altLang="ru-RU" i="1" dirty="0"/>
                    <a:t>DE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середину </a:t>
                  </a:r>
                  <a:r>
                    <a:rPr lang="en-US" altLang="ru-RU" i="1" dirty="0"/>
                    <a:t>DE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F </a:t>
                  </a:r>
                  <a:r>
                    <a:rPr lang="ru-RU" altLang="ru-RU" dirty="0"/>
                    <a:t>середину </a:t>
                  </a:r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Угол </a:t>
                  </a:r>
                  <a:r>
                    <a:rPr lang="en-US" altLang="ru-RU" i="1" dirty="0"/>
                    <a:t>BGF </a:t>
                  </a:r>
                  <a:r>
                    <a:rPr lang="ru-RU" altLang="ru-RU" dirty="0"/>
                    <a:t>будет искомым.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BGF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BF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; </a:t>
                  </a:r>
                  <a:r>
                    <a:rPr lang="en-US" altLang="ru-RU" i="1" dirty="0"/>
                    <a:t>BG = FG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i="1" dirty="0"/>
                    <a:t> </a:t>
                  </a:r>
                  <a:r>
                    <a:rPr lang="ru-RU" altLang="ru-RU" dirty="0"/>
                    <a:t>По теореме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косинусов, имеем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48134" name="Text Box 6">
                  <a:extLst>
                    <a:ext uri="{FF2B5EF4-FFF2-40B4-BE49-F238E27FC236}">
                      <a16:creationId xmlns:a16="http://schemas.microsoft.com/office/drawing/2014/main" id="{B230D6BB-2B91-4A5F-BBB4-81D529AEA8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48" y="1104"/>
                  <a:ext cx="3312" cy="1920"/>
                </a:xfrm>
                <a:prstGeom prst="rect">
                  <a:avLst/>
                </a:prstGeom>
                <a:blipFill>
                  <a:blip r:embed="rId3"/>
                  <a:stretch>
                    <a:fillRect l="-1856" t="-1600" r="-1740" b="-8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8138" name="Picture 10">
              <a:extLst>
                <a:ext uri="{FF2B5EF4-FFF2-40B4-BE49-F238E27FC236}">
                  <a16:creationId xmlns:a16="http://schemas.microsoft.com/office/drawing/2014/main" id="{8F77DC4D-2ADB-40C1-9E98-2AF3EC6739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04"/>
              <a:ext cx="1939" cy="2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93A115E6-745A-4FED-B913-5551E2FA2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1457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01217342-B4BE-4BA4-A609-16D3A0C94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72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двугранный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гол, образованный соседними боковыми гранями правильной 6-й призмы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81493458-F2C6-41B0-A1F0-527E033E1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120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50180" name="Picture 4">
            <a:extLst>
              <a:ext uri="{FF2B5EF4-FFF2-40B4-BE49-F238E27FC236}">
                <a16:creationId xmlns:a16="http://schemas.microsoft.com/office/drawing/2014/main" id="{1D7BDFC4-0FFC-4CD3-AC9B-56A6A2658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77884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D6E9DE4A-4468-4362-A061-E5F6895C4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643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6AFEE77C-146A-4566-9F30-78A05E1C8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C3E2EB1B-117C-4E6D-A294-6241E63D8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3E5B2171-9033-47B6-A655-20470372F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884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63178EE-7841-4728-9E47-0C73C2B8C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9025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A8E2297B-8ED7-4FB3-B63E-A76DC574F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533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CDD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A16E4DAA-CA5C-468E-A7D8-6288C76C3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90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52228" name="Picture 4">
            <a:extLst>
              <a:ext uri="{FF2B5EF4-FFF2-40B4-BE49-F238E27FC236}">
                <a16:creationId xmlns:a16="http://schemas.microsoft.com/office/drawing/2014/main" id="{526D1B46-C21C-4853-A81D-9D97E3420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2060848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BCD474E-BC1A-4BAF-9C6F-04955E15A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3354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2E63DDF7-24A1-43C5-8B76-D50C67279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72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97EC20EA-7EBD-4901-8542-AC03FDDEC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30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53252" name="Picture 4">
            <a:extLst>
              <a:ext uri="{FF2B5EF4-FFF2-40B4-BE49-F238E27FC236}">
                <a16:creationId xmlns:a16="http://schemas.microsoft.com/office/drawing/2014/main" id="{50676B04-FD00-4612-B9D9-F082B2D59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841500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350BD871-7961-442F-9459-7316F19C3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539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959</Words>
  <Application>Microsoft Office PowerPoint</Application>
  <PresentationFormat>Экран (4:3)</PresentationFormat>
  <Paragraphs>58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Оформление по умолчанию</vt:lpstr>
      <vt:lpstr>21б. ДВУГРАННЫЙ УГОЛ (Призма)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24</cp:revision>
  <dcterms:created xsi:type="dcterms:W3CDTF">2007-12-05T04:57:17Z</dcterms:created>
  <dcterms:modified xsi:type="dcterms:W3CDTF">2022-04-07T06:09:34Z</dcterms:modified>
</cp:coreProperties>
</file>