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6" r:id="rId3"/>
    <p:sldId id="257" r:id="rId4"/>
    <p:sldId id="263" r:id="rId5"/>
    <p:sldId id="264" r:id="rId6"/>
    <p:sldId id="265" r:id="rId7"/>
    <p:sldId id="266" r:id="rId8"/>
    <p:sldId id="282" r:id="rId9"/>
    <p:sldId id="304" r:id="rId10"/>
    <p:sldId id="298" r:id="rId11"/>
    <p:sldId id="306" r:id="rId12"/>
    <p:sldId id="303" r:id="rId13"/>
    <p:sldId id="307" r:id="rId14"/>
    <p:sldId id="299" r:id="rId15"/>
    <p:sldId id="305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1" autoAdjust="0"/>
    <p:restoredTop sz="90929"/>
  </p:normalViewPr>
  <p:slideViewPr>
    <p:cSldViewPr>
      <p:cViewPr varScale="1">
        <p:scale>
          <a:sx n="97" d="100"/>
          <a:sy n="97" d="100"/>
        </p:scale>
        <p:origin x="3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3C69F79-CA0D-49D3-8A9F-6B3999572A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6518E4A-E35A-41AF-9BC8-83CB602C48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1AB7754-FA9C-4F34-8FDF-907FCE646B3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6167B5A5-803F-411B-9BDE-C105DF4FF09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73CAAF4-237B-4F02-829D-F3BE15B1B6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6FD5668-2A55-4DBF-B555-ECD0EC7C0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7CEB91-6EC8-432F-B18D-D9444F51BE1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75A121-811F-46DB-99E7-BB88B755FB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97166-7154-4F72-8EEF-426181D65628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C95821C-67CC-4BBB-A223-FB38083E8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6DCFE90-A519-4209-BBF8-96A3376FC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E1F9D4-C988-4F4A-9080-710BD8177A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48F18-A65F-4006-9BA6-B8408639C11A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ACEFA49F-360A-4CC4-9F30-793A264D0D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BB137B1-C91E-4ED8-AD72-FAEDA0A8A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2EB558-BEFE-4632-8867-F59D34551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B4F7A-DD88-49B2-98C7-49C45D5E2FC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2C9EFC3C-037C-4DA9-B5FC-96ABBAA4DB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436CBF3-9257-41D8-B621-2ECB6014D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ACF01C-9E06-44E6-8438-278E96FEB5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8365D-9532-4E08-A94A-D8F021580C1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B912D388-91A8-460B-8B30-035B3B281A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BEB15E9-4152-46BB-9189-4B6C03FD9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75A121-811F-46DB-99E7-BB88B755FB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97166-7154-4F72-8EEF-426181D6562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C95821C-67CC-4BBB-A223-FB38083E8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6DCFE90-A519-4209-BBF8-96A3376FC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0937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EA8E9F-2809-49C1-97D7-D63E5F11C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568168-CBB5-4767-BC9A-DE811012F00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92EDA274-2016-4D10-A35E-8FD859FE3B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13622CE-3D9C-45B7-BFEB-AD9C15CDF5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2DE82E-4A89-4A26-A73A-F88B54B344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9D7F7C-597E-43EE-928C-2C1FEA44CDC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2AA545ED-6180-4DEC-B871-0517B7910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BE16749-DDED-4197-8B81-DEC46F930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377C40-872D-416E-820B-2F8A8CECBE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62868-66B1-45E3-B4C9-527C4D3EDA2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C51D8544-A601-4CBC-A60F-9EB496CCEC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BE154C5-DA83-4465-AE06-E54DE82AB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1801C4-2069-48AF-9F55-A820AF70D5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F3CE25-1C23-492C-90F1-ADCF0430CA1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65FFEA91-8CF6-49C6-8235-840C0F6D7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B49F090-D50D-4228-91D2-99975011B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C31544-07D7-4128-AC48-8AC0612CE5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66B15-30C2-4AE0-AEEF-C8F3DC99F6C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B487E20D-9207-43B7-BC72-93F51CC2FB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E5C6AB2-52FC-453A-A35F-B2E26D667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51FEF7-4440-4A22-B4EC-95F338A5D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EF9E55-98D5-4D3E-A420-6ADFF1BA17F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A4B8B6DC-0F84-4C10-94A5-20379C157F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A91BAAC-FD84-4E61-89F5-E6F9425E6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51FEF7-4440-4A22-B4EC-95F338A5D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EF9E55-98D5-4D3E-A420-6ADFF1BA17F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A4B8B6DC-0F84-4C10-94A5-20379C157F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A91BAAC-FD84-4E61-89F5-E6F9425E6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577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D31FFB-4DC3-46E1-B0B3-DDE642D97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2B7E55-66C0-429C-9CDB-C22B58A32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7F03AD-177D-44DC-AB5A-1B21F13D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F32216-0B4E-4FBE-BF3D-345D6FC85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3ADFD5-8ACF-4ACC-A8B3-C1A5CC26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2B87F9-D08E-4431-A7D4-E5DA845CE7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872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08363-CAC8-4EB9-83CE-73229D117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2367DD-FEBB-4E39-8A88-54D9F97B1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0CB05A-779F-4184-A89E-3BF112383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183186-F50C-41B1-AF9C-D7DBD105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99A55-3678-4657-B761-FECB6C6B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09D25-98B0-4DCC-9D7D-91A4B8B547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427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9413AE-1070-439B-B9B1-A6F307599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2C5A27-C6C6-4838-ACCE-DBCA1250F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E80DDD-9605-4D63-97DB-4ED476B9A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4FC5EB-AE42-43A3-9A13-F60FB5F8B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C360CF-0121-4526-B165-1BECA3F4A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2EBC7-8A71-4EDC-AD1C-B774647045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520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C2312-4076-48AD-82D7-EBC2BF41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A6A4D5-3ECA-4EC4-AE71-4658F0153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D6B1A3-9691-4A35-BC7E-D23D6131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7E50E1-F08C-4329-879A-649C3E65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9BAA6-03A2-44ED-835C-378A571DE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FD4B7-86A5-4B62-B8B1-35F5AA4912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70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F0EC1-7A5E-43FA-A234-E09A5AFA2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0CF743-0FF0-42A2-B225-1BB16903F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47D531-868D-4E10-A5BC-FA5D43227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BDE4B4-8A30-4CEC-BFA8-B8703343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2DE8A0-75A0-41E9-88AD-8223137A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1FD59-AE76-4D2B-8524-3982577286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439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6D80D6-9D92-43B9-BF03-028696AFE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E4E97B-2335-44C8-81B0-8192233C3B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0FE9762-7AD0-4DD7-A9DC-746DFECF4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18DEB6-58F9-4BAC-855A-CA6EBC4B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795E903-1F63-47E8-BDF6-E7D0E9A8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6214A2-F85B-45B1-BA27-617BC992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3B74F-7FEB-47CC-8007-D90A4F0551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2988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599564-827A-4D46-8858-F52E8D456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61E744-F314-4AF3-9EBC-CA035AA9E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6E7CA-739D-4505-8D28-63F013C74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4855890-0A4E-4393-B90A-020CED2040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D9A13F-1E50-429A-A246-3017B314D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FAE8825-FB17-4E08-B1C1-4F8E77FA4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B29EA8-3288-40E3-B728-3BEB6205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22D41A5-8A5D-4501-8F9E-F82E17E4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FE700-7498-4159-8D71-0B1CBB801F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32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FE608-9DD1-4B91-8A4C-ED09FA75E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DF17C6-E031-452C-9F8F-D6C17E8B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0BB616F-D85C-40CE-8B8B-0405600F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DEAF8A3-6653-416A-A16F-D9B2F8B5D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16EA6-4BD8-493C-BB5F-BEAFD5A6DA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8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D47551B-B192-42F8-AA2E-76365ECD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23C7C45-2C61-4896-A3ED-D9912359F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EA8269-0E27-41FD-9522-95C908F5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3E8F0-4547-4C32-B9A5-F5644AE4B8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855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AA170C-2F25-47FD-914B-C20C4270B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79ECFF-E6E0-413F-B9AC-EFB6D7EEB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8B6F48-38E3-42F1-93AA-550A0BF13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0B0F9D-3BD7-476F-97B2-CB9CA98B2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337BE0-8319-4587-AC7F-368BDB58F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23345B-D13A-44F7-A96E-8A009C928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63C76-5C30-4A8F-96B5-202222ADA6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588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59EFE-A9F8-496D-848F-2C05E7E2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262F61-8F14-4413-8A14-F7C928F24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D6D92B-C3AC-47F0-9C92-FD7BB0F3F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F9272B-D439-4D32-A707-E493F11E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66BD7F-3AAC-49F2-A20C-25035C518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637FF8-F285-496A-8F17-78EE589B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2F79A-AF1B-4BC7-AFAB-66D248E381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760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F545676-B54E-4C43-9F84-EA3102FD3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7D5BCF7-81E8-4D88-9A16-78FC7D915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A40F94-571A-41D9-9005-425B7EE4BB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8B2314-47A2-4FCC-B9AE-BD78F2B837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22D8056-1943-4C6C-B15B-1FA7ABE7B7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1D5846-BAA5-40DB-8869-D92050A66E1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B2C5191-A1F3-4F67-9BEC-C4D6B67CF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12776"/>
            <a:ext cx="7772400" cy="1656184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22а. </a:t>
            </a:r>
            <a:r>
              <a:rPr lang="ru-RU" altLang="ru-RU" sz="3600" dirty="0">
                <a:solidFill>
                  <a:srgbClr val="FF3300"/>
                </a:solidFill>
              </a:rPr>
              <a:t>ПЕРПЕНДИКУЛЯРНОСТЬ ПЛОСКОСТЕЙ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61AE4D04-2F95-4854-9B81-F0E0DD4D8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023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плоскости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перпендикулярны.</a:t>
            </a:r>
            <a:endParaRPr lang="ru-RU" altLang="ru-RU" dirty="0"/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320E192D-BC4B-4D9C-8029-C7C39333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015" y="4937125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Решение: </a:t>
            </a:r>
            <a:r>
              <a:rPr lang="ru-RU" altLang="ru-RU" dirty="0"/>
              <a:t>Плоскость </a:t>
            </a:r>
            <a:r>
              <a:rPr lang="en-US" altLang="ru-RU" i="1" dirty="0"/>
              <a:t>ABC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содержит прямую </a:t>
            </a:r>
            <a:r>
              <a:rPr lang="en-US" altLang="ru-RU" i="1" dirty="0"/>
              <a:t>AC</a:t>
            </a:r>
            <a:r>
              <a:rPr lang="en-US" altLang="ru-RU" baseline="-25000" dirty="0"/>
              <a:t>1</a:t>
            </a:r>
            <a:r>
              <a:rPr lang="ru-RU" altLang="ru-RU" dirty="0"/>
              <a:t>, перпендикулярную плоскости </a:t>
            </a:r>
            <a:r>
              <a:rPr lang="en-US" altLang="ru-RU" i="1" dirty="0"/>
              <a:t>BA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dirty="0"/>
              <a:t>. </a:t>
            </a:r>
            <a:r>
              <a:rPr lang="ru-RU" altLang="ru-RU" dirty="0"/>
              <a:t>Следовательно, данные плоскости перпендикулярны. </a:t>
            </a:r>
          </a:p>
        </p:txBody>
      </p:sp>
      <p:pic>
        <p:nvPicPr>
          <p:cNvPr id="63493" name="Picture 5">
            <a:extLst>
              <a:ext uri="{FF2B5EF4-FFF2-40B4-BE49-F238E27FC236}">
                <a16:creationId xmlns:a16="http://schemas.microsoft.com/office/drawing/2014/main" id="{EC680BD6-22B2-42D3-92D1-3421B8DA1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77607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AFDFFD-6E29-4BAA-9F28-D8B766929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43149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BA2693A5-284F-4FDD-83A5-94E1DFD8C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060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треугольной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</a:t>
            </a:r>
            <a:r>
              <a:rPr lang="ru-RU" altLang="ru-RU" i="1" dirty="0"/>
              <a:t> </a:t>
            </a:r>
            <a:r>
              <a:rPr lang="ru-RU" altLang="ru-RU" dirty="0"/>
              <a:t>точка </a:t>
            </a:r>
            <a:r>
              <a:rPr lang="en-US" altLang="ru-RU" i="1" dirty="0"/>
              <a:t>D </a:t>
            </a:r>
            <a:r>
              <a:rPr lang="ru-RU" altLang="ru-RU" dirty="0"/>
              <a:t>– середина ребра </a:t>
            </a:r>
            <a:r>
              <a:rPr lang="en-US" altLang="ru-RU" i="1" dirty="0"/>
              <a:t>AB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Докажите, что </a:t>
            </a:r>
            <a:r>
              <a:rPr lang="ru-RU" altLang="ru-RU" dirty="0">
                <a:cs typeface="Times New Roman" panose="02020603050405020304" pitchFamily="18" charset="0"/>
              </a:rPr>
              <a:t>плоскости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SCD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перпендикулярны</a:t>
            </a:r>
            <a:r>
              <a:rPr lang="ru-RU" altLang="ru-RU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692216-74F2-46AE-8EF2-21AE7FB81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740932"/>
            <a:ext cx="3312368" cy="3377317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BC4DC5D-8BE2-418F-91A2-58C1F6A5E70E}"/>
              </a:ext>
            </a:extLst>
          </p:cNvPr>
          <p:cNvGrpSpPr/>
          <p:nvPr/>
        </p:nvGrpSpPr>
        <p:grpSpPr>
          <a:xfrm>
            <a:off x="179512" y="1792878"/>
            <a:ext cx="8964488" cy="4483343"/>
            <a:chOff x="179512" y="1792878"/>
            <a:chExt cx="8964488" cy="4483343"/>
          </a:xfrm>
        </p:grpSpPr>
        <p:sp>
          <p:nvSpPr>
            <p:cNvPr id="69639" name="Text Box 7">
              <a:extLst>
                <a:ext uri="{FF2B5EF4-FFF2-40B4-BE49-F238E27FC236}">
                  <a16:creationId xmlns:a16="http://schemas.microsoft.com/office/drawing/2014/main" id="{2BD9F3C6-D21E-4A82-B3A2-B6F93404B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512" y="5445224"/>
              <a:ext cx="896448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Плоскость </a:t>
              </a:r>
              <a:r>
                <a:rPr lang="en-US" altLang="ru-RU" i="1" dirty="0"/>
                <a:t>SCD</a:t>
              </a:r>
              <a:r>
                <a:rPr lang="en-US" altLang="ru-RU" dirty="0"/>
                <a:t> </a:t>
              </a:r>
              <a:r>
                <a:rPr lang="ru-RU" altLang="ru-RU" dirty="0"/>
                <a:t>содержит высоту </a:t>
              </a:r>
              <a:r>
                <a:rPr lang="en-US" altLang="ru-RU" i="1" dirty="0"/>
                <a:t>SO </a:t>
              </a:r>
              <a:r>
                <a:rPr lang="ru-RU" altLang="ru-RU" dirty="0"/>
                <a:t>пирамиды </a:t>
              </a:r>
              <a:r>
                <a:rPr lang="en-US" altLang="ru-RU" i="1" dirty="0"/>
                <a:t>SABC</a:t>
              </a:r>
              <a:r>
                <a:rPr lang="en-US" altLang="ru-RU" dirty="0"/>
                <a:t>. </a:t>
              </a:r>
              <a:r>
                <a:rPr lang="ru-RU" altLang="ru-RU" dirty="0"/>
                <a:t>Следовательно, данные плоскости перпендикулярны. 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B479FB80-508E-469B-B15C-DAEC70401C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3326" y="1792878"/>
              <a:ext cx="3209316" cy="3272244"/>
            </a:xfrm>
            <a:prstGeom prst="rect">
              <a:avLst/>
            </a:prstGeom>
          </p:spPr>
        </p:pic>
      </p:grpSp>
      <p:sp>
        <p:nvSpPr>
          <p:cNvPr id="13" name="Rectangle 5">
            <a:extLst>
              <a:ext uri="{FF2B5EF4-FFF2-40B4-BE49-F238E27FC236}">
                <a16:creationId xmlns:a16="http://schemas.microsoft.com/office/drawing/2014/main" id="{D1953485-B98B-4A52-B8D7-68992F38A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0937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BA2693A5-284F-4FDD-83A5-94E1DFD8C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06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/>
              <a:t> Докажите, что в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правильной четырёхугольной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</a:t>
            </a:r>
            <a:r>
              <a:rPr lang="ru-RU" altLang="ru-RU" i="1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плоскости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SAC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перпендикулярны</a:t>
            </a:r>
            <a:r>
              <a:rPr lang="ru-RU" altLang="ru-RU" dirty="0"/>
              <a:t>.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D1953485-B98B-4A52-B8D7-68992F38A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B2AD16-C843-4D28-BCA9-23DFB9CCD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445" y="2128656"/>
            <a:ext cx="3115110" cy="2600688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164D28F8-3921-4AA8-A624-348983EA433B}"/>
              </a:ext>
            </a:extLst>
          </p:cNvPr>
          <p:cNvGrpSpPr/>
          <p:nvPr/>
        </p:nvGrpSpPr>
        <p:grpSpPr>
          <a:xfrm>
            <a:off x="179512" y="2128656"/>
            <a:ext cx="8964488" cy="4147565"/>
            <a:chOff x="179512" y="2128656"/>
            <a:chExt cx="8964488" cy="4147565"/>
          </a:xfrm>
        </p:grpSpPr>
        <p:sp>
          <p:nvSpPr>
            <p:cNvPr id="69639" name="Text Box 7">
              <a:extLst>
                <a:ext uri="{FF2B5EF4-FFF2-40B4-BE49-F238E27FC236}">
                  <a16:creationId xmlns:a16="http://schemas.microsoft.com/office/drawing/2014/main" id="{2BD9F3C6-D21E-4A82-B3A2-B6F93404B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512" y="5445224"/>
              <a:ext cx="896448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Плоскость </a:t>
              </a:r>
              <a:r>
                <a:rPr lang="en-US" altLang="ru-RU" i="1" dirty="0"/>
                <a:t>SAC</a:t>
              </a:r>
              <a:r>
                <a:rPr lang="en-US" altLang="ru-RU" dirty="0"/>
                <a:t> </a:t>
              </a:r>
              <a:r>
                <a:rPr lang="ru-RU" altLang="ru-RU" dirty="0"/>
                <a:t>содержит высоту </a:t>
              </a:r>
              <a:r>
                <a:rPr lang="en-US" altLang="ru-RU" i="1" dirty="0"/>
                <a:t>SO </a:t>
              </a:r>
              <a:r>
                <a:rPr lang="ru-RU" altLang="ru-RU" dirty="0"/>
                <a:t>пирамиды </a:t>
              </a:r>
              <a:r>
                <a:rPr lang="en-US" altLang="ru-RU" i="1" dirty="0"/>
                <a:t>SABCD</a:t>
              </a:r>
              <a:r>
                <a:rPr lang="en-US" altLang="ru-RU" dirty="0"/>
                <a:t>. </a:t>
              </a:r>
              <a:r>
                <a:rPr lang="ru-RU" altLang="ru-RU" dirty="0"/>
                <a:t>Следовательно, данные плоскости перпендикулярны. 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1CBF840D-B17C-4911-86B5-572677E9EE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14445" y="2128656"/>
              <a:ext cx="3115110" cy="2600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945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>
            <a:extLst>
              <a:ext uri="{FF2B5EF4-FFF2-40B4-BE49-F238E27FC236}">
                <a16:creationId xmlns:a16="http://schemas.microsoft.com/office/drawing/2014/main" id="{BA2693A5-284F-4FDD-83A5-94E1DFD8C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06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/>
              <a:t> Докажите, что в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правильной шестиугольной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SABCDEF</a:t>
            </a:r>
            <a:r>
              <a:rPr lang="ru-RU" altLang="ru-RU" i="1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плоскости</a:t>
            </a:r>
            <a:r>
              <a:rPr lang="ru-RU" altLang="ru-RU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SAD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перпендикулярны</a:t>
            </a:r>
            <a:r>
              <a:rPr lang="ru-RU" altLang="ru-RU" dirty="0"/>
              <a:t>.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D1953485-B98B-4A52-B8D7-68992F38A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2A4079-FFF2-43E5-B035-2CD3AC01F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024" y="2019103"/>
            <a:ext cx="2695951" cy="2819794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F9A5952B-BF43-475A-B1FD-3F2CC77919FD}"/>
              </a:ext>
            </a:extLst>
          </p:cNvPr>
          <p:cNvGrpSpPr/>
          <p:nvPr/>
        </p:nvGrpSpPr>
        <p:grpSpPr>
          <a:xfrm>
            <a:off x="179512" y="2019103"/>
            <a:ext cx="8964488" cy="4257118"/>
            <a:chOff x="179512" y="2019103"/>
            <a:chExt cx="8964488" cy="4257118"/>
          </a:xfrm>
        </p:grpSpPr>
        <p:sp>
          <p:nvSpPr>
            <p:cNvPr id="69639" name="Text Box 7">
              <a:extLst>
                <a:ext uri="{FF2B5EF4-FFF2-40B4-BE49-F238E27FC236}">
                  <a16:creationId xmlns:a16="http://schemas.microsoft.com/office/drawing/2014/main" id="{2BD9F3C6-D21E-4A82-B3A2-B6F93404B8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512" y="5445224"/>
              <a:ext cx="896448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Плоскость </a:t>
              </a:r>
              <a:r>
                <a:rPr lang="en-US" altLang="ru-RU" i="1" dirty="0"/>
                <a:t>SAD</a:t>
              </a:r>
              <a:r>
                <a:rPr lang="en-US" altLang="ru-RU" dirty="0"/>
                <a:t> </a:t>
              </a:r>
              <a:r>
                <a:rPr lang="ru-RU" altLang="ru-RU" dirty="0"/>
                <a:t>содержит высоту </a:t>
              </a:r>
              <a:r>
                <a:rPr lang="en-US" altLang="ru-RU" i="1" dirty="0"/>
                <a:t>SO </a:t>
              </a:r>
              <a:r>
                <a:rPr lang="ru-RU" altLang="ru-RU" dirty="0"/>
                <a:t>пирамиды </a:t>
              </a:r>
              <a:r>
                <a:rPr lang="en-US" altLang="ru-RU" i="1" dirty="0"/>
                <a:t>SABCDEF</a:t>
              </a:r>
              <a:r>
                <a:rPr lang="en-US" altLang="ru-RU" dirty="0"/>
                <a:t>. </a:t>
              </a:r>
              <a:r>
                <a:rPr lang="ru-RU" altLang="ru-RU" dirty="0"/>
                <a:t>Следовательно, данные плоскости перпендикулярны. 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1261423-E402-42D9-B412-808983D78A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24024" y="2019103"/>
              <a:ext cx="2695951" cy="2819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228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5BDB5903-5BD7-4C99-81F2-E52F70419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55637"/>
            <a:ext cx="8229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Докажите, что в правильной треугольной призме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плоскости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BCC</a:t>
            </a:r>
            <a:r>
              <a:rPr lang="en-US" altLang="ru-RU" baseline="-25000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перпендикулярны.</a:t>
            </a:r>
            <a:endParaRPr lang="ru-RU" altLang="ru-RU" dirty="0"/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E0CBC779-3E21-4B9A-8292-C57450295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0"/>
            <a:ext cx="90323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Плоскость </a:t>
            </a:r>
            <a:r>
              <a:rPr lang="en-US" altLang="ru-RU" i="1" dirty="0"/>
              <a:t>BCC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содержит прямую </a:t>
            </a:r>
            <a:r>
              <a:rPr lang="en-US" altLang="ru-RU" i="1" dirty="0"/>
              <a:t>BB</a:t>
            </a:r>
            <a:r>
              <a:rPr lang="en-US" altLang="ru-RU" baseline="-25000" dirty="0"/>
              <a:t>1</a:t>
            </a:r>
            <a:r>
              <a:rPr lang="ru-RU" altLang="ru-RU" dirty="0"/>
              <a:t>, перпендикулярную плоскости </a:t>
            </a:r>
            <a:r>
              <a:rPr lang="en-US" altLang="ru-RU" i="1" dirty="0"/>
              <a:t>ABC</a:t>
            </a:r>
            <a:r>
              <a:rPr lang="ru-RU" altLang="ru-RU" dirty="0"/>
              <a:t>. Следовательно, данные плоскости перпендикулярны. </a:t>
            </a:r>
          </a:p>
        </p:txBody>
      </p:sp>
      <p:pic>
        <p:nvPicPr>
          <p:cNvPr id="64516" name="Picture 4">
            <a:extLst>
              <a:ext uri="{FF2B5EF4-FFF2-40B4-BE49-F238E27FC236}">
                <a16:creationId xmlns:a16="http://schemas.microsoft.com/office/drawing/2014/main" id="{03CF99D5-AD9A-40A8-8C09-A0C808F9ED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25" y="1735138"/>
            <a:ext cx="3078163" cy="338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7" name="Rectangle 5">
            <a:extLst>
              <a:ext uri="{FF2B5EF4-FFF2-40B4-BE49-F238E27FC236}">
                <a16:creationId xmlns:a16="http://schemas.microsoft.com/office/drawing/2014/main" id="{87ECA393-9A66-493D-B855-601D85512A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5524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>
            <a:extLst>
              <a:ext uri="{FF2B5EF4-FFF2-40B4-BE49-F238E27FC236}">
                <a16:creationId xmlns:a16="http://schemas.microsoft.com/office/drawing/2014/main" id="{4421FC55-E9E3-4322-ADD4-2C74F913F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589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 Докажите, что в правильной шестиугольной призме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плоскости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ABB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перпендикулярны.</a:t>
            </a:r>
            <a:endParaRPr lang="ru-RU" altLang="ru-RU" sz="2800" i="1" dirty="0"/>
          </a:p>
        </p:txBody>
      </p:sp>
      <p:pic>
        <p:nvPicPr>
          <p:cNvPr id="49156" name="Picture 4">
            <a:extLst>
              <a:ext uri="{FF2B5EF4-FFF2-40B4-BE49-F238E27FC236}">
                <a16:creationId xmlns:a16="http://schemas.microsoft.com/office/drawing/2014/main" id="{F56DE4EF-C297-427E-879F-E655CFCB6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5" y="1986925"/>
            <a:ext cx="3943350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1F5A72D2-15BF-41A8-AFFB-71F0EA693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0"/>
            <a:ext cx="90323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Плоскость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содержит прямую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ru-RU" altLang="ru-RU" dirty="0"/>
              <a:t>, перпендикулярную плоскости </a:t>
            </a:r>
            <a:r>
              <a:rPr lang="en-US" altLang="ru-RU" i="1" dirty="0"/>
              <a:t>ABC</a:t>
            </a:r>
            <a:r>
              <a:rPr lang="ru-RU" altLang="ru-RU" dirty="0"/>
              <a:t>. Следовательно, данные плоскости перпендикулярны.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B4AF2-0C6C-4917-B74D-424848DD1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395289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7A922E31-1535-48DB-B3C2-B4857947E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шестиугольной призме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ABCDEFA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назовите плоскости, проходящие через вершины призмы и перпендикулярные плоскости: а) </a:t>
            </a:r>
            <a:r>
              <a:rPr lang="en-US" altLang="ru-RU" sz="2800" i="1" dirty="0"/>
              <a:t>ABB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</a:t>
            </a:r>
            <a:r>
              <a:rPr lang="en-US" altLang="ru-RU" sz="2800" dirty="0"/>
              <a:t> </a:t>
            </a:r>
            <a:r>
              <a:rPr lang="ru-RU" altLang="ru-RU" sz="2800" dirty="0"/>
              <a:t>б) </a:t>
            </a:r>
            <a:r>
              <a:rPr lang="en-US" altLang="ru-RU" sz="2800" i="1" dirty="0"/>
              <a:t>ACC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9AE95CF0-F996-4BE5-AF67-C45416C5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86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</a:t>
            </a:r>
            <a:r>
              <a:rPr lang="en-US" altLang="ru-RU" i="1"/>
              <a:t>ABC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AFF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CDD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BEE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AC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CA</a:t>
            </a:r>
            <a:r>
              <a:rPr lang="en-US" altLang="ru-RU" baseline="-25000"/>
              <a:t>1</a:t>
            </a:r>
            <a:r>
              <a:rPr lang="en-US" altLang="ru-RU" i="1"/>
              <a:t>F</a:t>
            </a:r>
            <a:r>
              <a:rPr lang="en-US" altLang="ru-RU" baseline="-25000"/>
              <a:t>1</a:t>
            </a:r>
            <a:r>
              <a:rPr lang="en-US" altLang="ru-RU"/>
              <a:t>;</a:t>
            </a:r>
            <a:endParaRPr lang="ru-RU" altLang="ru-RU"/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D6384A18-5811-4C07-9F7A-D18B96D67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054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а) </a:t>
            </a:r>
            <a:r>
              <a:rPr lang="en-US" altLang="ru-RU" i="1"/>
              <a:t>ABC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AEE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BDD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AB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BA</a:t>
            </a:r>
            <a:r>
              <a:rPr lang="en-US" altLang="ru-RU" baseline="-25000"/>
              <a:t>1</a:t>
            </a:r>
            <a:r>
              <a:rPr lang="en-US" altLang="ru-RU" i="1"/>
              <a:t>E</a:t>
            </a:r>
            <a:r>
              <a:rPr lang="en-US" altLang="ru-RU" baseline="-25000"/>
              <a:t>1</a:t>
            </a:r>
            <a:r>
              <a:rPr lang="en-US" altLang="ru-RU"/>
              <a:t>;</a:t>
            </a:r>
            <a:endParaRPr lang="ru-RU" altLang="ru-RU"/>
          </a:p>
        </p:txBody>
      </p:sp>
      <p:graphicFrame>
        <p:nvGraphicFramePr>
          <p:cNvPr id="44038" name="Object 6">
            <a:extLst>
              <a:ext uri="{FF2B5EF4-FFF2-40B4-BE49-F238E27FC236}">
                <a16:creationId xmlns:a16="http://schemas.microsoft.com/office/drawing/2014/main" id="{2073194D-8F69-4B54-9ECB-476EF1F29B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28600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28600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Text Box 7">
            <a:extLst>
              <a:ext uri="{FF2B5EF4-FFF2-40B4-BE49-F238E27FC236}">
                <a16:creationId xmlns:a16="http://schemas.microsoft.com/office/drawing/2014/main" id="{74843FB6-2B08-4E8B-80D2-5C6AA6766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8674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</a:t>
            </a:r>
            <a:r>
              <a:rPr lang="en-US" altLang="ru-RU" i="1"/>
              <a:t>ABC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BFF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CEE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E6C2064-EB3F-4B32-BCC2-BDC1268C2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utoUpdateAnimBg="0"/>
      <p:bldP spid="44036" grpId="0" autoUpdateAnimBg="0"/>
      <p:bldP spid="4403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>
            <a:extLst>
              <a:ext uri="{FF2B5EF4-FFF2-40B4-BE49-F238E27FC236}">
                <a16:creationId xmlns:a16="http://schemas.microsoft.com/office/drawing/2014/main" id="{F0C7B990-1523-4BC2-980F-CE83E1208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плоскости, проходящие через вершины многогранника, изображенного на рисунке, все плоские углы которого прямые, перпендикулярные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.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C20653AA-642A-41E2-AC38-82D8B019D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ABB</a:t>
            </a:r>
            <a:r>
              <a:rPr lang="en-US" altLang="ru-RU" baseline="-25000"/>
              <a:t>1</a:t>
            </a:r>
            <a:r>
              <a:rPr lang="en-US" altLang="ru-RU" i="1"/>
              <a:t> ADD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BCC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CDD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ACC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BDD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AA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BB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.</a:t>
            </a:r>
            <a:endParaRPr lang="ru-RU" altLang="ru-RU" i="1">
              <a:solidFill>
                <a:srgbClr val="33CC33"/>
              </a:solidFill>
            </a:endParaRPr>
          </a:p>
        </p:txBody>
      </p:sp>
      <p:pic>
        <p:nvPicPr>
          <p:cNvPr id="46085" name="Picture 5">
            <a:extLst>
              <a:ext uri="{FF2B5EF4-FFF2-40B4-BE49-F238E27FC236}">
                <a16:creationId xmlns:a16="http://schemas.microsoft.com/office/drawing/2014/main" id="{E62A76AA-DE94-48A6-8F8F-AF4CE6EBA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65FA7131-B5A6-4685-A4D9-239CDD1D3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95D9BC32-3CEF-4793-916C-DC412DD91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плоскости, проходящие через вершины многогранника, изображенного на рисунке, все плоские углы которого прямые, перпендикулярные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3D2A5026-DAC4-47A8-9DED-65BEDD7AF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534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ABC</a:t>
            </a:r>
            <a:r>
              <a:rPr lang="en-US" altLang="ru-RU"/>
              <a:t>,</a:t>
            </a:r>
            <a:r>
              <a:rPr lang="en-US" altLang="ru-RU" i="1"/>
              <a:t> ABB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CDD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A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3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ABC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CDA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AD</a:t>
            </a:r>
            <a:r>
              <a:rPr lang="en-US" altLang="ru-RU" baseline="-25000"/>
              <a:t>3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DA</a:t>
            </a:r>
            <a:r>
              <a:rPr lang="en-US" altLang="ru-RU" baseline="-25000"/>
              <a:t>3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/>
              <a:t>.</a:t>
            </a:r>
            <a:endParaRPr lang="ru-RU" altLang="ru-RU"/>
          </a:p>
        </p:txBody>
      </p:sp>
      <p:pic>
        <p:nvPicPr>
          <p:cNvPr id="48133" name="Picture 5">
            <a:extLst>
              <a:ext uri="{FF2B5EF4-FFF2-40B4-BE49-F238E27FC236}">
                <a16:creationId xmlns:a16="http://schemas.microsoft.com/office/drawing/2014/main" id="{4F77A139-51CD-4E7E-A80A-00247DAE7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A6E7F9FF-BCC9-4B38-B248-6B8721609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EC967722-DE50-470F-A2BA-FE532CC01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9603"/>
            <a:ext cx="8839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Две плоскости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перпендикулярными</a:t>
            </a:r>
            <a:r>
              <a:rPr lang="ru-RU" altLang="ru-RU" dirty="0">
                <a:cs typeface="Times New Roman" panose="02020603050405020304" pitchFamily="18" charset="0"/>
              </a:rPr>
              <a:t>, если угол между ними прямой.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EA90E4CC-0CFE-44B4-869E-477259904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19400"/>
            <a:ext cx="9144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Пусть плоскость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проходит через прямую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перпендикулярную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c </a:t>
            </a:r>
            <a:r>
              <a:rPr lang="ru-RU" altLang="ru-RU" dirty="0">
                <a:cs typeface="Times New Roman" panose="02020603050405020304" pitchFamily="18" charset="0"/>
              </a:rPr>
              <a:t>– линия пересечения плоскостей α и β. Докажем, что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перпендикулярны. В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через точку пересечения прямой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с плоскостью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проведем прямую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перпендикулярную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. Через прямые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проведем плоскость </a:t>
            </a:r>
            <a:r>
              <a:rPr lang="en-US" altLang="ru-RU" dirty="0">
                <a:cs typeface="Times New Roman" panose="02020603050405020304" pitchFamily="18" charset="0"/>
              </a:rPr>
              <a:t>γ</a:t>
            </a:r>
            <a:r>
              <a:rPr lang="ru-RU" altLang="ru-RU" dirty="0">
                <a:cs typeface="Times New Roman" panose="02020603050405020304" pitchFamily="18" charset="0"/>
              </a:rPr>
              <a:t>. Прямая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 будет перпендикулярна плоскости </a:t>
            </a:r>
            <a:r>
              <a:rPr lang="en-US" altLang="ru-RU" dirty="0">
                <a:cs typeface="Times New Roman" panose="02020603050405020304" pitchFamily="18" charset="0"/>
              </a:rPr>
              <a:t>γ</a:t>
            </a:r>
            <a:r>
              <a:rPr lang="ru-RU" altLang="ru-RU" dirty="0">
                <a:cs typeface="Times New Roman" panose="02020603050405020304" pitchFamily="18" charset="0"/>
              </a:rPr>
              <a:t>, так как она перпендикулярна двум пересекающимся прямым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 этой плоскости. Поскольку прямая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перпендикулярна плоскости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, то угол, образованный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, прямой. Он является линейным углом соответствующего двугранного угла. Следовательно, плоскости </a:t>
            </a:r>
            <a:r>
              <a:rPr lang="en-US" altLang="ru-RU" dirty="0">
                <a:cs typeface="Times New Roman" panose="02020603050405020304" pitchFamily="18" charset="0"/>
              </a:rPr>
              <a:t>α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dirty="0">
                <a:cs typeface="Times New Roman" panose="02020603050405020304" pitchFamily="18" charset="0"/>
              </a:rPr>
              <a:t>β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перпендикулярны. 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8D7004BA-2872-4A3A-B751-762D98BCE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5943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(Признак перпендикулярности двух плоскостей.) Если плоскость проходит через прямую, перпендикулярную другой плоскости, то эти плоскости перпендикулярны.</a:t>
            </a:r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38B3F230-3E4E-4A74-AF97-001ED530E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838200"/>
            <a:ext cx="29718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89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1F57A00-1BD0-41AF-97C2-7EEC271EDF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0D8050E2-4BA0-4CB1-A80E-D56715676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Верно ли, что две плоскости, перпендикулярные третьей, параллельны?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CE8C9DC5-28E4-448F-9EC5-C471A52CC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EEE62286-AEE9-4385-9E2B-FB412877E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Сколько плоскостей, перпендикулярных данной плоскости, можно провести через данную прямую?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BD9256FF-751A-4036-8ADA-15C57054F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Бесконечно много, если прямая перпендикулярна плоскости, и одну в противном случае.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32F06C1-F912-4A86-A026-80C59F8D76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Вопрос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A0B2A1E2-5A9A-4CB6-9616-579E34426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Плоскость </a:t>
            </a:r>
            <a:r>
              <a:rPr lang="en-US" altLang="ru-RU" sz="2800" dirty="0">
                <a:cs typeface="Times New Roman" panose="02020603050405020304" pitchFamily="18" charset="0"/>
              </a:rPr>
              <a:t>α</a:t>
            </a:r>
            <a:r>
              <a:rPr lang="ru-RU" altLang="ru-RU" sz="2800" dirty="0">
                <a:cs typeface="Times New Roman" panose="02020603050405020304" pitchFamily="18" charset="0"/>
              </a:rPr>
              <a:t> перпендикулярна плоскости </a:t>
            </a:r>
            <a:r>
              <a:rPr lang="en-US" altLang="ru-RU" sz="2800" dirty="0">
                <a:cs typeface="Times New Roman" panose="02020603050405020304" pitchFamily="18" charset="0"/>
              </a:rPr>
              <a:t>β</a:t>
            </a:r>
            <a:r>
              <a:rPr lang="ru-RU" altLang="ru-RU" sz="2800" dirty="0">
                <a:cs typeface="Times New Roman" panose="02020603050405020304" pitchFamily="18" charset="0"/>
              </a:rPr>
              <a:t>. Будет ли всякая прямая плоскости </a:t>
            </a:r>
            <a:r>
              <a:rPr lang="en-US" altLang="ru-RU" sz="2800" dirty="0">
                <a:cs typeface="Times New Roman" panose="02020603050405020304" pitchFamily="18" charset="0"/>
              </a:rPr>
              <a:t>α</a:t>
            </a:r>
            <a:r>
              <a:rPr lang="ru-RU" altLang="ru-RU" sz="2800" dirty="0">
                <a:cs typeface="Times New Roman" panose="02020603050405020304" pitchFamily="18" charset="0"/>
              </a:rPr>
              <a:t> перпендикулярна плоскости </a:t>
            </a:r>
            <a:r>
              <a:rPr lang="en-US" altLang="ru-RU" sz="2800" dirty="0">
                <a:cs typeface="Times New Roman" panose="02020603050405020304" pitchFamily="18" charset="0"/>
              </a:rPr>
              <a:t>β</a:t>
            </a:r>
            <a:r>
              <a:rPr lang="ru-RU" altLang="ru-RU" sz="28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D31D082E-4AE3-4263-A759-B873F6426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Нет.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E745AC-01CC-4BD4-8879-59B0B3BBBA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Вопрос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>
            <a:extLst>
              <a:ext uri="{FF2B5EF4-FFF2-40B4-BE49-F238E27FC236}">
                <a16:creationId xmlns:a16="http://schemas.microsoft.com/office/drawing/2014/main" id="{7D65B2B2-0E82-4339-A516-DCDDBC349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Плоскость и прямая параллельны. Верно ли утверждение о том, что плоскость, перпендикулярная данной плоскости, перпендикулярна и данной прямой?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EBFACBE4-B189-4B38-B812-DC0DD87A3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Нет.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A4DD894-78AB-48BE-AD72-0897BCF70B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Вопрос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E7F7549A-D301-41A9-BFF7-3344B2DCF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20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Плоскость и прямая параллельны. Будет ли верно утверждение о том, что плоскость, перпендикулярная прямой, перпендикулярна и данной плоскости?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18CDBB81-33D8-4B86-8EE4-37D9AEACC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Да.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4DE833A-4B1F-48B3-8308-753BA642B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Вопрос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EA732E67-9136-4B30-BF5C-CCE9B253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перпендикулярны плоскости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B7289C-7F64-420D-BFC7-3CD3DE2B3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086E92C-14E9-4C59-A3D3-BF84BC0CB3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5334000"/>
            <a:ext cx="903230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 </a:t>
            </a:r>
            <a:r>
              <a:rPr lang="ru-RU" altLang="ru-RU" dirty="0"/>
              <a:t>Плоскость </a:t>
            </a:r>
            <a:r>
              <a:rPr lang="en-US" altLang="ru-RU" i="1" dirty="0"/>
              <a:t>ADD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содержит прямую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ru-RU" altLang="ru-RU" dirty="0"/>
              <a:t>, перпендикулярную плоскости </a:t>
            </a:r>
            <a:r>
              <a:rPr lang="en-US" altLang="ru-RU" i="1" dirty="0"/>
              <a:t>ABC</a:t>
            </a:r>
            <a:r>
              <a:rPr lang="ru-RU" altLang="ru-RU" dirty="0"/>
              <a:t>. Следовательно, данные плоскости перпендикулярны.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0B36AF8-727B-4AB2-9253-F3F4D0F16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865570"/>
            <a:ext cx="2972353" cy="28506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E90E9D4A-0757-4150-8D59-2220889E1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486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AAB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CDD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AB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 baseline="-25000"/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EA732E67-9136-4B30-BF5C-CCE9B253C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кубе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укажите плоскости, проходящие через вершины куба, перпендикулярные плоскости: а)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BCD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41988" name="Picture 4">
            <a:extLst>
              <a:ext uri="{FF2B5EF4-FFF2-40B4-BE49-F238E27FC236}">
                <a16:creationId xmlns:a16="http://schemas.microsoft.com/office/drawing/2014/main" id="{BD52D023-CAD4-47FE-B5A1-DE4F9EFFC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9" name="Text Box 5">
            <a:extLst>
              <a:ext uri="{FF2B5EF4-FFF2-40B4-BE49-F238E27FC236}">
                <a16:creationId xmlns:a16="http://schemas.microsoft.com/office/drawing/2014/main" id="{5A8BA70C-3AE6-4105-837B-011EFE294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731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</a:t>
            </a:r>
            <a:r>
              <a:rPr lang="en-US" altLang="ru-RU"/>
              <a:t>)</a:t>
            </a:r>
            <a:r>
              <a:rPr lang="ru-RU" altLang="ru-RU"/>
              <a:t> </a:t>
            </a:r>
            <a:r>
              <a:rPr lang="en-US" altLang="ru-RU" i="1"/>
              <a:t>ABB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BCC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CDD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baseline="-25000"/>
              <a:t> </a:t>
            </a:r>
            <a:r>
              <a:rPr lang="en-US" altLang="ru-RU" i="1"/>
              <a:t>ADD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BDD</a:t>
            </a:r>
            <a:r>
              <a:rPr lang="en-US" altLang="ru-RU" baseline="-25000"/>
              <a:t>1</a:t>
            </a:r>
            <a:r>
              <a:rPr lang="en-US" altLang="ru-RU"/>
              <a:t>;</a:t>
            </a: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B7289C-7F64-420D-BFC7-3CD3DE2B3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33324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9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890</Words>
  <Application>Microsoft Office PowerPoint</Application>
  <PresentationFormat>Экран (4:3)</PresentationFormat>
  <Paragraphs>79</Paragraphs>
  <Slides>18</Slides>
  <Notes>12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Оформление по умолчанию</vt:lpstr>
      <vt:lpstr>Точечный рисунок</vt:lpstr>
      <vt:lpstr>22а. ПЕРПЕНДИКУЛЯРНОСТЬ ПЛОСКОСТЕЙ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Презентация PowerPoint</vt:lpstr>
      <vt:lpstr>Презентация PowerPoint</vt:lpstr>
      <vt:lpstr>Презентация PowerPoint</vt:lpstr>
      <vt:lpstr>Упражнение 4</vt:lpstr>
      <vt:lpstr>Упражнение 5</vt:lpstr>
      <vt:lpstr>Упражнение 6</vt:lpstr>
      <vt:lpstr>Упражнение 7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14</cp:revision>
  <dcterms:created xsi:type="dcterms:W3CDTF">2007-12-05T04:57:17Z</dcterms:created>
  <dcterms:modified xsi:type="dcterms:W3CDTF">2022-04-07T06:38:48Z</dcterms:modified>
</cp:coreProperties>
</file>