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300" r:id="rId3"/>
    <p:sldId id="294" r:id="rId4"/>
    <p:sldId id="263" r:id="rId5"/>
    <p:sldId id="258" r:id="rId6"/>
    <p:sldId id="259" r:id="rId7"/>
    <p:sldId id="260" r:id="rId8"/>
    <p:sldId id="261" r:id="rId9"/>
    <p:sldId id="262" r:id="rId10"/>
    <p:sldId id="279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4" r:id="rId22"/>
    <p:sldId id="299" r:id="rId23"/>
    <p:sldId id="296" r:id="rId24"/>
    <p:sldId id="298" r:id="rId25"/>
    <p:sldId id="295" r:id="rId26"/>
    <p:sldId id="285" r:id="rId27"/>
    <p:sldId id="283" r:id="rId28"/>
    <p:sldId id="292" r:id="rId29"/>
    <p:sldId id="286" r:id="rId30"/>
    <p:sldId id="288" r:id="rId31"/>
    <p:sldId id="293" r:id="rId32"/>
    <p:sldId id="289" r:id="rId33"/>
    <p:sldId id="301" r:id="rId34"/>
    <p:sldId id="302" r:id="rId35"/>
    <p:sldId id="264" r:id="rId36"/>
    <p:sldId id="265" r:id="rId37"/>
    <p:sldId id="266" r:id="rId38"/>
    <p:sldId id="267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2" autoAdjust="0"/>
    <p:restoredTop sz="90929"/>
  </p:normalViewPr>
  <p:slideViewPr>
    <p:cSldViewPr>
      <p:cViewPr varScale="1">
        <p:scale>
          <a:sx n="95" d="100"/>
          <a:sy n="95" d="100"/>
        </p:scale>
        <p:origin x="2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C37F8F4-AACC-4C10-8E6F-BD788368C5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0C66FAD-2E5D-4A26-9F91-B04219379B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A8CE4D4-3196-4D69-822B-93A2A048E6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EF4C9B9-DFF2-488F-84D8-2D82BA4C1B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8C45CD51-1FF6-418E-8CC4-24058CFB46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F932863-F25D-47E0-98CE-D38593AE90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4CE2B0-0152-4671-9B90-123BFB11082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91F3D4-39C9-4668-A0BF-E3121AAE29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4AE5F-F3E1-4E9B-8F23-8E7AFE1A2BC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9CC1091-5ACD-40F1-8482-45D65F044C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6B6F402-FB68-4F48-A93F-0B53037600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13048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466D4B-6409-4FD9-BBA3-2BF8F2BC5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E8E71-232D-4012-A242-9DBC7A06497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33796229-DB43-4BA9-B8E7-CFD8EC3CD1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CDC1C4-BA18-46AC-9F4D-85B12B8135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33439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73C935-9559-4BAE-A67F-446FDF2688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CF2D3-6264-4430-8B6D-7DB048BC6CB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7812921F-6F1F-4115-A711-3C27F1279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F9FF6547-BDC8-4118-BB6E-C6C17487C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5865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D9495C-F94D-4714-83FB-1F49A8B93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5FEDA9-69BA-4E58-AF32-D2051BCF1413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DAE48212-0306-4C4E-B82F-7872C3B405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4594B955-BCB2-4FCC-A88B-9D58FFD27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08732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11FDD0-BB26-462E-9EE7-FB7844E179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5B1B9-5A7C-42C1-BFB4-6B7174BE705A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8F4D747A-E640-4C07-9C52-B05DF10F5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D5B8F72E-1A03-49C0-9B98-CE2FE5832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01334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0B47F0-ABFC-4D5F-A66B-ED55C34B61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E29A7-857A-4029-9C6E-8ED2213E37FE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4AD72084-A4F5-4382-84AA-EE67B9033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FFF603BF-EA77-4658-AA2D-DD631621E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911175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EA88B5-2D06-4502-AC12-4B513D06C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DC935-BEA4-4C50-B020-2CB02CC1B277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DA632654-25CD-41C3-8CC9-47E7979F8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A71FEF0-366B-4586-9D26-0261D5616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00820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0D1E4E-B7D0-4387-8BF9-A74E6B8C8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2A958-1DBB-49D4-BE8A-82687E5C9589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7EB170F7-3882-4368-97BD-6E9325E89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288B138-935A-4E77-BB98-A8A5678C4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27745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DFBFF0-7D97-4CBD-8A64-CDD3F452F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787FD-78B5-4B07-A338-6411522E46DF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3211352A-548A-41B0-B7B5-3D828579E8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FB1274D-1BDA-4829-96E1-4E166B7D2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4238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C2EED6C-6577-45E1-9B74-D29B650547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E936C-B299-4BF9-930C-731336ECDE91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E31C8C3-444D-46B8-99DF-6B63EA3CA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253E0D0-055F-469C-8563-984C93B80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779532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9042A3-D9D1-496B-AB54-2808B15647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C9838-E66E-42AF-BB3F-779010DB6058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FB5F0EE3-90DE-4542-995B-692C7528AF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151471F-D21D-459E-B86E-CA90CE5FB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74804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2B7707-2966-45EB-8723-A1B843D8F2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26A57-A7DD-45BF-BA8C-4DD2B1F1298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9C36B736-DBB0-4A02-84EF-A660B00B6F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FD67872-BBD5-4AFD-AE4E-DF838C090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523689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8309AC-374B-4449-8FEF-822DEFC9E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627194-62E2-4807-A5F5-6188DC6A1C24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64514" name="Rectangle 1026">
            <a:extLst>
              <a:ext uri="{FF2B5EF4-FFF2-40B4-BE49-F238E27FC236}">
                <a16:creationId xmlns:a16="http://schemas.microsoft.com/office/drawing/2014/main" id="{61331DFF-955A-41AD-8E52-1DFD1BEBD9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1027">
            <a:extLst>
              <a:ext uri="{FF2B5EF4-FFF2-40B4-BE49-F238E27FC236}">
                <a16:creationId xmlns:a16="http://schemas.microsoft.com/office/drawing/2014/main" id="{A23428DB-C405-4836-8E25-72FAE580BB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13493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30597-6991-4830-BC3F-F33B401C8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1A1F6-9583-4BC6-A3D8-67C106CA553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0160E604-D294-46D5-A553-185939E303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BE5069E-B500-4082-ACB0-88C7BCA23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040467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30597-6991-4830-BC3F-F33B401C8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1A1F6-9583-4BC6-A3D8-67C106CA553A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0160E604-D294-46D5-A553-185939E303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BE5069E-B500-4082-ACB0-88C7BCA23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61575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30597-6991-4830-BC3F-F33B401C84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1A1F6-9583-4BC6-A3D8-67C106CA553A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0160E604-D294-46D5-A553-185939E303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BE5069E-B500-4082-ACB0-88C7BCA23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09811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99B7C6-BBE7-44C2-9CCE-01FC964124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17F3E-C710-4414-99C8-AF6AA616981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44B16C8-45D7-4D3C-9806-B0930D0E0D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4940352-98B4-4BA0-8152-D9281419C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7034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3ED583-1296-46D1-8288-E57C170FB0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1AA68-A46B-444F-8391-6E76AD5F2ED4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2A9A369-288A-48B7-8253-C39F3F972D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8852637-D9E6-4223-BC80-8CDC89F2C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481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E6B4DA-986F-4192-ADD6-09580AE067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4397B-C635-45E0-A7E0-BDF97504ACF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3449645-2C81-4CD9-A7C7-7114FB08B8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7B179AC-C480-452A-A6B9-616548924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52975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163E95-FA9B-445A-A8B2-2BE9E7B4E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AFF2C-05A0-482F-9F1E-C432762AEB8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14755A1-EB96-4C71-8976-68C29F270F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E7BA691-788B-4EBE-85B6-797EF8060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26399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8C4FA5-CED0-4067-954E-178CB8E8D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B76A6-6DCB-49B5-A6AD-74C41354286A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00EE0E3-988A-43E4-9694-8BA2242243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270F719-65F3-4177-9330-476B3E246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42874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C6DCEC-0C3A-4DD0-8E4A-944630766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290A8-ABD4-4894-A998-68430B5FF62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7C00EAF-BF03-44B1-8942-A8669807CA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094C04A-A091-4E05-83A1-166A0CF35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16730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CC6BAD-9F67-4878-8E02-9478F02471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AF7A0-E7EA-49D7-B730-C1CE46C137F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81C834E-BF32-4C33-A404-A85C35BBEE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451E613-0A4F-43B9-9EBC-BBDBDA05D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0794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C2E532-8E40-4F14-81A9-4E77DC143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D9885A-5617-42B4-9F6E-AADE56A73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118C4F-C96A-43C3-ADDB-1DFD3152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AFD732-A7C0-4794-90C4-EEFA37CEF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A95682-5D4D-484B-AE8A-44D88137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58CB2-4821-481B-987D-A83454A3E8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10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34DA7-C594-4B79-AF79-E11AA1EA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21AAF8-313C-4F80-8ED0-5846CC67D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3B641-B59F-49E0-BF42-DCFC39CFA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AA365B-7278-4B30-B5B5-0FECA8E5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E77D90-A303-42FA-930C-C93F0417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F1CF2-2944-453E-933D-2E3169EFC8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142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7613F81-BA1A-4986-B42D-52C80B20C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BE7E4F-A790-484A-9237-F62887303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F275C0-F4BD-4AC9-BB90-ED106610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40B566-9D25-41C3-8C14-6ED54ABA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80FD75-32FF-4FEE-B704-935C8A0E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D8333-03D1-44B5-BC0A-D774BC54AE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297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F61FE-612B-49B5-8A90-298B2EBE4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2C7CF3-8525-4428-B62C-F3E940523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254715-5CDA-4C2C-BEBE-C86170FD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B1203F-0C47-4DD1-9AB0-CD2EAFEF0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7EB853-575F-4FFB-8418-9DF3FB84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CD671-3660-4B2C-A018-43B26DC2DB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571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1178E-3831-4C93-8587-BBCA617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22BCE3-8E4E-4069-9359-FB467C715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20306C-CE19-4FB9-8339-E9099389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147D74-D858-46D7-871F-ED301BC1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AB9A2B-729F-4845-AA3D-2C8E4623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FB0FC-09F5-40DF-82D1-D7BA6A236F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505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A6E81-7939-48DF-A7A9-6175E2454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B77F45-1A58-4442-86F0-C3F4AA1EC4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588BDC-C99D-4C1E-8776-73402017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AC0EDD-7ACE-4DA1-B2E4-F4800358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2DF081-4B77-48D5-B67E-F7DA7DB9D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E2562D-9A71-4AD7-9215-52189BD5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54FBC-C709-40DB-A40E-088ABC81B0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498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66887-6E0B-42FF-83B6-8E6AB0D66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00C752-72F8-4C1A-B6C9-A3759D51A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5437D0-E0B8-40BD-AB66-FC908E573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611136-2849-48C3-82E6-48069133D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AD8FCC3-EF1E-465A-B69F-C7C500B20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CA437A-FA8C-41F3-9BF8-15998FDD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459EED-80FC-4BAB-BC78-A5974FDE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8F28F2-01C0-4D6A-B48D-CC67F1A0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137D3-7C3E-4936-924C-1D3A769221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179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6785E-7A48-4454-8609-B20D34AD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01FFEAA-EFD7-49D7-A1F1-60DF2C08B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2D161A-E2A6-4523-8679-B78A9C0C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F019AE-C4FC-4E8A-9F69-9860DFE8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59B6-2675-4C53-8235-08D6EC4CFB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AED622C-6F61-402A-8ABE-4F491B7BE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FA09D01-612D-4D90-B486-CFED3B57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7D815D-23D0-4ED5-80CE-2CEAC41D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A726F-AEF6-4186-B0B2-702551A8B4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970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42C57-2529-44FC-93F2-956151E37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E438F6-3217-42C9-B25A-6C95FE54B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62B3D4-B26E-4C9B-B3D1-367436FBC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94E288-13EE-42AE-9954-765EF667A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9F79A4-5EF6-4E6A-A169-12A72180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682304-980A-4D23-B28E-756249F1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D2931-4786-4B1D-AF54-D558DF15E3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50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65782-FD29-4E4B-8F04-5580D158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50EBF7-6145-41F5-BF06-CA7A4ECE5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AA0C97-7C64-48FF-95A1-E5BC33CAD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579A4F-9CF3-460C-9EE1-2A61CAFD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1479D-314C-4FBC-8E36-DF870E98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7B0694-6C82-4917-90D8-38ED58DEA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11A48-B9CA-4450-B412-A351406559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645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5E1EC9A-A83B-461B-AD77-21E8D9980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A4CF5C-4D25-4B9A-9952-E6CF83BA0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19919C-1F2C-4AAA-9312-7A46554F93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F625A0-DF43-44BD-A4FC-EECF0D82CE8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3F13EA-6B87-4E49-8438-6297C90021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6A8680-8F99-473E-87E3-AE026AB20FA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A26EAE-3861-48B8-9A0E-7D6BF7C96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96" y="980728"/>
            <a:ext cx="9108504" cy="972344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23. </a:t>
            </a:r>
            <a:r>
              <a:rPr lang="ru-RU" altLang="ru-RU" sz="3600" dirty="0">
                <a:solidFill>
                  <a:srgbClr val="FF3300"/>
                </a:solidFill>
              </a:rPr>
              <a:t>ЦЕНТРАЛЬНОЕ ПРОЕКТИРОВАНИЕ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07DB81B4-DBB1-46B3-B2AB-DCF12DC0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24472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(ПЕРСПЕКТИВА)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24B90BA-C131-4479-820D-5084659BD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Куб </a:t>
            </a:r>
            <a:r>
              <a:rPr lang="en-US" altLang="ru-RU" sz="2800">
                <a:solidFill>
                  <a:srgbClr val="FF3300"/>
                </a:solidFill>
              </a:rPr>
              <a:t>4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EA4679D7-E2B1-4DFB-9490-D2C2AEDF2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Центральная проекция куба, полученная в компьютерной программе </a:t>
            </a:r>
            <a:r>
              <a:rPr lang="en-US" altLang="ru-RU" sz="2800" dirty="0"/>
              <a:t>GeoGebra.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182FA1-982B-D885-94D4-86DBEAB05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916832"/>
            <a:ext cx="4254748" cy="40629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8397A57-01ED-403C-942F-43F4F520B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EA63FD1A-816D-4475-88B8-2E62AE6F2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Для всех ли точек пространства существует центральная проекция? Для каких точек она не существует?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0D1AE1F5-3EE8-4B21-90C4-68475776B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>
                <a:cs typeface="Times New Roman" panose="02020603050405020304" pitchFamily="18" charset="0"/>
              </a:rPr>
              <a:t>Нет. </a:t>
            </a:r>
            <a:r>
              <a:rPr lang="ru-RU" altLang="ru-RU" dirty="0"/>
              <a:t>Она не существует для точек плоскости, проходящей через центр проектирования и параллельной плоскости проектирования.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19113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>
            <a:extLst>
              <a:ext uri="{FF2B5EF4-FFF2-40B4-BE49-F238E27FC236}">
                <a16:creationId xmlns:a16="http://schemas.microsoft.com/office/drawing/2014/main" id="{832871FC-14CE-4735-A6DD-EA4603660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Могут ли при центральном проектировании параллельные прямые перейти в пересекающиеся?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E1FE5006-A5A5-4174-912B-14394657B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Да.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CB8764-4209-46A7-A718-0F5DF2BE9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75241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B8AA81D6-A3D0-40C1-920C-812574C2C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каком случае центральной проекцией двух прямых будут две параллельные прямые?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5178DEEA-3EE2-4231-BB01-AD2F8B2C2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Если прямые параллельны плоскости проектирования.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73C91BB-11C3-4D9B-B34B-EDB409DE8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23518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1B0B1A9E-EE08-41E8-A3D0-5B6CAE63F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Какое изображение фигуры получится в центральной проекции, если плоскость проектирования расположена между фигурой и центром проектирования?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00F58202-5B8D-4AAF-8BC9-BAE1417E4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Уменьшенное прямое.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9A2B562-8A36-4843-A808-C0C2B7312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95814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4AA10AD4-8796-456B-A2A5-D84947E5C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2696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Какое изображение фигуры получится в центральной проекции, если центр проектирования находится между фигурой и плоскостью проектирования? 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F4FBD45E-3BC9-4BEF-92BC-1DFF2637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Перевернутое.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8412FDB-BD1A-4609-9366-CC0F51869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201339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>
            <a:extLst>
              <a:ext uri="{FF2B5EF4-FFF2-40B4-BE49-F238E27FC236}">
                <a16:creationId xmlns:a16="http://schemas.microsoft.com/office/drawing/2014/main" id="{14829A22-7F5A-485F-B82F-B0C4C1A59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Какое изображение фигуры получится в центральной проекции, если она расположена между плоскостью проектирования и центром проектирования? 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5F76288F-F838-48EC-864F-155688EDE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Увеличенное прямое.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66444B3-C7CB-47C5-9833-BCE7387E55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6267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>
            <a:extLst>
              <a:ext uri="{FF2B5EF4-FFF2-40B4-BE49-F238E27FC236}">
                <a16:creationId xmlns:a16="http://schemas.microsoft.com/office/drawing/2014/main" id="{7AD6C6BF-E52E-4F16-926E-DF9772508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Что можно сказать о центральной проекции плоской фигуры, которая расположена в плоскости, параллельной плоскости проектирования?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4A7E05FA-201D-46C3-BE8F-1174D716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Она будет подобна исходной.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77F2CDE-E217-4DDC-81C1-649272F19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81953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>
            <a:extLst>
              <a:ext uri="{FF2B5EF4-FFF2-40B4-BE49-F238E27FC236}">
                <a16:creationId xmlns:a16="http://schemas.microsoft.com/office/drawing/2014/main" id="{0CC899FC-8FE0-4EEC-96A1-C58513402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2433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пересекает плоскость  и не проходит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. Покажите на рисунке, куда при центральном проектировании переходит часть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расположенная: а) «выше»; б) «ниже» плоскости </a:t>
            </a:r>
            <a:r>
              <a:rPr lang="ru-RU" altLang="ru-RU" dirty="0"/>
              <a:t>   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62938FCA-2A96-496A-AF1B-BA9590B31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а) В точки лучей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SC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без их начал, т.е. без точек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S</a:t>
            </a:r>
            <a:r>
              <a:rPr lang="ru-RU" altLang="ru-RU" dirty="0">
                <a:cs typeface="Times New Roman" panose="02020603050405020304" pitchFamily="18" charset="0"/>
              </a:rPr>
              <a:t>;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42C76DA9-6D2D-4B12-929B-1BF42FA6D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36825"/>
            <a:ext cx="3954463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1510" name="Object 6">
            <a:extLst>
              <a:ext uri="{FF2B5EF4-FFF2-40B4-BE49-F238E27FC236}">
                <a16:creationId xmlns:a16="http://schemas.microsoft.com/office/drawing/2014/main" id="{7F9620AF-681A-40E4-8D25-52753C4F48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752600"/>
          <a:ext cx="20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203040" progId="Equation.DSMT4">
                  <p:embed/>
                </p:oleObj>
              </mc:Choice>
              <mc:Fallback>
                <p:oleObj name="Equation" r:id="rId4" imgW="203040" imgH="203040" progId="Equation.DSMT4">
                  <p:embed/>
                  <p:pic>
                    <p:nvPicPr>
                      <p:cNvPr id="21510" name="Object 6">
                        <a:extLst>
                          <a:ext uri="{FF2B5EF4-FFF2-40B4-BE49-F238E27FC236}">
                            <a16:creationId xmlns:a16="http://schemas.microsoft.com/office/drawing/2014/main" id="{7F9620AF-681A-40E4-8D25-52753C4F48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52600"/>
                        <a:ext cx="2032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7">
            <a:extLst>
              <a:ext uri="{FF2B5EF4-FFF2-40B4-BE49-F238E27FC236}">
                <a16:creationId xmlns:a16="http://schemas.microsoft.com/office/drawing/2014/main" id="{51EA2CE9-D26B-4D88-8CD6-5F435ABA2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9436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в точки отрезка </a:t>
            </a:r>
            <a:r>
              <a:rPr lang="en-US" altLang="ru-RU" i="1">
                <a:cs typeface="Times New Roman" panose="02020603050405020304" pitchFamily="18" charset="0"/>
              </a:rPr>
              <a:t>AS</a:t>
            </a:r>
            <a:r>
              <a:rPr lang="ru-RU" altLang="ru-RU">
                <a:cs typeface="Times New Roman" panose="02020603050405020304" pitchFamily="18" charset="0"/>
              </a:rPr>
              <a:t> без его концов, т.е. без точек </a:t>
            </a:r>
            <a:r>
              <a:rPr lang="en-US" altLang="ru-RU" i="1">
                <a:cs typeface="Times New Roman" panose="02020603050405020304" pitchFamily="18" charset="0"/>
              </a:rPr>
              <a:t>A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S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endParaRPr lang="en-US" altLang="ru-RU"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CAF29DE-607B-4B9A-9BB6-A3BF59511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255236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2B08F8D2-5C9D-4CA7-B3F4-05DE10C3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5686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 рисунке изображена центральная проекция куба. Объясните, как в каждом случае расположен куб относительно плоскости проектирования.</a:t>
            </a:r>
            <a:endParaRPr lang="en-US" altLang="ru-RU" sz="2200" dirty="0">
              <a:cs typeface="Times New Roman" panose="02020603050405020304" pitchFamily="18" charset="0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71166F68-C72A-4846-AD62-A74799FB0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99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Ответ: </a:t>
            </a:r>
            <a:r>
              <a:rPr lang="ru-RU" altLang="ru-RU" sz="2000">
                <a:cs typeface="Times New Roman" panose="02020603050405020304" pitchFamily="18" charset="0"/>
              </a:rPr>
              <a:t>а) Грань </a:t>
            </a:r>
            <a:r>
              <a:rPr lang="en-US" altLang="ru-RU" sz="2000" i="1">
                <a:cs typeface="Times New Roman" panose="02020603050405020304" pitchFamily="18" charset="0"/>
              </a:rPr>
              <a:t>ADD</a:t>
            </a:r>
            <a:r>
              <a:rPr lang="ru-RU" altLang="ru-RU" sz="2000" baseline="-30000">
                <a:cs typeface="Times New Roman" panose="02020603050405020304" pitchFamily="18" charset="0"/>
              </a:rPr>
              <a:t>1</a:t>
            </a:r>
            <a:r>
              <a:rPr lang="en-US" altLang="ru-RU" sz="2000" i="1">
                <a:cs typeface="Times New Roman" panose="02020603050405020304" pitchFamily="18" charset="0"/>
              </a:rPr>
              <a:t>A</a:t>
            </a:r>
            <a:r>
              <a:rPr lang="ru-RU" altLang="ru-RU" sz="2000" baseline="-30000">
                <a:cs typeface="Times New Roman" panose="02020603050405020304" pitchFamily="18" charset="0"/>
              </a:rPr>
              <a:t>1 </a:t>
            </a:r>
            <a:r>
              <a:rPr lang="ru-RU" altLang="ru-RU" sz="2000">
                <a:cs typeface="Times New Roman" panose="02020603050405020304" pitchFamily="18" charset="0"/>
              </a:rPr>
              <a:t>куба параллельна плоскости проектирования; 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pic>
        <p:nvPicPr>
          <p:cNvPr id="22537" name="Picture 9">
            <a:extLst>
              <a:ext uri="{FF2B5EF4-FFF2-40B4-BE49-F238E27FC236}">
                <a16:creationId xmlns:a16="http://schemas.microsoft.com/office/drawing/2014/main" id="{0F2F88C6-3198-45BA-B72D-9A3D5BA7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263" y="1268760"/>
            <a:ext cx="5864928" cy="387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8" name="Text Box 10">
            <a:extLst>
              <a:ext uri="{FF2B5EF4-FFF2-40B4-BE49-F238E27FC236}">
                <a16:creationId xmlns:a16="http://schemas.microsoft.com/office/drawing/2014/main" id="{0F6301A8-C394-41FA-802D-BFF61C6AF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б) ребро </a:t>
            </a:r>
            <a:r>
              <a:rPr lang="en-US" altLang="ru-RU" sz="2000" i="1">
                <a:cs typeface="Times New Roman" panose="02020603050405020304" pitchFamily="18" charset="0"/>
              </a:rPr>
              <a:t>BB</a:t>
            </a:r>
            <a:r>
              <a:rPr lang="ru-RU" altLang="ru-RU" sz="2000" baseline="-30000">
                <a:cs typeface="Times New Roman" panose="02020603050405020304" pitchFamily="18" charset="0"/>
              </a:rPr>
              <a:t>1</a:t>
            </a:r>
            <a:r>
              <a:rPr lang="ru-RU" altLang="ru-RU" sz="2000">
                <a:cs typeface="Times New Roman" panose="02020603050405020304" pitchFamily="18" charset="0"/>
              </a:rPr>
              <a:t> куба параллельно плоскости проектирования; 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7FE7C02D-86C3-4B83-88B4-AD8E3F410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7150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в) грань </a:t>
            </a:r>
            <a:r>
              <a:rPr lang="en-US" altLang="ru-RU" sz="2000" i="1">
                <a:cs typeface="Times New Roman" panose="02020603050405020304" pitchFamily="18" charset="0"/>
              </a:rPr>
              <a:t>ABCD </a:t>
            </a:r>
            <a:r>
              <a:rPr lang="ru-RU" altLang="ru-RU" sz="2000">
                <a:cs typeface="Times New Roman" panose="02020603050405020304" pitchFamily="18" charset="0"/>
              </a:rPr>
              <a:t>куба параллельна плоскости проектирования и точка </a:t>
            </a:r>
            <a:r>
              <a:rPr lang="en-US" altLang="ru-RU" sz="2000" i="1">
                <a:cs typeface="Times New Roman" panose="02020603050405020304" pitchFamily="18" charset="0"/>
              </a:rPr>
              <a:t>F</a:t>
            </a:r>
            <a:r>
              <a:rPr lang="ru-RU" altLang="ru-RU" sz="2000">
                <a:cs typeface="Times New Roman" panose="02020603050405020304" pitchFamily="18" charset="0"/>
              </a:rPr>
              <a:t> лежит внутри изображения этой грани; 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A58CD2AE-1C9B-48D0-BF11-FE7276324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354763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г) плоскость проектирования не параллельна никакому ребру куба.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2A17CC6-C199-45D4-ABAC-AC6C8E72E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5602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324727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  <p:bldP spid="22538" grpId="0" autoUpdateAnimBg="0"/>
      <p:bldP spid="22539" grpId="0" autoUpdateAnimBg="0"/>
      <p:bldP spid="2254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>
            <a:extLst>
              <a:ext uri="{FF2B5EF4-FFF2-40B4-BE49-F238E27FC236}">
                <a16:creationId xmlns:a16="http://schemas.microsoft.com/office/drawing/2014/main" id="{18AA2B87-0EE0-4914-8EF6-61110D8D9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200" dirty="0">
                <a:cs typeface="Times New Roman" panose="02020603050405020304" pitchFamily="18" charset="0"/>
              </a:rPr>
              <a:t>Наряду с параллельным и ортогональным проектированиями, применяемыми в геометрии для изображения пространственных фигур, большое значение для человека имеет, так называемое, центральное проектирование, используемое в живописи, фотографии и т.д. Само восприятие человеком окружающих предметов посредством зрения осуществляется по законам центрального проектирования.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8BE200F4-767E-4342-9283-D01613D1D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601" y="2228530"/>
            <a:ext cx="2654797" cy="2112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9" name="Text Box 7">
            <a:extLst>
              <a:ext uri="{FF2B5EF4-FFF2-40B4-BE49-F238E27FC236}">
                <a16:creationId xmlns:a16="http://schemas.microsoft.com/office/drawing/2014/main" id="{3FFD7D91-3D12-42CB-8A4B-07714C27F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2" y="4366516"/>
            <a:ext cx="904813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200" dirty="0">
                <a:cs typeface="Times New Roman" panose="02020603050405020304" pitchFamily="18" charset="0"/>
              </a:rPr>
              <a:t>	</a:t>
            </a:r>
            <a:r>
              <a:rPr lang="ru-RU" altLang="ru-RU" sz="2200" dirty="0">
                <a:cs typeface="Times New Roman" panose="02020603050405020304" pitchFamily="18" charset="0"/>
              </a:rPr>
              <a:t>Пусть </a:t>
            </a:r>
            <a:r>
              <a:rPr lang="en-US" altLang="ru-RU" sz="2200" dirty="0">
                <a:cs typeface="Times New Roman" panose="02020603050405020304" pitchFamily="18" charset="0"/>
              </a:rPr>
              <a:t>π</a:t>
            </a:r>
            <a:r>
              <a:rPr lang="ru-RU" altLang="ru-RU" sz="2200" dirty="0">
                <a:cs typeface="Times New Roman" panose="02020603050405020304" pitchFamily="18" charset="0"/>
              </a:rPr>
              <a:t> - некоторая плоскость, </a:t>
            </a:r>
            <a:r>
              <a:rPr lang="en-US" altLang="ru-RU" sz="2200" i="1" dirty="0">
                <a:cs typeface="Times New Roman" panose="02020603050405020304" pitchFamily="18" charset="0"/>
              </a:rPr>
              <a:t>S</a:t>
            </a:r>
            <a:r>
              <a:rPr lang="ru-RU" altLang="ru-RU" sz="2200" dirty="0">
                <a:cs typeface="Times New Roman" panose="02020603050405020304" pitchFamily="18" charset="0"/>
              </a:rPr>
              <a:t> - не принадлежащая ей точка, центр проектирования. Для 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пространства проведем прямую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, соединяющую эту точку с точкой </a:t>
            </a:r>
            <a:r>
              <a:rPr lang="en-US" altLang="ru-RU" sz="2200" i="1" dirty="0">
                <a:cs typeface="Times New Roman" panose="02020603050405020304" pitchFamily="18" charset="0"/>
              </a:rPr>
              <a:t>S</a:t>
            </a:r>
            <a:r>
              <a:rPr lang="ru-RU" altLang="ru-RU" sz="2200" dirty="0">
                <a:cs typeface="Times New Roman" panose="02020603050405020304" pitchFamily="18" charset="0"/>
              </a:rPr>
              <a:t>. Точка пересечения этой прямой с плоскостью </a:t>
            </a:r>
            <a:r>
              <a:rPr lang="en-US" altLang="ru-RU" sz="2200" dirty="0">
                <a:cs typeface="Times New Roman" panose="02020603050405020304" pitchFamily="18" charset="0"/>
              </a:rPr>
              <a:t>π</a:t>
            </a:r>
            <a:r>
              <a:rPr lang="ru-RU" altLang="ru-RU" sz="2200" dirty="0">
                <a:cs typeface="Times New Roman" panose="02020603050405020304" pitchFamily="18" charset="0"/>
              </a:rPr>
              <a:t> называется центральной проекцией точки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на плоскость </a:t>
            </a:r>
            <a:r>
              <a:rPr lang="en-US" altLang="ru-RU" sz="2200" dirty="0">
                <a:cs typeface="Times New Roman" panose="02020603050405020304" pitchFamily="18" charset="0"/>
              </a:rPr>
              <a:t>π</a:t>
            </a:r>
            <a:r>
              <a:rPr lang="ru-RU" altLang="ru-RU" sz="2200" dirty="0">
                <a:cs typeface="Times New Roman" panose="02020603050405020304" pitchFamily="18" charset="0"/>
              </a:rPr>
              <a:t>. Обозначим ее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'. Соответствие, при котором точкам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 пространства сопоставляются их центральные проекции </a:t>
            </a:r>
            <a:r>
              <a:rPr lang="en-US" altLang="ru-RU" sz="2200" i="1" dirty="0">
                <a:cs typeface="Times New Roman" panose="02020603050405020304" pitchFamily="18" charset="0"/>
              </a:rPr>
              <a:t>A</a:t>
            </a:r>
            <a:r>
              <a:rPr lang="ru-RU" altLang="ru-RU" sz="2200" dirty="0">
                <a:cs typeface="Times New Roman" panose="02020603050405020304" pitchFamily="18" charset="0"/>
              </a:rPr>
              <a:t>', называется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центральным проектированием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или</a:t>
            </a:r>
            <a:r>
              <a:rPr lang="ru-RU" altLang="ru-RU" sz="2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solidFill>
                  <a:srgbClr val="FF3300"/>
                </a:solidFill>
                <a:cs typeface="Times New Roman" panose="02020603050405020304" pitchFamily="18" charset="0"/>
              </a:rPr>
              <a:t>перспективой.</a:t>
            </a:r>
            <a:endParaRPr lang="ru-RU" altLang="ru-RU" sz="2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66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>
            <a:extLst>
              <a:ext uri="{FF2B5EF4-FFF2-40B4-BE49-F238E27FC236}">
                <a16:creationId xmlns:a16="http://schemas.microsoft.com/office/drawing/2014/main" id="{1A86137A-EF4F-45F3-BB03-22C2D7B0A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888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рисунке изображена центральная проекция правильной четырёхугольной пирамиды. Объясните, как она расположена относительно плоскости проектирования.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69F13AB3-9D1A-4065-8CC6-CEEA151B5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19600"/>
            <a:ext cx="8991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solidFill>
                  <a:srgbClr val="FF3300"/>
                </a:solidFill>
              </a:rPr>
              <a:t>Ответ: </a:t>
            </a:r>
            <a:r>
              <a:rPr lang="ru-RU" altLang="ru-RU" sz="2000">
                <a:cs typeface="Times New Roman" panose="02020603050405020304" pitchFamily="18" charset="0"/>
              </a:rPr>
              <a:t>а) Плоскость основания пирамиды параллельна плоскости проектирования, и прямая </a:t>
            </a:r>
            <a:r>
              <a:rPr lang="en-US" altLang="ru-RU" sz="2000" i="1">
                <a:cs typeface="Times New Roman" panose="02020603050405020304" pitchFamily="18" charset="0"/>
              </a:rPr>
              <a:t>SM</a:t>
            </a:r>
            <a:r>
              <a:rPr lang="ru-RU" altLang="ru-RU" sz="2000">
                <a:cs typeface="Times New Roman" panose="02020603050405020304" pitchFamily="18" charset="0"/>
              </a:rPr>
              <a:t> перпендикулярна плоскости проектирования, где </a:t>
            </a:r>
            <a:r>
              <a:rPr lang="en-US" altLang="ru-RU" sz="2000" i="1">
                <a:cs typeface="Times New Roman" panose="02020603050405020304" pitchFamily="18" charset="0"/>
              </a:rPr>
              <a:t>S</a:t>
            </a:r>
            <a:r>
              <a:rPr lang="ru-RU" altLang="ru-RU" sz="2000">
                <a:cs typeface="Times New Roman" panose="02020603050405020304" pitchFamily="18" charset="0"/>
              </a:rPr>
              <a:t> – центр проектирования, </a:t>
            </a:r>
            <a:r>
              <a:rPr lang="en-US" altLang="ru-RU" sz="2000" i="1">
                <a:cs typeface="Times New Roman" panose="02020603050405020304" pitchFamily="18" charset="0"/>
              </a:rPr>
              <a:t>M</a:t>
            </a:r>
            <a:r>
              <a:rPr lang="ru-RU" altLang="ru-RU" sz="2000">
                <a:cs typeface="Times New Roman" panose="02020603050405020304" pitchFamily="18" charset="0"/>
              </a:rPr>
              <a:t> – вершина пирамиды; 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9A5764CD-8991-406B-8141-03FC6DE8D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б) плоскость основания пирамиды параллельна плоскости проектирования; 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DA273FDA-73FE-44E6-8AF6-3DFA32B6A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943600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cs typeface="Times New Roman" panose="02020603050405020304" pitchFamily="18" charset="0"/>
              </a:rPr>
              <a:t>в) плоскость основания не параллельна плоскости проектирования.</a:t>
            </a:r>
            <a:endParaRPr lang="en-US" altLang="ru-RU" sz="2000">
              <a:cs typeface="Times New Roman" panose="02020603050405020304" pitchFamily="18" charset="0"/>
            </a:endParaRPr>
          </a:p>
        </p:txBody>
      </p:sp>
      <p:pic>
        <p:nvPicPr>
          <p:cNvPr id="23561" name="Picture 9">
            <a:extLst>
              <a:ext uri="{FF2B5EF4-FFF2-40B4-BE49-F238E27FC236}">
                <a16:creationId xmlns:a16="http://schemas.microsoft.com/office/drawing/2014/main" id="{7C09F6DF-89EF-455D-A766-B38C0027A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28" y="1923344"/>
            <a:ext cx="7363544" cy="2496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B43FC681-CDCD-44F7-91EF-CF2201A89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377550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8" grpId="0" autoUpdateAnimBg="0"/>
      <p:bldP spid="2355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AE00ADD8-94C1-45FA-B26E-EF137BF6D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Дорисуйте центральную проекцию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параллельную плоскости грани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  <a:endParaRPr lang="en-US" altLang="ru-RU" dirty="0"/>
          </a:p>
        </p:txBody>
      </p:sp>
      <p:pic>
        <p:nvPicPr>
          <p:cNvPr id="47113" name="Picture 9">
            <a:extLst>
              <a:ext uri="{FF2B5EF4-FFF2-40B4-BE49-F238E27FC236}">
                <a16:creationId xmlns:a16="http://schemas.microsoft.com/office/drawing/2014/main" id="{A6DAE1D6-3F47-49E8-9432-9133CC558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00200"/>
            <a:ext cx="4105275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7115" name="Group 11">
            <a:extLst>
              <a:ext uri="{FF2B5EF4-FFF2-40B4-BE49-F238E27FC236}">
                <a16:creationId xmlns:a16="http://schemas.microsoft.com/office/drawing/2014/main" id="{6E2723F0-F3D7-4DD2-ABFC-ABFE22ED4397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600200"/>
            <a:ext cx="6010275" cy="4681538"/>
            <a:chOff x="432" y="1008"/>
            <a:chExt cx="3786" cy="2949"/>
          </a:xfrm>
        </p:grpSpPr>
        <p:sp>
          <p:nvSpPr>
            <p:cNvPr id="47108" name="Text Box 4">
              <a:extLst>
                <a:ext uri="{FF2B5EF4-FFF2-40B4-BE49-F238E27FC236}">
                  <a16:creationId xmlns:a16="http://schemas.microsoft.com/office/drawing/2014/main" id="{1EBD311E-B321-4E3E-BF7E-D1096ADF2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600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47114" name="Picture 10">
              <a:extLst>
                <a:ext uri="{FF2B5EF4-FFF2-40B4-BE49-F238E27FC236}">
                  <a16:creationId xmlns:a16="http://schemas.microsoft.com/office/drawing/2014/main" id="{3F612F38-0D0E-422F-9288-8B1A4A2F8F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008"/>
              <a:ext cx="2586" cy="2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8FD7882F-945C-4ADE-8E9B-82B48121D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86890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Text Box 3">
            <a:extLst>
              <a:ext uri="{FF2B5EF4-FFF2-40B4-BE49-F238E27FC236}">
                <a16:creationId xmlns:a16="http://schemas.microsoft.com/office/drawing/2014/main" id="{296C08AC-E723-4588-952C-6CD847F0D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7396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Расстояние от центра проектирования до плоскости грани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ru-RU" altLang="ru-RU" baseline="-25000" dirty="0"/>
              <a:t>1</a:t>
            </a:r>
            <a:r>
              <a:rPr lang="ru-RU" altLang="ru-RU" dirty="0"/>
              <a:t> куба </a:t>
            </a:r>
            <a:r>
              <a:rPr lang="ru-RU" altLang="ru-RU" baseline="-25000" dirty="0"/>
              <a:t>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, изображенного на рисунке, равно 10. Найдите расстояние от центра проектирования до плоскости грани </a:t>
            </a:r>
            <a:r>
              <a:rPr lang="en-US" altLang="ru-RU" i="1" dirty="0"/>
              <a:t>CDD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  <a:endParaRPr lang="en-US" altLang="ru-RU" dirty="0"/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E60058FA-F7C3-4AD3-925F-DF1A89C2C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en-US" altLang="ru-RU"/>
              <a:t>20.</a:t>
            </a:r>
          </a:p>
        </p:txBody>
      </p:sp>
      <p:pic>
        <p:nvPicPr>
          <p:cNvPr id="74757" name="Picture 5">
            <a:extLst>
              <a:ext uri="{FF2B5EF4-FFF2-40B4-BE49-F238E27FC236}">
                <a16:creationId xmlns:a16="http://schemas.microsoft.com/office/drawing/2014/main" id="{A028130B-5386-4C8D-B897-DCEB9DB6C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4105275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BB99073-771B-4482-9B1E-B8B647498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1037" y="42862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169577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3">
            <a:extLst>
              <a:ext uri="{FF2B5EF4-FFF2-40B4-BE49-F238E27FC236}">
                <a16:creationId xmlns:a16="http://schemas.microsoft.com/office/drawing/2014/main" id="{98145689-E585-4D8B-BA97-E35AF8352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696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Дорисуйте центральную проекцию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параллельную плоскости грани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ru-RU" altLang="ru-RU" dirty="0"/>
              <a:t>.</a:t>
            </a:r>
            <a:endParaRPr lang="en-US" altLang="ru-RU" dirty="0"/>
          </a:p>
        </p:txBody>
      </p:sp>
      <p:pic>
        <p:nvPicPr>
          <p:cNvPr id="68616" name="Picture 8">
            <a:extLst>
              <a:ext uri="{FF2B5EF4-FFF2-40B4-BE49-F238E27FC236}">
                <a16:creationId xmlns:a16="http://schemas.microsoft.com/office/drawing/2014/main" id="{3913663E-6721-497D-ABED-838F53611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150" y="1738313"/>
            <a:ext cx="3440113" cy="338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8618" name="Group 10">
            <a:extLst>
              <a:ext uri="{FF2B5EF4-FFF2-40B4-BE49-F238E27FC236}">
                <a16:creationId xmlns:a16="http://schemas.microsoft.com/office/drawing/2014/main" id="{FF36139B-D6E5-4141-89BD-F4C762A8E20F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752600"/>
            <a:ext cx="5345113" cy="3505200"/>
            <a:chOff x="576" y="1104"/>
            <a:chExt cx="3367" cy="2208"/>
          </a:xfrm>
        </p:grpSpPr>
        <p:sp>
          <p:nvSpPr>
            <p:cNvPr id="68614" name="Text Box 6">
              <a:extLst>
                <a:ext uri="{FF2B5EF4-FFF2-40B4-BE49-F238E27FC236}">
                  <a16:creationId xmlns:a16="http://schemas.microsoft.com/office/drawing/2014/main" id="{644A2095-C671-4DCD-97DC-FE57D49C6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24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68617" name="Picture 9">
              <a:extLst>
                <a:ext uri="{FF2B5EF4-FFF2-40B4-BE49-F238E27FC236}">
                  <a16:creationId xmlns:a16="http://schemas.microsoft.com/office/drawing/2014/main" id="{B00BD30E-78EC-4D26-97CE-38BACDFA17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04"/>
              <a:ext cx="2167" cy="2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009DD1FF-2CDB-4113-9056-271FD9952C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217136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>
            <a:extLst>
              <a:ext uri="{FF2B5EF4-FFF2-40B4-BE49-F238E27FC236}">
                <a16:creationId xmlns:a16="http://schemas.microsoft.com/office/drawing/2014/main" id="{C43312FB-6A5A-4D12-923F-FE49F2CBB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8226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Расстояние от центра проектирования до плоскости грани </a:t>
            </a:r>
            <a:r>
              <a:rPr lang="en-US" altLang="ru-RU" i="1" dirty="0"/>
              <a:t>CDD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ru-RU" altLang="ru-RU" baseline="-25000" dirty="0"/>
              <a:t>1</a:t>
            </a:r>
            <a:r>
              <a:rPr lang="ru-RU" altLang="ru-RU" dirty="0"/>
              <a:t> куба </a:t>
            </a:r>
            <a:r>
              <a:rPr lang="ru-RU" altLang="ru-RU" baseline="-25000" dirty="0"/>
              <a:t>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, изображенного на рисунке, равно </a:t>
            </a:r>
            <a:r>
              <a:rPr lang="en-US" altLang="ru-RU" dirty="0"/>
              <a:t>16</a:t>
            </a:r>
            <a:r>
              <a:rPr lang="ru-RU" altLang="ru-RU" dirty="0"/>
              <a:t>. Найдите ребро куба.</a:t>
            </a:r>
            <a:endParaRPr lang="en-US" altLang="ru-RU" dirty="0"/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7E7B1AE6-65DC-428A-8720-EB937C13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8</a:t>
            </a:r>
            <a:r>
              <a:rPr lang="en-US" altLang="ru-RU"/>
              <a:t>.</a:t>
            </a:r>
          </a:p>
        </p:txBody>
      </p:sp>
      <p:pic>
        <p:nvPicPr>
          <p:cNvPr id="72709" name="Picture 5">
            <a:extLst>
              <a:ext uri="{FF2B5EF4-FFF2-40B4-BE49-F238E27FC236}">
                <a16:creationId xmlns:a16="http://schemas.microsoft.com/office/drawing/2014/main" id="{EEB25057-5F44-48F5-9996-C9C131327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440113" cy="338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B7E9D25-DB51-4408-9A54-8EE5CD69D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104436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>
            <a:extLst>
              <a:ext uri="{FF2B5EF4-FFF2-40B4-BE49-F238E27FC236}">
                <a16:creationId xmlns:a16="http://schemas.microsoft.com/office/drawing/2014/main" id="{3EE38515-17EF-4FA9-A730-69F5890F4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перпендикулярную ребру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этого ребра.</a:t>
            </a:r>
            <a:endParaRPr lang="en-US" altLang="ru-RU" dirty="0"/>
          </a:p>
        </p:txBody>
      </p:sp>
      <p:grpSp>
        <p:nvGrpSpPr>
          <p:cNvPr id="66564" name="Group 4">
            <a:extLst>
              <a:ext uri="{FF2B5EF4-FFF2-40B4-BE49-F238E27FC236}">
                <a16:creationId xmlns:a16="http://schemas.microsoft.com/office/drawing/2014/main" id="{21C3479B-2046-4AEA-B2DB-D52A4359A1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06600"/>
            <a:ext cx="5675313" cy="2847975"/>
            <a:chOff x="432" y="1264"/>
            <a:chExt cx="3575" cy="1794"/>
          </a:xfrm>
        </p:grpSpPr>
        <p:sp>
          <p:nvSpPr>
            <p:cNvPr id="66565" name="Text Box 5">
              <a:extLst>
                <a:ext uri="{FF2B5EF4-FFF2-40B4-BE49-F238E27FC236}">
                  <a16:creationId xmlns:a16="http://schemas.microsoft.com/office/drawing/2014/main" id="{11504AA5-455E-4DCF-BF36-FA91DF0CB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736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66566" name="Picture 6">
              <a:extLst>
                <a:ext uri="{FF2B5EF4-FFF2-40B4-BE49-F238E27FC236}">
                  <a16:creationId xmlns:a16="http://schemas.microsoft.com/office/drawing/2014/main" id="{93C1FD16-4020-427B-B7FA-0CA25EE9A7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" y="1264"/>
              <a:ext cx="2255" cy="1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9373027F-CAE4-4DC4-824F-692E422DC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  <p:extLst>
      <p:ext uri="{BB962C8B-B14F-4D97-AF65-F5344CB8AC3E}">
        <p14:creationId xmlns:p14="http://schemas.microsoft.com/office/powerpoint/2010/main" val="364219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>
            <a:extLst>
              <a:ext uri="{FF2B5EF4-FFF2-40B4-BE49-F238E27FC236}">
                <a16:creationId xmlns:a16="http://schemas.microsoft.com/office/drawing/2014/main" id="{57A8008C-B726-4B0C-9388-6CE062DC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не перпендикулярную ребру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этого ребра.</a:t>
            </a:r>
            <a:endParaRPr lang="en-US" altLang="ru-RU" dirty="0"/>
          </a:p>
        </p:txBody>
      </p:sp>
      <p:grpSp>
        <p:nvGrpSpPr>
          <p:cNvPr id="49160" name="Group 8">
            <a:extLst>
              <a:ext uri="{FF2B5EF4-FFF2-40B4-BE49-F238E27FC236}">
                <a16:creationId xmlns:a16="http://schemas.microsoft.com/office/drawing/2014/main" id="{DB7FBC91-D696-46B9-8538-13AA51055C4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1928813"/>
            <a:ext cx="5700713" cy="3005137"/>
            <a:chOff x="528" y="1215"/>
            <a:chExt cx="3591" cy="1893"/>
          </a:xfrm>
        </p:grpSpPr>
        <p:sp>
          <p:nvSpPr>
            <p:cNvPr id="49157" name="Text Box 5">
              <a:extLst>
                <a:ext uri="{FF2B5EF4-FFF2-40B4-BE49-F238E27FC236}">
                  <a16:creationId xmlns:a16="http://schemas.microsoft.com/office/drawing/2014/main" id="{EDD15F02-43C1-45E7-BE4F-AB3C3900E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784"/>
              <a:ext cx="10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49159" name="Picture 7">
              <a:extLst>
                <a:ext uri="{FF2B5EF4-FFF2-40B4-BE49-F238E27FC236}">
                  <a16:creationId xmlns:a16="http://schemas.microsoft.com/office/drawing/2014/main" id="{B2A1F827-7376-40C3-85BB-B4EAB3527A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" y="1215"/>
              <a:ext cx="2478" cy="1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FD40EA30-FF79-4C2B-8E8F-2E65458B7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03151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390256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>
            <a:extLst>
              <a:ext uri="{FF2B5EF4-FFF2-40B4-BE49-F238E27FC236}">
                <a16:creationId xmlns:a16="http://schemas.microsoft.com/office/drawing/2014/main" id="{4A5C9F88-B298-4F58-8931-EB96B6F70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2288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куба </a:t>
            </a:r>
            <a:r>
              <a:rPr lang="en-US" altLang="ru-RU" i="1" dirty="0"/>
              <a:t>ABCDA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перпендикулярную диагонали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ru-RU" altLang="ru-RU" dirty="0"/>
              <a:t>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этой диагонали.</a:t>
            </a:r>
            <a:endParaRPr lang="en-US" altLang="ru-RU" dirty="0"/>
          </a:p>
        </p:txBody>
      </p:sp>
      <p:grpSp>
        <p:nvGrpSpPr>
          <p:cNvPr id="43019" name="Group 11">
            <a:extLst>
              <a:ext uri="{FF2B5EF4-FFF2-40B4-BE49-F238E27FC236}">
                <a16:creationId xmlns:a16="http://schemas.microsoft.com/office/drawing/2014/main" id="{DBA1E13E-732A-45B9-B273-2E51A4F8727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98687"/>
            <a:ext cx="8458200" cy="4292600"/>
            <a:chOff x="336" y="1385"/>
            <a:chExt cx="5328" cy="2704"/>
          </a:xfrm>
        </p:grpSpPr>
        <p:sp>
          <p:nvSpPr>
            <p:cNvPr id="43013" name="Text Box 5">
              <a:extLst>
                <a:ext uri="{FF2B5EF4-FFF2-40B4-BE49-F238E27FC236}">
                  <a16:creationId xmlns:a16="http://schemas.microsoft.com/office/drawing/2014/main" id="{F45E02B8-E1F7-4ACB-8463-C75720CB3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566"/>
              <a:ext cx="5328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Ответ. </a:t>
              </a:r>
              <a:r>
                <a:rPr lang="ru-RU" altLang="ru-RU" dirty="0"/>
                <a:t>На правом рисунке показано изображение, полученное с помощью компьютерной программы.</a:t>
              </a:r>
              <a:endParaRPr lang="en-US" altLang="ru-RU" dirty="0"/>
            </a:p>
          </p:txBody>
        </p:sp>
        <p:pic>
          <p:nvPicPr>
            <p:cNvPr id="43015" name="Picture 7">
              <a:extLst>
                <a:ext uri="{FF2B5EF4-FFF2-40B4-BE49-F238E27FC236}">
                  <a16:creationId xmlns:a16="http://schemas.microsoft.com/office/drawing/2014/main" id="{829AFD02-E9BC-4246-A79B-3ACC825738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385"/>
              <a:ext cx="1972" cy="18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43017" name="Object 9">
              <a:extLst>
                <a:ext uri="{FF2B5EF4-FFF2-40B4-BE49-F238E27FC236}">
                  <a16:creationId xmlns:a16="http://schemas.microsoft.com/office/drawing/2014/main" id="{0AE98A05-7ACA-4035-8044-DD4D7B79286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537286"/>
                </p:ext>
              </p:extLst>
            </p:nvPr>
          </p:nvGraphicFramePr>
          <p:xfrm>
            <a:off x="3216" y="1385"/>
            <a:ext cx="1908" cy="19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4" imgW="3629532" imgH="3742857" progId="Paint.Picture">
                    <p:embed/>
                  </p:oleObj>
                </mc:Choice>
                <mc:Fallback>
                  <p:oleObj name="Точечный рисунок" r:id="rId4" imgW="3629532" imgH="3742857" progId="Paint.Picture">
                    <p:embed/>
                    <p:pic>
                      <p:nvPicPr>
                        <p:cNvPr id="43017" name="Object 9">
                          <a:extLst>
                            <a:ext uri="{FF2B5EF4-FFF2-40B4-BE49-F238E27FC236}">
                              <a16:creationId xmlns:a16="http://schemas.microsoft.com/office/drawing/2014/main" id="{0AE98A05-7ACA-4035-8044-DD4D7B79286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1385"/>
                          <a:ext cx="1908" cy="19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E6467839-3E0D-46D2-81FB-0354ADE4C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  <p:extLst>
      <p:ext uri="{BB962C8B-B14F-4D97-AF65-F5344CB8AC3E}">
        <p14:creationId xmlns:p14="http://schemas.microsoft.com/office/powerpoint/2010/main" val="150020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>
            <a:extLst>
              <a:ext uri="{FF2B5EF4-FFF2-40B4-BE49-F238E27FC236}">
                <a16:creationId xmlns:a16="http://schemas.microsoft.com/office/drawing/2014/main" id="{05CE5D9E-FC95-48AF-BF82-92C2ACABB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Единичный куб </a:t>
            </a:r>
            <a:r>
              <a:rPr lang="en-US" altLang="ru-RU" i="1"/>
              <a:t>ABCDA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 </a:t>
            </a:r>
            <a:r>
              <a:rPr lang="ru-RU" altLang="ru-RU"/>
              <a:t>проектируется на плоскость грани </a:t>
            </a:r>
            <a:r>
              <a:rPr lang="en-US" altLang="ru-RU" i="1"/>
              <a:t>ABB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/>
              <a:t>. </a:t>
            </a:r>
            <a:r>
              <a:rPr lang="ru-RU" altLang="ru-RU"/>
              <a:t>При этом стороны квадрата, являющегося проекцией грани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 </a:t>
            </a:r>
            <a:r>
              <a:rPr lang="ru-RU" altLang="ru-RU"/>
              <a:t>равны 0,4. Найдите расстояние от центра проектирования до плоскости проектирования.</a:t>
            </a:r>
          </a:p>
        </p:txBody>
      </p:sp>
      <p:pic>
        <p:nvPicPr>
          <p:cNvPr id="62468" name="Picture 4">
            <a:extLst>
              <a:ext uri="{FF2B5EF4-FFF2-40B4-BE49-F238E27FC236}">
                <a16:creationId xmlns:a16="http://schemas.microsoft.com/office/drawing/2014/main" id="{9959214B-BE13-4305-BDA7-034CF2B18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7338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2471" name="Group 7">
            <a:extLst>
              <a:ext uri="{FF2B5EF4-FFF2-40B4-BE49-F238E27FC236}">
                <a16:creationId xmlns:a16="http://schemas.microsoft.com/office/drawing/2014/main" id="{6A866B16-8FCD-4B85-B81A-CBF047FAD51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81600"/>
            <a:ext cx="3276600" cy="762000"/>
            <a:chOff x="336" y="3312"/>
            <a:chExt cx="2064" cy="480"/>
          </a:xfrm>
        </p:grpSpPr>
        <p:sp>
          <p:nvSpPr>
            <p:cNvPr id="62469" name="Text Box 5">
              <a:extLst>
                <a:ext uri="{FF2B5EF4-FFF2-40B4-BE49-F238E27FC236}">
                  <a16:creationId xmlns:a16="http://schemas.microsoft.com/office/drawing/2014/main" id="{CD6421D5-F86B-4EA4-A413-FF9D0A1E9B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408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</a:p>
          </p:txBody>
        </p:sp>
        <p:graphicFrame>
          <p:nvGraphicFramePr>
            <p:cNvPr id="62470" name="Object 6">
              <a:extLst>
                <a:ext uri="{FF2B5EF4-FFF2-40B4-BE49-F238E27FC236}">
                  <a16:creationId xmlns:a16="http://schemas.microsoft.com/office/drawing/2014/main" id="{ED53F27E-565E-4031-BB98-B8BCA73D29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0" y="3312"/>
            <a:ext cx="214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03040" imgH="457200" progId="Equation.DSMT4">
                    <p:embed/>
                  </p:oleObj>
                </mc:Choice>
                <mc:Fallback>
                  <p:oleObj name="Equation" r:id="rId3" imgW="203040" imgH="457200" progId="Equation.DSMT4">
                    <p:embed/>
                    <p:pic>
                      <p:nvPicPr>
                        <p:cNvPr id="62470" name="Object 6">
                          <a:extLst>
                            <a:ext uri="{FF2B5EF4-FFF2-40B4-BE49-F238E27FC236}">
                              <a16:creationId xmlns:a16="http://schemas.microsoft.com/office/drawing/2014/main" id="{ED53F27E-565E-4031-BB98-B8BCA73D293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312"/>
                          <a:ext cx="214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C1E13071-B893-4DCA-ADEC-8B503B403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144909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025D3504-A98D-4015-86C8-80C8BDE23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03945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правильной четырехугольной пирамиды </a:t>
            </a:r>
            <a:r>
              <a:rPr lang="en-US" altLang="ru-RU" i="1" dirty="0"/>
              <a:t>SABCD</a:t>
            </a:r>
            <a:r>
              <a:rPr lang="ru-RU" altLang="ru-RU" dirty="0"/>
              <a:t> на плоскость, перпендикулярную ребру </a:t>
            </a:r>
            <a:r>
              <a:rPr lang="en-US" altLang="ru-RU" i="1" dirty="0"/>
              <a:t>AS</a:t>
            </a:r>
            <a:r>
              <a:rPr lang="ru-RU" altLang="ru-RU" dirty="0"/>
              <a:t>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этого ребра.</a:t>
            </a:r>
            <a:endParaRPr lang="en-US" altLang="ru-RU" dirty="0"/>
          </a:p>
        </p:txBody>
      </p:sp>
      <p:grpSp>
        <p:nvGrpSpPr>
          <p:cNvPr id="51209" name="Group 9">
            <a:extLst>
              <a:ext uri="{FF2B5EF4-FFF2-40B4-BE49-F238E27FC236}">
                <a16:creationId xmlns:a16="http://schemas.microsoft.com/office/drawing/2014/main" id="{37DC9540-71B4-43FD-8E5F-9F76EC2FB30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438400"/>
            <a:ext cx="5851525" cy="3124200"/>
            <a:chOff x="336" y="1536"/>
            <a:chExt cx="3686" cy="1968"/>
          </a:xfrm>
        </p:grpSpPr>
        <p:sp>
          <p:nvSpPr>
            <p:cNvPr id="51205" name="Text Box 5">
              <a:extLst>
                <a:ext uri="{FF2B5EF4-FFF2-40B4-BE49-F238E27FC236}">
                  <a16:creationId xmlns:a16="http://schemas.microsoft.com/office/drawing/2014/main" id="{C964999A-B2C3-4F43-A429-6C5C8E865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51208" name="Picture 8">
              <a:extLst>
                <a:ext uri="{FF2B5EF4-FFF2-40B4-BE49-F238E27FC236}">
                  <a16:creationId xmlns:a16="http://schemas.microsoft.com/office/drawing/2014/main" id="{2CDDB413-000A-4663-931A-BF603564DD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536"/>
              <a:ext cx="2342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DB5EC999-FEDE-4E6C-B033-4A2DABE12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  <p:extLst>
      <p:ext uri="{BB962C8B-B14F-4D97-AF65-F5344CB8AC3E}">
        <p14:creationId xmlns:p14="http://schemas.microsoft.com/office/powerpoint/2010/main" val="130152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Text Box 3">
            <a:extLst>
              <a:ext uri="{FF2B5EF4-FFF2-40B4-BE49-F238E27FC236}">
                <a16:creationId xmlns:a16="http://schemas.microsoft.com/office/drawing/2014/main" id="{590CF9D9-CEE5-4FFF-9337-E001CDDC1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Если фигура Ф лежит в плоскости </a:t>
            </a:r>
            <a:r>
              <a:rPr lang="ru-RU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/>
              <a:t>, не проходящей через центр проектирования </a:t>
            </a:r>
            <a:r>
              <a:rPr lang="en-US" altLang="ru-RU" i="1" dirty="0"/>
              <a:t>S</a:t>
            </a:r>
            <a:r>
              <a:rPr lang="ru-RU" altLang="ru-RU" dirty="0"/>
              <a:t>, и параллельной плоскости проектирования </a:t>
            </a:r>
            <a:r>
              <a:rPr lang="ru-RU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, то ее проекцией является фигура Ф</a:t>
            </a:r>
            <a:r>
              <a:rPr lang="en-US" altLang="ru-RU" dirty="0"/>
              <a:t>’</a:t>
            </a:r>
            <a:r>
              <a:rPr lang="ru-RU" altLang="ru-RU" dirty="0"/>
              <a:t>, подобная Ф, и коэффициент подобия равен отношению расстояний от центра проектирования </a:t>
            </a:r>
            <a:r>
              <a:rPr lang="en-US" altLang="ru-RU" i="1" dirty="0"/>
              <a:t>S </a:t>
            </a:r>
            <a:r>
              <a:rPr lang="ru-RU" altLang="ru-RU" dirty="0"/>
              <a:t>до плоскостей </a:t>
            </a:r>
            <a:r>
              <a:rPr lang="ru-RU" altLang="ru-RU" dirty="0">
                <a:cs typeface="Times New Roman" panose="02020603050405020304" pitchFamily="18" charset="0"/>
              </a:rPr>
              <a:t>π</a:t>
            </a:r>
            <a:r>
              <a:rPr lang="ru-RU" altLang="ru-RU" dirty="0"/>
              <a:t> и </a:t>
            </a:r>
            <a:r>
              <a:rPr lang="ru-RU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/>
              <a:t>.</a:t>
            </a:r>
            <a:r>
              <a:rPr lang="en-US" altLang="ru-RU" i="1" dirty="0"/>
              <a:t> </a:t>
            </a:r>
            <a:endParaRPr lang="ru-RU" altLang="ru-RU" i="1" dirty="0"/>
          </a:p>
        </p:txBody>
      </p:sp>
      <p:pic>
        <p:nvPicPr>
          <p:cNvPr id="65544" name="Picture 8">
            <a:extLst>
              <a:ext uri="{FF2B5EF4-FFF2-40B4-BE49-F238E27FC236}">
                <a16:creationId xmlns:a16="http://schemas.microsoft.com/office/drawing/2014/main" id="{3F85AB38-315A-44FA-B293-039224565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4371975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>
            <a:extLst>
              <a:ext uri="{FF2B5EF4-FFF2-40B4-BE49-F238E27FC236}">
                <a16:creationId xmlns:a16="http://schemas.microsoft.com/office/drawing/2014/main" id="{2B7F36CD-01FE-42DB-AB6C-081E9F3C3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правильной шестиугольной призмы </a:t>
            </a:r>
            <a:r>
              <a:rPr lang="en-US" altLang="ru-RU" i="1" dirty="0"/>
              <a:t>ABCDEFA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перпендикулярную отрезку </a:t>
            </a:r>
            <a:r>
              <a:rPr lang="en-US" altLang="ru-RU" i="1" dirty="0"/>
              <a:t>OO</a:t>
            </a:r>
            <a:r>
              <a:rPr lang="en-US" altLang="ru-RU" baseline="-25000" dirty="0"/>
              <a:t>1</a:t>
            </a:r>
            <a:r>
              <a:rPr lang="ru-RU" altLang="ru-RU" dirty="0"/>
              <a:t>, соединяющему центры ее оснований,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этого отрезка.</a:t>
            </a:r>
            <a:endParaRPr lang="en-US" altLang="ru-RU" dirty="0"/>
          </a:p>
        </p:txBody>
      </p:sp>
      <p:grpSp>
        <p:nvGrpSpPr>
          <p:cNvPr id="54282" name="Group 10">
            <a:extLst>
              <a:ext uri="{FF2B5EF4-FFF2-40B4-BE49-F238E27FC236}">
                <a16:creationId xmlns:a16="http://schemas.microsoft.com/office/drawing/2014/main" id="{71EA6D38-7EA2-4354-BC1F-FC6E988B6E7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5602288" cy="3100388"/>
            <a:chOff x="528" y="1536"/>
            <a:chExt cx="3529" cy="1953"/>
          </a:xfrm>
        </p:grpSpPr>
        <p:sp>
          <p:nvSpPr>
            <p:cNvPr id="54277" name="Text Box 5">
              <a:extLst>
                <a:ext uri="{FF2B5EF4-FFF2-40B4-BE49-F238E27FC236}">
                  <a16:creationId xmlns:a16="http://schemas.microsoft.com/office/drawing/2014/main" id="{BE8A87D6-ABC7-400A-8060-CF9168BD4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54281" name="Picture 9">
              <a:extLst>
                <a:ext uri="{FF2B5EF4-FFF2-40B4-BE49-F238E27FC236}">
                  <a16:creationId xmlns:a16="http://schemas.microsoft.com/office/drawing/2014/main" id="{C4E57E2D-E518-47F4-8826-AF02B4DD0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536"/>
              <a:ext cx="2329" cy="1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60E4C5E2-8469-49AE-9A7D-D4C4F5743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  <p:extLst>
      <p:ext uri="{BB962C8B-B14F-4D97-AF65-F5344CB8AC3E}">
        <p14:creationId xmlns:p14="http://schemas.microsoft.com/office/powerpoint/2010/main" val="70295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>
            <a:extLst>
              <a:ext uri="{FF2B5EF4-FFF2-40B4-BE49-F238E27FC236}">
                <a16:creationId xmlns:a16="http://schemas.microsoft.com/office/drawing/2014/main" id="{2EBEE239-E252-4BE5-ACF9-F1CCA305E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2844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Правильная шестиугольная призма </a:t>
            </a:r>
            <a:r>
              <a:rPr lang="en-US" altLang="ru-RU" i="1" dirty="0"/>
              <a:t>ABCDEFA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ru-RU" altLang="ru-RU" dirty="0"/>
              <a:t>, все ребра которой равны 1,</a:t>
            </a:r>
            <a:r>
              <a:rPr lang="en-US" altLang="ru-RU" i="1" dirty="0"/>
              <a:t> </a:t>
            </a:r>
            <a:r>
              <a:rPr lang="ru-RU" altLang="ru-RU" dirty="0"/>
              <a:t>проектируется на плоскость грани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. </a:t>
            </a:r>
            <a:r>
              <a:rPr lang="ru-RU" altLang="ru-RU" dirty="0"/>
              <a:t>При этом стороны шестиугольника, являющегося проекцией грани </a:t>
            </a:r>
            <a:r>
              <a:rPr lang="en-US" altLang="ru-RU" i="1" dirty="0"/>
              <a:t>ABCDEF</a:t>
            </a:r>
            <a:r>
              <a:rPr lang="en-US" altLang="ru-RU" dirty="0"/>
              <a:t> </a:t>
            </a:r>
            <a:r>
              <a:rPr lang="ru-RU" altLang="ru-RU" dirty="0"/>
              <a:t>равны 0,6. Найдите расстояние от центра проектирования до плоскости проектирования.</a:t>
            </a:r>
          </a:p>
        </p:txBody>
      </p:sp>
      <p:sp>
        <p:nvSpPr>
          <p:cNvPr id="63493" name="Text Box 5">
            <a:extLst>
              <a:ext uri="{FF2B5EF4-FFF2-40B4-BE49-F238E27FC236}">
                <a16:creationId xmlns:a16="http://schemas.microsoft.com/office/drawing/2014/main" id="{CC68A49B-735E-4D1A-B72C-A863B45C8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029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 </a:t>
            </a:r>
            <a:r>
              <a:rPr lang="ru-RU" altLang="ru-RU"/>
              <a:t>1,5.</a:t>
            </a:r>
            <a:endParaRPr lang="en-US" altLang="ru-RU"/>
          </a:p>
        </p:txBody>
      </p:sp>
      <p:pic>
        <p:nvPicPr>
          <p:cNvPr id="63494" name="Picture 6">
            <a:extLst>
              <a:ext uri="{FF2B5EF4-FFF2-40B4-BE49-F238E27FC236}">
                <a16:creationId xmlns:a16="http://schemas.microsoft.com/office/drawing/2014/main" id="{D9B1D667-AF93-47AD-8478-24A8AA565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08920"/>
            <a:ext cx="3697288" cy="310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FD1EF28-C8DD-4564-A82C-2AB14DB6EE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21</a:t>
            </a:r>
          </a:p>
        </p:txBody>
      </p:sp>
    </p:spTree>
    <p:extLst>
      <p:ext uri="{BB962C8B-B14F-4D97-AF65-F5344CB8AC3E}">
        <p14:creationId xmlns:p14="http://schemas.microsoft.com/office/powerpoint/2010/main" val="237078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>
            <a:extLst>
              <a:ext uri="{FF2B5EF4-FFF2-40B4-BE49-F238E27FC236}">
                <a16:creationId xmlns:a16="http://schemas.microsoft.com/office/drawing/2014/main" id="{15EDA558-BB3A-440D-AE69-F099F365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2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Изобразите центральную проекцию правильной шестиугольной призмы </a:t>
            </a:r>
            <a:r>
              <a:rPr lang="en-US" altLang="ru-RU" i="1" dirty="0"/>
              <a:t>ABCDEFA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ru-RU" altLang="ru-RU" dirty="0"/>
              <a:t> на плоскость, перпендикулярную ребру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, центр </a:t>
            </a:r>
            <a:r>
              <a:rPr lang="en-US" altLang="ru-RU" i="1" dirty="0"/>
              <a:t>S</a:t>
            </a:r>
            <a:r>
              <a:rPr lang="ru-RU" altLang="ru-RU" dirty="0"/>
              <a:t> проектирования лежит на продолжении этого ребра.</a:t>
            </a:r>
            <a:endParaRPr lang="en-US" altLang="ru-RU" dirty="0"/>
          </a:p>
        </p:txBody>
      </p:sp>
      <p:grpSp>
        <p:nvGrpSpPr>
          <p:cNvPr id="56330" name="Group 10">
            <a:extLst>
              <a:ext uri="{FF2B5EF4-FFF2-40B4-BE49-F238E27FC236}">
                <a16:creationId xmlns:a16="http://schemas.microsoft.com/office/drawing/2014/main" id="{B6CF35EF-D196-4707-94AB-58C1C2B797A0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0"/>
            <a:ext cx="5678488" cy="3200400"/>
            <a:chOff x="528" y="1440"/>
            <a:chExt cx="3577" cy="2016"/>
          </a:xfrm>
        </p:grpSpPr>
        <p:sp>
          <p:nvSpPr>
            <p:cNvPr id="56325" name="Text Box 5">
              <a:extLst>
                <a:ext uri="{FF2B5EF4-FFF2-40B4-BE49-F238E27FC236}">
                  <a16:creationId xmlns:a16="http://schemas.microsoft.com/office/drawing/2014/main" id="{50B81C8F-CC4F-4215-B7AA-CCAB4DB21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168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endParaRPr lang="en-US" altLang="ru-RU"/>
            </a:p>
          </p:txBody>
        </p:sp>
        <p:pic>
          <p:nvPicPr>
            <p:cNvPr id="56329" name="Picture 9">
              <a:extLst>
                <a:ext uri="{FF2B5EF4-FFF2-40B4-BE49-F238E27FC236}">
                  <a16:creationId xmlns:a16="http://schemas.microsoft.com/office/drawing/2014/main" id="{955C7B5D-C0B3-49EB-884C-71476A9AC8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440"/>
              <a:ext cx="2329" cy="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Rectangle 2">
            <a:extLst>
              <a:ext uri="{FF2B5EF4-FFF2-40B4-BE49-F238E27FC236}">
                <a16:creationId xmlns:a16="http://schemas.microsoft.com/office/drawing/2014/main" id="{B0E73231-BD6C-4BE1-9C5C-27AACCD79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22</a:t>
            </a:r>
          </a:p>
        </p:txBody>
      </p:sp>
    </p:spTree>
    <p:extLst>
      <p:ext uri="{BB962C8B-B14F-4D97-AF65-F5344CB8AC3E}">
        <p14:creationId xmlns:p14="http://schemas.microsoft.com/office/powerpoint/2010/main" val="354780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>
            <a:extLst>
              <a:ext uri="{FF2B5EF4-FFF2-40B4-BE49-F238E27FC236}">
                <a16:creationId xmlns:a16="http://schemas.microsoft.com/office/drawing/2014/main" id="{15EDA558-BB3A-440D-AE69-F099F365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Докажите, что произвольный треугольник может быть центральной проекцией правильного треугольника.</a:t>
            </a:r>
            <a:endParaRPr lang="en-US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5" name="Text Box 5">
                <a:extLst>
                  <a:ext uri="{FF2B5EF4-FFF2-40B4-BE49-F238E27FC236}">
                    <a16:creationId xmlns:a16="http://schemas.microsoft.com/office/drawing/2014/main" id="{50B81C8F-CC4F-4215-B7AA-CCAB4DB21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846228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Для треугольника </a:t>
                </a:r>
                <a:r>
                  <a:rPr lang="en-US" altLang="ru-RU" i="1" dirty="0"/>
                  <a:t>ABC</a:t>
                </a:r>
                <a:r>
                  <a:rPr lang="ru-RU" altLang="ru-RU" dirty="0"/>
                  <a:t>, лежащего в плоскости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ru-RU" altLang="ru-RU" dirty="0"/>
                  <a:t> рассмотрим правильный треугольник </a:t>
                </a:r>
                <a:r>
                  <a:rPr lang="en-US" altLang="ru-RU" i="1" dirty="0"/>
                  <a:t>ABC</a:t>
                </a:r>
                <a:r>
                  <a:rPr lang="ru-RU" altLang="ru-RU" baseline="-25000" dirty="0"/>
                  <a:t>1</a:t>
                </a:r>
                <a:r>
                  <a:rPr lang="ru-RU" altLang="ru-RU" dirty="0"/>
                  <a:t>, не лежащий в этой плоскости. Возьмём центр </a:t>
                </a:r>
                <a:r>
                  <a:rPr lang="en-US" altLang="ru-RU" i="1" dirty="0"/>
                  <a:t>S </a:t>
                </a:r>
                <a:r>
                  <a:rPr lang="ru-RU" altLang="ru-RU" dirty="0"/>
                  <a:t>проектирования, принадлежащий прямой </a:t>
                </a:r>
                <a:r>
                  <a:rPr lang="ru-RU" altLang="ru-RU" i="1" dirty="0"/>
                  <a:t>СС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Тогда треугольник </a:t>
                </a:r>
                <a:r>
                  <a:rPr lang="en-US" altLang="ru-RU" i="1" dirty="0"/>
                  <a:t>ABC </a:t>
                </a:r>
                <a:r>
                  <a:rPr lang="ru-RU" altLang="ru-RU" dirty="0"/>
                  <a:t>будет центральной проекцией треугольника </a:t>
                </a:r>
                <a:r>
                  <a:rPr lang="en-US" altLang="ru-RU" i="1" dirty="0"/>
                  <a:t>ABC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.</a:t>
                </a:r>
              </a:p>
            </p:txBody>
          </p:sp>
        </mc:Choice>
        <mc:Fallback xmlns="">
          <p:sp>
            <p:nvSpPr>
              <p:cNvPr id="56325" name="Text Box 5">
                <a:extLst>
                  <a:ext uri="{FF2B5EF4-FFF2-40B4-BE49-F238E27FC236}">
                    <a16:creationId xmlns:a16="http://schemas.microsoft.com/office/drawing/2014/main" id="{50B81C8F-CC4F-4215-B7AA-CCAB4DB21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846228"/>
                <a:ext cx="9144000" cy="1938992"/>
              </a:xfrm>
              <a:prstGeom prst="rect">
                <a:avLst/>
              </a:prstGeom>
              <a:blipFill>
                <a:blip r:embed="rId3"/>
                <a:stretch>
                  <a:fillRect l="-1000" t="-2516" r="-1000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>
            <a:extLst>
              <a:ext uri="{FF2B5EF4-FFF2-40B4-BE49-F238E27FC236}">
                <a16:creationId xmlns:a16="http://schemas.microsoft.com/office/drawing/2014/main" id="{B0E73231-BD6C-4BE1-9C5C-27AACCD79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088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23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FD11C37-1DC8-3F4D-4075-B7B7F6B303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848" y="1700808"/>
            <a:ext cx="3153499" cy="283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 Box 3">
            <a:extLst>
              <a:ext uri="{FF2B5EF4-FFF2-40B4-BE49-F238E27FC236}">
                <a16:creationId xmlns:a16="http://schemas.microsoft.com/office/drawing/2014/main" id="{15EDA558-BB3A-440D-AE69-F099F365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9085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 рисунке, полученном в компьютерной программе </a:t>
            </a:r>
            <a:r>
              <a:rPr lang="en-US" altLang="ru-RU" dirty="0"/>
              <a:t>GeoGebra</a:t>
            </a:r>
            <a:r>
              <a:rPr lang="ru-RU" altLang="ru-RU" dirty="0"/>
              <a:t>, показано, что произвольный выпуклый четырёхугольник </a:t>
            </a:r>
            <a:r>
              <a:rPr lang="en-US" altLang="ru-RU" i="1" dirty="0"/>
              <a:t>ABCD </a:t>
            </a:r>
            <a:r>
              <a:rPr lang="ru-RU" altLang="ru-RU" dirty="0"/>
              <a:t>может быть центральной проекцией квадрата </a:t>
            </a:r>
            <a:r>
              <a:rPr lang="en-US" altLang="ru-RU" i="1" dirty="0"/>
              <a:t>A’B’C’D’</a:t>
            </a:r>
            <a:r>
              <a:rPr lang="ru-RU" altLang="ru-RU" dirty="0"/>
              <a:t>.</a:t>
            </a:r>
            <a:endParaRPr lang="en-US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426D1E1-354D-53B8-EC8F-BCF5FBE36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" y="1171244"/>
            <a:ext cx="9118051" cy="568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26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7D45232-D199-40EB-9378-066FBEE682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А. Дюрер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FEC55925-D49D-4F8B-99FB-18ACE9E98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10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</a:t>
            </a:r>
            <a:r>
              <a:rPr lang="ru-RU" altLang="ru-RU" dirty="0">
                <a:cs typeface="Times New Roman" panose="02020603050405020304" pitchFamily="18" charset="0"/>
              </a:rPr>
              <a:t>а гравюр</a:t>
            </a:r>
            <a:r>
              <a:rPr lang="ru-RU" altLang="ru-RU" dirty="0"/>
              <a:t>е А. Дюрера (1471 – 1528)</a:t>
            </a:r>
            <a:r>
              <a:rPr lang="ru-RU" altLang="ru-RU" dirty="0">
                <a:cs typeface="Times New Roman" panose="02020603050405020304" pitchFamily="18" charset="0"/>
              </a:rPr>
              <a:t> показано получени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перспективного изображения предмета </a:t>
            </a:r>
            <a:r>
              <a:rPr lang="ru-RU" altLang="ru-RU" dirty="0"/>
              <a:t>с </a:t>
            </a:r>
            <a:r>
              <a:rPr lang="ru-RU" altLang="ru-RU" dirty="0">
                <a:cs typeface="Times New Roman" panose="02020603050405020304" pitchFamily="18" charset="0"/>
              </a:rPr>
              <a:t>помощью натянутой нити</a:t>
            </a:r>
            <a:r>
              <a:rPr lang="ru-RU" altLang="ru-RU" dirty="0"/>
              <a:t>.</a:t>
            </a:r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0C76D8B8-B357-4AB9-9C7C-C19FF176A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305800" cy="561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2EC5481-5C53-45C6-A0D5-7C371EDB5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Н.Н. Ге</a:t>
            </a:r>
            <a:endParaRPr lang="ru-RU" altLang="ru-RU" sz="2400">
              <a:solidFill>
                <a:srgbClr val="FF3300"/>
              </a:solidFill>
            </a:endParaRP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A9AA4B0E-9A0B-458D-A496-3EAD62123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1800" dirty="0"/>
              <a:t>	Русский художник и педагог Н.Н. </a:t>
            </a:r>
            <a:r>
              <a:rPr lang="ru-RU" altLang="ru-RU" sz="1800" dirty="0" err="1"/>
              <a:t>Ге</a:t>
            </a:r>
            <a:r>
              <a:rPr lang="ru-RU" altLang="ru-RU" sz="1800" dirty="0"/>
              <a:t> (1834 – 1894), обращаясь к своим ученикам, говорил: «Учите перспективу, и когда овладеете ею, внесите ее в работу, в рисование. Здесь мы представляем картину Н.Н. </a:t>
            </a:r>
            <a:r>
              <a:rPr lang="ru-RU" altLang="ru-RU" sz="1800" dirty="0" err="1"/>
              <a:t>Ге</a:t>
            </a:r>
            <a:r>
              <a:rPr lang="ru-RU" altLang="ru-RU" sz="1800" dirty="0"/>
              <a:t> «Петр </a:t>
            </a:r>
            <a:r>
              <a:rPr lang="en-US" altLang="ru-RU" sz="1800" dirty="0"/>
              <a:t>I </a:t>
            </a:r>
            <a:r>
              <a:rPr lang="ru-RU" altLang="ru-RU" sz="1800" dirty="0"/>
              <a:t>допрашивает царевича Алексея»</a:t>
            </a:r>
            <a:endParaRPr lang="ru-RU" altLang="ru-RU" dirty="0"/>
          </a:p>
        </p:txBody>
      </p:sp>
      <p:pic>
        <p:nvPicPr>
          <p:cNvPr id="11270" name="Picture 6">
            <a:extLst>
              <a:ext uri="{FF2B5EF4-FFF2-40B4-BE49-F238E27FC236}">
                <a16:creationId xmlns:a16="http://schemas.microsoft.com/office/drawing/2014/main" id="{C9E1008A-FE01-44EF-A2DA-6B41CB5BC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14610"/>
            <a:ext cx="6978352" cy="512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2E0B705-BD31-436F-93A7-98CE05378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И.Е. Репин (</a:t>
            </a:r>
            <a:r>
              <a:rPr lang="ru-RU" altLang="ru-RU" sz="2400">
                <a:solidFill>
                  <a:srgbClr val="FF3300"/>
                </a:solidFill>
              </a:rPr>
              <a:t>1844-1930)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573773DD-9847-4048-8339-ED65EAB56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81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Не ждали</a:t>
            </a:r>
          </a:p>
        </p:txBody>
      </p:sp>
      <p:pic>
        <p:nvPicPr>
          <p:cNvPr id="12295" name="Picture 7">
            <a:extLst>
              <a:ext uri="{FF2B5EF4-FFF2-40B4-BE49-F238E27FC236}">
                <a16:creationId xmlns:a16="http://schemas.microsoft.com/office/drawing/2014/main" id="{04E67B06-D620-4DDE-BA7B-312F3BC51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0900"/>
            <a:ext cx="6070600" cy="600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328D6D4-ED05-43DA-B3E8-68323C63B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П.А. Федотов (</a:t>
            </a:r>
            <a:r>
              <a:rPr lang="ru-RU" altLang="ru-RU" sz="2400">
                <a:solidFill>
                  <a:srgbClr val="FF3300"/>
                </a:solidFill>
                <a:cs typeface="Arial" panose="020B0604020202020204" pitchFamily="34" charset="0"/>
              </a:rPr>
              <a:t>1815 – 1852</a:t>
            </a:r>
            <a:r>
              <a:rPr lang="ru-RU" altLang="ru-RU" sz="2400">
                <a:solidFill>
                  <a:srgbClr val="FF3300"/>
                </a:solidFill>
              </a:rPr>
              <a:t>)</a:t>
            </a:r>
            <a:r>
              <a:rPr lang="ru-RU" altLang="ru-RU" sz="2400">
                <a:solidFill>
                  <a:srgbClr val="FF33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6AAF817-DE93-46DD-9F3B-EF1A60773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10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Сватовство майора</a:t>
            </a:r>
          </a:p>
        </p:txBody>
      </p:sp>
      <p:pic>
        <p:nvPicPr>
          <p:cNvPr id="13318" name="Picture 6">
            <a:extLst>
              <a:ext uri="{FF2B5EF4-FFF2-40B4-BE49-F238E27FC236}">
                <a16:creationId xmlns:a16="http://schemas.microsoft.com/office/drawing/2014/main" id="{DFCEE4DC-3F87-41A2-9C15-C0D85A0B3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75184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6A77065B-671B-4CBD-A196-382BCC43C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Перспектива 1</a:t>
            </a:r>
          </a:p>
        </p:txBody>
      </p:sp>
      <p:pic>
        <p:nvPicPr>
          <p:cNvPr id="9219" name="Picture 1027">
            <a:extLst>
              <a:ext uri="{FF2B5EF4-FFF2-40B4-BE49-F238E27FC236}">
                <a16:creationId xmlns:a16="http://schemas.microsoft.com/office/drawing/2014/main" id="{63C9D9BC-1E67-41DB-A59A-8BC5277F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488113" cy="389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Text Box 1028">
            <a:extLst>
              <a:ext uri="{FF2B5EF4-FFF2-40B4-BE49-F238E27FC236}">
                <a16:creationId xmlns:a16="http://schemas.microsoft.com/office/drawing/2014/main" id="{758154B6-2C8D-4D07-AB99-43DA8A1B8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Центральное проектирование плоской фигуры Ф на плоскость, находящуюся между плоскостью фигуры Ф и центром проектирования </a:t>
            </a:r>
            <a:r>
              <a:rPr lang="en-US" altLang="ru-RU" i="1" dirty="0"/>
              <a:t>S</a:t>
            </a:r>
            <a:r>
              <a:rPr lang="en-US" altLang="ru-RU" dirty="0"/>
              <a:t>.</a:t>
            </a:r>
            <a:endParaRPr lang="ru-RU" alt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5326FE9-7F10-4DDB-9A56-8B91542F6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Перспектива 2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69DD3D75-6366-4312-86B0-43FBB6638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Центральное проектирование плоской фигуры Ф в случае, когда центр проектирования </a:t>
            </a:r>
            <a:r>
              <a:rPr lang="en-US" altLang="ru-RU" i="1" dirty="0"/>
              <a:t>S</a:t>
            </a:r>
            <a:r>
              <a:rPr lang="ru-RU" altLang="ru-RU" dirty="0"/>
              <a:t> расположен между плоскостью фигуры Ф и плоскостью проектирования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114E1DF1-F143-4FCD-85DB-77763135E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588000" cy="426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DA1ACF-6093-4D0E-8BC3-33216F033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Перспектива 3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FC3FC9D-3A81-4B96-8206-BD56C026A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Центральное проектирование плоской фигуры Ф в случае, когда плоскость фигуры Ф расположена между плоскостью </a:t>
            </a:r>
            <a:r>
              <a:rPr lang="ru-RU" altLang="ru-RU" dirty="0" err="1"/>
              <a:t>плоскостью</a:t>
            </a:r>
            <a:r>
              <a:rPr lang="ru-RU" altLang="ru-RU" dirty="0"/>
              <a:t> проектирования и центром проектирования </a:t>
            </a:r>
            <a:r>
              <a:rPr lang="en-US" altLang="ru-RU" i="1" dirty="0"/>
              <a:t>S</a:t>
            </a:r>
            <a:r>
              <a:rPr lang="ru-RU" altLang="ru-RU" dirty="0"/>
              <a:t>.</a:t>
            </a: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E4490DC4-E2BA-44C6-842E-66F99D123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2200"/>
            <a:ext cx="6488113" cy="408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6E6163A-F915-418C-9284-D601814C3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Куб 1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8F9A491-6CC3-4603-A580-A062CBBD9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Центральная проекция куба на плоскость, параллельную плоскости грани куба.</a:t>
            </a:r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6936D66F-1E10-4FAC-89B6-E719A76F4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343525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E560B8B-18C0-47DF-8777-18BE610D6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Куб 2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685346C9-921F-4612-B512-6EE41540B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Центральная проекция куба на плоскость, параллельную ребру куба.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FE28777F-AB1A-4225-808D-9DFC761BF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6977063" cy="424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CD7471F-DF03-4408-8575-FB23AE0C3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Куб 3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C85B813-5984-4E63-8D5C-CF4F323C7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Центральная проекция куба в общем случае.</a:t>
            </a:r>
          </a:p>
        </p:txBody>
      </p:sp>
      <p:pic>
        <p:nvPicPr>
          <p:cNvPr id="8197" name="Picture 5">
            <a:extLst>
              <a:ext uri="{FF2B5EF4-FFF2-40B4-BE49-F238E27FC236}">
                <a16:creationId xmlns:a16="http://schemas.microsoft.com/office/drawing/2014/main" id="{5CEF4DE4-44F0-41B5-8AFA-E8D7EF08B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6400"/>
            <a:ext cx="5910263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1470</Words>
  <Application>Microsoft Office PowerPoint</Application>
  <PresentationFormat>Экран (4:3)</PresentationFormat>
  <Paragraphs>149</Paragraphs>
  <Slides>38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Cambria Math</vt:lpstr>
      <vt:lpstr>Times New Roman</vt:lpstr>
      <vt:lpstr>Оформление по умолчанию</vt:lpstr>
      <vt:lpstr>Equation</vt:lpstr>
      <vt:lpstr>Точечный рисунок</vt:lpstr>
      <vt:lpstr>23. ЦЕНТРАЛЬНОЕ ПРОЕКТИРОВАНИЕ</vt:lpstr>
      <vt:lpstr>Презентация PowerPoint</vt:lpstr>
      <vt:lpstr>Презентация PowerPoint</vt:lpstr>
      <vt:lpstr>Перспектива 1</vt:lpstr>
      <vt:lpstr>Перспектива 2</vt:lpstr>
      <vt:lpstr>Перспектива 3</vt:lpstr>
      <vt:lpstr>Куб 1</vt:lpstr>
      <vt:lpstr>Куб 2</vt:lpstr>
      <vt:lpstr>Куб 3</vt:lpstr>
      <vt:lpstr>Куб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Презентация PowerPoint</vt:lpstr>
      <vt:lpstr>А. Дюрер</vt:lpstr>
      <vt:lpstr>Н.Н. Ге</vt:lpstr>
      <vt:lpstr>И.Е. Репин (1844-1930)</vt:lpstr>
      <vt:lpstr>П.А. Федотов (1815 – 1852)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ЦЕНТРАЛЬНОЕ ПРОЕКТИРОВАНИЕ</dc:title>
  <dc:creator>*</dc:creator>
  <cp:lastModifiedBy>Vladimir Smirnov</cp:lastModifiedBy>
  <cp:revision>21</cp:revision>
  <dcterms:created xsi:type="dcterms:W3CDTF">2007-12-07T07:20:27Z</dcterms:created>
  <dcterms:modified xsi:type="dcterms:W3CDTF">2024-07-02T06:11:03Z</dcterms:modified>
</cp:coreProperties>
</file>