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0" r:id="rId2"/>
    <p:sldId id="300" r:id="rId3"/>
    <p:sldId id="301" r:id="rId4"/>
    <p:sldId id="302" r:id="rId5"/>
    <p:sldId id="273" r:id="rId6"/>
    <p:sldId id="285" r:id="rId7"/>
    <p:sldId id="286" r:id="rId8"/>
    <p:sldId id="287" r:id="rId9"/>
    <p:sldId id="303" r:id="rId10"/>
    <p:sldId id="304" r:id="rId11"/>
    <p:sldId id="305" r:id="rId12"/>
    <p:sldId id="30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2" autoAdjust="0"/>
    <p:restoredTop sz="90970" autoAdjust="0"/>
  </p:normalViewPr>
  <p:slideViewPr>
    <p:cSldViewPr>
      <p:cViewPr varScale="1">
        <p:scale>
          <a:sx n="93" d="100"/>
          <a:sy n="93" d="100"/>
        </p:scale>
        <p:origin x="3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17D73FD-D036-4356-9D06-0DEE9813C4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98855E8-B3C8-4681-82AE-C72CC6FE5B5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C0592DCD-A704-44E8-85DA-E3D9596ADD4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1F6E9E23-B306-4AA5-B4D9-B9491611EBE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F12A3B42-13B5-42FA-8123-FC02D8D783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3D594C95-31B7-459D-9D9E-0DE05B2EA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B03837-D66E-4BF0-96C6-61834262702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135294-9A03-41BC-8B07-F5BBCC6D0A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C0C2B-809B-4D61-BE57-4D2881AB15D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1986" name="Rectangle 2050">
            <a:extLst>
              <a:ext uri="{FF2B5EF4-FFF2-40B4-BE49-F238E27FC236}">
                <a16:creationId xmlns:a16="http://schemas.microsoft.com/office/drawing/2014/main" id="{03DEC3DE-85AB-44F7-BE35-E9235E5C42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2051">
            <a:extLst>
              <a:ext uri="{FF2B5EF4-FFF2-40B4-BE49-F238E27FC236}">
                <a16:creationId xmlns:a16="http://schemas.microsoft.com/office/drawing/2014/main" id="{C5A0F06E-0740-4425-B1D2-311301C1A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1F4A72-DD02-4BC6-8D26-9847D521D0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D6909-5ECC-4493-8FB2-3B9EB8C5D19B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CB0530AF-9AEB-422F-ABD9-A881C69781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38F92053-6D9F-4B23-ACA8-9F47588D2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415F32-13F7-49E5-BD08-C8B63A8C78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6BD01A-49F4-4EE3-ADB1-0EAA2F1C78B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313B47DB-CE21-4381-8598-A02C17046A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8D8D855-47B4-4875-B45C-8E8945EC1E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FEFDEF-3B00-47D2-A660-C33A2E96E3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9ACBC-B862-4BAD-9B96-ACF2DF4461FC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C23E032F-8BBB-4E60-8779-713EA2D91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FA9187E-B9BA-428E-B2D5-94C78C1E7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FEFDEF-3B00-47D2-A660-C33A2E96E3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9ACBC-B862-4BAD-9B96-ACF2DF4461FC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C23E032F-8BBB-4E60-8779-713EA2D91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FA9187E-B9BA-428E-B2D5-94C78C1E7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2447863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FEFDEF-3B00-47D2-A660-C33A2E96E3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9ACBC-B862-4BAD-9B96-ACF2DF4461FC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C23E032F-8BBB-4E60-8779-713EA2D91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FA9187E-B9BA-428E-B2D5-94C78C1E7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1424843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FEFDEF-3B00-47D2-A660-C33A2E96E3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9ACBC-B862-4BAD-9B96-ACF2DF4461F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C23E032F-8BBB-4E60-8779-713EA2D91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FA9187E-B9BA-428E-B2D5-94C78C1E7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1410888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FEFDEF-3B00-47D2-A660-C33A2E96E3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9ACBC-B862-4BAD-9B96-ACF2DF4461FC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C23E032F-8BBB-4E60-8779-713EA2D91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FA9187E-B9BA-428E-B2D5-94C78C1E7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3541293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0442C1-B052-4A0D-875C-1E58BE0C2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014D8BD-0EEE-418A-A06E-C5D0869AC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0948C1-56CF-4940-90B4-2F1423E2D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8C8979-3CFD-4896-BA5F-1BA9681C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EEE99-A0B6-4E3D-93AF-DC95090C9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848C6-F8D7-48E4-8244-88C4223D23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689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BAF6FB-B675-42D4-83E5-1FF09E12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40936C-1DD6-4B0E-A237-7223C36AC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8517E5-36E0-483C-9D26-651111015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983110-915F-4B3C-B586-9A07782A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3BC661-78ED-4474-8126-6A9036BEF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3F311-6283-4FE0-8856-C6B87D39DB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959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3E7BB5D-C1FE-40C9-9B21-196F6F57E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13E5EF-AD46-4DC3-8346-7F16DD8F9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39CB1E-AE85-402D-A6E7-68294E32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D76117-6C80-4CC0-9DD2-C1F37C011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62D66F-AA43-4B2B-B0F9-2CFB877B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12470-9AB9-4D1C-9DA2-D377F99DD4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99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96CDE-FF75-46D0-B43A-7EA906EBF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AD4C77-3A8E-4CD7-A58C-EAE8BA429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DB89A2-7211-42EE-B701-AB7D55BEA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B39261-9DEF-435E-97BD-85FB4A27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85D2DB-49DB-4FCB-9955-1A20F1AE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894DB-9EE1-476B-B809-C5C0A29B1F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199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117027-5D95-474A-917C-5C67EDACA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0FE545-90F2-4F3C-811E-E7D593700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74857B-2437-42BC-A30D-ED8843D0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947DC2-8123-41DD-8A87-AFEEB5752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C6AA67-1D7A-4992-A929-CC797A37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4FD9C-E53D-4EE7-A012-4C0B8CFF03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883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9CB49-80CD-4F36-8B5D-822878DB0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6201C6-3189-4490-98FE-0F9CE7351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6E5662-70FC-41CC-867E-CC9EE5542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7C04F8-45DA-47AC-AC22-3BEC1C74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579805-6457-4109-8288-89AF8184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F41986-BFC2-4B32-920B-98934995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6F2F7-57FB-465E-B471-7BAB531F9F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37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4A742C-9C77-4FEF-AD90-F3F49C0B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26ED1D-D83F-4B07-AFA7-6F8E6BDF8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E29412-218E-4C7D-8F17-CC079D5A7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36E9139-DF91-46F3-9520-1C41B8A543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FB91D3-F52E-47BB-A09D-8D53EF99E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DFF01F5-01C6-4B3F-8A38-395D7B4E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CAFF45-4000-4AD9-AE9B-C4124295F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6D35B8C-D69B-4B88-91C2-B197E2FAC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64081-9D25-4EDD-BF63-6B7A331F5B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605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A73409-37E5-410B-95FD-2B2B9E3C7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CB10CEF-A092-4888-B483-4C8DA18D0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7F4298-1F2C-475A-B7CD-0DF0AE40F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075F52-E0A0-48E8-8739-525BB6EF8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2EC54-64A6-4404-A5A4-D622FDB97D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118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3E4A22D-21DF-4B90-8748-73DF7AA4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C3D3F4-56F7-4F79-93E2-CE29C7429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664D3C-736E-4F11-B6FA-2027F085F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466F9-88C7-4478-B9DE-E8EC82857A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344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2FFEB-F5C3-4439-A4D9-B9910F349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799314-8EA4-44A9-BEBF-91B0DDE92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D5C0AD-C2FF-48D0-93C3-42D0D0DA8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28FB91-07B0-42B0-A041-C5F264574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42590B-84BE-4755-B914-BF874C0B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9879A2-D174-49F1-8AB7-6F9D8C11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5C949-CB52-4E97-86CE-75BDC64331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258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A40F98-5C90-4CBB-8F65-EAC2B5326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B5A5CA8-2C01-4AD8-AF96-0AD6CD9E0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A16BBF-5AE7-4473-9AFE-F98A8D13C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FA764E-6025-48B5-A6D5-92E6FE3C0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7B6DF8-B602-48BF-9A17-E589BBB0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DDC368-848E-4055-861D-231C48EC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F970F-F95F-472E-B4E3-F9DEB7F9D0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37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4F0A9AB-C13D-4C89-BEFF-B470C37D60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EB38AE-7758-4F22-A143-5AF326EA5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352B20-A44C-44AA-B7E1-D279CE2610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486CA5-FACB-4328-A12F-EAF81510D4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BF6675F-6717-4648-971B-7DF05D3D55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629397-6C44-4647-AA82-34CE53159F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5D14173-B6BA-4D0F-B47F-E54588CE3B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0848"/>
            <a:ext cx="7772400" cy="90872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2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r>
              <a:rPr lang="ru-RU" altLang="ru-RU" sz="3600" dirty="0">
                <a:solidFill>
                  <a:srgbClr val="FF3300"/>
                </a:solidFill>
              </a:rPr>
              <a:t>. УСЕЧЁННАЯ ПИРАМИДА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>
            <a:extLst>
              <a:ext uri="{FF2B5EF4-FFF2-40B4-BE49-F238E27FC236}">
                <a16:creationId xmlns:a16="http://schemas.microsoft.com/office/drawing/2014/main" id="{8C9C89AF-4AE3-4EF5-A9A9-AC5D03E06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Стороны оснований правильной: а) треугольной; б) четырёхугольной; в) шестиугольной правильной усечённой пирамиды равны соответственно 4 и 2. Боковые рёбра равны 3. Найдите косинус угла, который образует боковое ребро с плоскостью большего основания.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821" name="Text Box 5">
                <a:extLst>
                  <a:ext uri="{FF2B5EF4-FFF2-40B4-BE49-F238E27FC236}">
                    <a16:creationId xmlns:a16="http://schemas.microsoft.com/office/drawing/2014/main" id="{A9768CA5-448E-4436-9635-2E34C56530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9592" y="5229200"/>
                <a:ext cx="4876800" cy="699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dirty="0"/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б)</a:t>
                </a:r>
                <a14:m>
                  <m:oMath xmlns:m="http://schemas.openxmlformats.org/officeDocument/2006/math"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34821" name="Text Box 5">
                <a:extLst>
                  <a:ext uri="{FF2B5EF4-FFF2-40B4-BE49-F238E27FC236}">
                    <a16:creationId xmlns:a16="http://schemas.microsoft.com/office/drawing/2014/main" id="{A9768CA5-448E-4436-9635-2E34C5653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592" y="5229200"/>
                <a:ext cx="4876800" cy="699038"/>
              </a:xfrm>
              <a:prstGeom prst="rect">
                <a:avLst/>
              </a:prstGeom>
              <a:blipFill>
                <a:blip r:embed="rId3"/>
                <a:stretch>
                  <a:fillRect l="-2000" b="-5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FB618262-F55D-4A3F-AD06-1C027184E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E48AB38-1123-32DF-1157-231B95DEF2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283" y="3068960"/>
            <a:ext cx="7127433" cy="17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33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>
            <a:extLst>
              <a:ext uri="{FF2B5EF4-FFF2-40B4-BE49-F238E27FC236}">
                <a16:creationId xmlns:a16="http://schemas.microsoft.com/office/drawing/2014/main" id="{8C9C89AF-4AE3-4EF5-A9A9-AC5D03E06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Стороны оснований правильной: а) треугольной; б) четырёхугольной; в) шестиугольной правильной усечённой пирамиды равны соответственно 4 и 2. Боковые рёбра равны 3. Найдите площадь боковой поверхности.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821" name="Text Box 5">
                <a:extLst>
                  <a:ext uri="{FF2B5EF4-FFF2-40B4-BE49-F238E27FC236}">
                    <a16:creationId xmlns:a16="http://schemas.microsoft.com/office/drawing/2014/main" id="{A9768CA5-448E-4436-9635-2E34C56530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9592" y="5229200"/>
                <a:ext cx="4876800" cy="497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dirty="0"/>
                  <a:t>а) </a:t>
                </a:r>
                <a14:m>
                  <m:oMath xmlns:m="http://schemas.openxmlformats.org/officeDocument/2006/math"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18</m:t>
                    </m:r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б) </a:t>
                </a:r>
                <a14:m>
                  <m:oMath xmlns:m="http://schemas.openxmlformats.org/officeDocument/2006/math"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24</m:t>
                    </m:r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r>
                      <a:rPr lang="ru-RU" altLang="ru-RU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ru-RU" altLang="ru-RU" b="0" i="0" dirty="0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34821" name="Text Box 5">
                <a:extLst>
                  <a:ext uri="{FF2B5EF4-FFF2-40B4-BE49-F238E27FC236}">
                    <a16:creationId xmlns:a16="http://schemas.microsoft.com/office/drawing/2014/main" id="{A9768CA5-448E-4436-9635-2E34C5653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592" y="5229200"/>
                <a:ext cx="4876800" cy="497637"/>
              </a:xfrm>
              <a:prstGeom prst="rect">
                <a:avLst/>
              </a:prstGeom>
              <a:blipFill>
                <a:blip r:embed="rId3"/>
                <a:stretch>
                  <a:fillRect l="-2000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FB618262-F55D-4A3F-AD06-1C027184E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E48AB38-1123-32DF-1157-231B95DEF2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283" y="3068960"/>
            <a:ext cx="7127433" cy="17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79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>
            <a:extLst>
              <a:ext uri="{FF2B5EF4-FFF2-40B4-BE49-F238E27FC236}">
                <a16:creationId xmlns:a16="http://schemas.microsoft.com/office/drawing/2014/main" id="{8C9C89AF-4AE3-4EF5-A9A9-AC5D03E06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Стороны одного основания правильной: а) треугольной; б) четырёхугольной; в) шестиугольной правильной усечённой пирамиды равны 4, боковые рёбра равны 3, высота равна 2. Найдите стороны второго основания.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821" name="Text Box 5">
                <a:extLst>
                  <a:ext uri="{FF2B5EF4-FFF2-40B4-BE49-F238E27FC236}">
                    <a16:creationId xmlns:a16="http://schemas.microsoft.com/office/drawing/2014/main" id="{A9768CA5-448E-4436-9635-2E34C56530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9592" y="5229200"/>
                <a:ext cx="6696744" cy="500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dirty="0"/>
                  <a:t>а) </a:t>
                </a:r>
                <a14:m>
                  <m:oMath xmlns:m="http://schemas.openxmlformats.org/officeDocument/2006/math"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e>
                    </m:rad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б) </a:t>
                </a:r>
                <a14:m>
                  <m:oMath xmlns:m="http://schemas.openxmlformats.org/officeDocument/2006/math">
                    <m:r>
                      <a:rPr lang="ru-RU" altLang="ru-RU"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ru-RU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rad>
                    <m:r>
                      <a:rPr lang="ru-RU" altLang="ru-RU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в) </a:t>
                </a:r>
                <a14:m>
                  <m:oMath xmlns:m="http://schemas.openxmlformats.org/officeDocument/2006/math">
                    <m:r>
                      <a:rPr lang="ru-RU" altLang="ru-RU"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34821" name="Text Box 5">
                <a:extLst>
                  <a:ext uri="{FF2B5EF4-FFF2-40B4-BE49-F238E27FC236}">
                    <a16:creationId xmlns:a16="http://schemas.microsoft.com/office/drawing/2014/main" id="{A9768CA5-448E-4436-9635-2E34C5653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592" y="5229200"/>
                <a:ext cx="6696744" cy="500202"/>
              </a:xfrm>
              <a:prstGeom prst="rect">
                <a:avLst/>
              </a:prstGeom>
              <a:blipFill>
                <a:blip r:embed="rId3"/>
                <a:stretch>
                  <a:fillRect l="-1457" t="-1220" b="-280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FB618262-F55D-4A3F-AD06-1C027184E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E48AB38-1123-32DF-1157-231B95DEF2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283" y="3068960"/>
            <a:ext cx="7127433" cy="17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3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id="{D193B2E7-47D6-4ACB-81B6-6D82637D0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5784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20955" indent="450215" algn="just"/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Ранее мы рассмотрели примеры многогранников, среди которых: тетраэдр, куб, параллелепипед, призма и пирамида. Приведём пример ещё одних многогранников, получающихся из пирамид.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данной пирамиды рассмотрим плоскость, параллельную плоскости основания этой пирамиды и пересекающей её боковые рёбра. Часть пирамиды, заключённая между этой плоскостью и плоскостью основания, называется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усечённой пирамидой. </a:t>
            </a:r>
            <a:endParaRPr lang="ru-RU" altLang="ru-RU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16F77BA-0E36-4C3E-3760-BC8A187EB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140968"/>
            <a:ext cx="3286584" cy="3210373"/>
          </a:xfrm>
          <a:prstGeom prst="rect">
            <a:avLst/>
          </a:prstGeom>
        </p:spPr>
      </p:pic>
      <p:sp>
        <p:nvSpPr>
          <p:cNvPr id="8" name="Text Box 3">
            <a:extLst>
              <a:ext uri="{FF2B5EF4-FFF2-40B4-BE49-F238E27FC236}">
                <a16:creationId xmlns:a16="http://schemas.microsoft.com/office/drawing/2014/main" id="{95BB33FB-AF44-3E55-C01A-79AF8D90F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904" y="2924944"/>
            <a:ext cx="543609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11760" indent="457200" algn="just"/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Основание исходной пирамиды и многоугольник, получающийся в сечении данной пирамиды плоскостью, называются 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основаниями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усечённой пирамиды.</a:t>
            </a:r>
          </a:p>
          <a:p>
            <a:pPr marR="111760" indent="457200"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Усечённая пирамида обозначается указанием вершин её оснований, например, пятиугольная усечённая пирамида, изображённая на рисунке 28.1, обозначается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ABCDEA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­1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106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id="{D193B2E7-47D6-4ACB-81B6-6D82637D0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2656"/>
            <a:ext cx="9144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11760" indent="457200" algn="just"/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Усечённая пирамида, полученная из правильной пирамиды, называется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правильной.</a:t>
            </a:r>
          </a:p>
          <a:p>
            <a:pPr marR="111760" indent="457200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Часть боковых граней пирамиды, содержащихся в усечённой пирамиде, называются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боковыми гранями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усечённой пирамиды.</a:t>
            </a:r>
          </a:p>
          <a:p>
            <a:pPr marR="111760" indent="457200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Поверхность, составленная из боковых граней, называется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боковой поверхностью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усечённой пирамиды.</a:t>
            </a:r>
          </a:p>
          <a:p>
            <a:pPr marR="111760" indent="457200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Часть боковых рёбер пирамиды, содержащихся в усечённой пирамиде, называются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боковыми рёбрами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усечённой пирамиды.</a:t>
            </a:r>
          </a:p>
          <a:p>
            <a:pPr marR="111760" indent="457200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Перпендикуляр, опущенный из какой-нибудь точки одного основания усечённой пирамиды на плоскость другого её основания, называется высотой усечённой пирамиды. </a:t>
            </a:r>
          </a:p>
          <a:p>
            <a:pPr marR="111760" indent="457200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Ясно, что длина этой высоты равна расстоянию между плоскостями оснований данной усечённой пирамиды.</a:t>
            </a:r>
          </a:p>
        </p:txBody>
      </p:sp>
    </p:spTree>
    <p:extLst>
      <p:ext uri="{BB962C8B-B14F-4D97-AF65-F5344CB8AC3E}">
        <p14:creationId xmlns:p14="http://schemas.microsoft.com/office/powerpoint/2010/main" val="225692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id="{D193B2E7-47D6-4ACB-81B6-6D82637D0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2656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11760" indent="457200" algn="just"/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Развёртка усечённой пирамиды состоит из двух подобных многоугольников – оснований усечённой пирамиды, и трапеций – боковых граней усечённой пирамиды. На рисунке приведён пример развёртки правильной четырёхугольной усечённой пирамиды.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DF5FD43-7BF1-F92D-8E3B-29BCD4B5E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339" y="2276872"/>
            <a:ext cx="4277322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017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9D4BB64-8932-466A-8E4B-73E2212E8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B0D7678C-0FAE-46FD-8820-19BF0E2F8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вершин (В), рёбер (Р) и граней (Г) имеет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-угольная усечённая пирамида.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950028B6-EC0C-4070-979B-6AADE69E2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000" y="5013176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>
                <a:cs typeface="Times New Roman" panose="02020603050405020304" pitchFamily="18" charset="0"/>
              </a:rPr>
              <a:t>В = 2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>
                <a:cs typeface="Times New Roman" panose="02020603050405020304" pitchFamily="18" charset="0"/>
              </a:rPr>
              <a:t>Р = 3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, Г = </a:t>
            </a:r>
            <a:r>
              <a:rPr lang="en-US" altLang="ru-RU" i="1" dirty="0">
                <a:cs typeface="Times New Roman" panose="02020603050405020304" pitchFamily="18" charset="0"/>
              </a:rPr>
              <a:t>n + 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>
            <a:extLst>
              <a:ext uri="{FF2B5EF4-FFF2-40B4-BE49-F238E27FC236}">
                <a16:creationId xmlns:a16="http://schemas.microsoft.com/office/drawing/2014/main" id="{F835EC22-EB1B-4DE3-BEFE-BFACD1E21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клетчатой бумаге изобразите усечённые пирамиды, аналогичные данным на рисунке</a:t>
            </a:r>
            <a:r>
              <a:rPr lang="en-US" dirty="0">
                <a:ea typeface="Times New Roman" panose="02020603050405020304" pitchFamily="18" charset="0"/>
              </a:rPr>
              <a:t>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52CD846-A2D6-4985-BC12-4F3BB00B1F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7D2D6D-07EA-23A1-DAB3-449C550D1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337" y="2009577"/>
            <a:ext cx="6449325" cy="283884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>
            <a:extLst>
              <a:ext uri="{FF2B5EF4-FFF2-40B4-BE49-F238E27FC236}">
                <a16:creationId xmlns:a16="http://schemas.microsoft.com/office/drawing/2014/main" id="{E499AB4B-B147-4E30-9542-96AA28E90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Изобразите развёртки правильной: а) треугольной; б) шестиугольной усечённой пирамиды.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9257FC8-ADA7-4BF9-9C5F-632C639DC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CF5AC9B-AC4C-444F-CF22-AC3F81868888}"/>
              </a:ext>
            </a:extLst>
          </p:cNvPr>
          <p:cNvGrpSpPr/>
          <p:nvPr/>
        </p:nvGrpSpPr>
        <p:grpSpPr>
          <a:xfrm>
            <a:off x="755576" y="2171524"/>
            <a:ext cx="7587298" cy="3057676"/>
            <a:chOff x="755576" y="2171524"/>
            <a:chExt cx="7587298" cy="3057676"/>
          </a:xfrm>
        </p:grpSpPr>
        <p:sp>
          <p:nvSpPr>
            <p:cNvPr id="33797" name="Text Box 5">
              <a:extLst>
                <a:ext uri="{FF2B5EF4-FFF2-40B4-BE49-F238E27FC236}">
                  <a16:creationId xmlns:a16="http://schemas.microsoft.com/office/drawing/2014/main" id="{FACB637A-E1D5-419A-B824-C7175D71A0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576" y="4646932"/>
              <a:ext cx="4876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294E3728-13A9-F531-7C80-3DDC32F179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37970" y="2171524"/>
              <a:ext cx="6404904" cy="305767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>
            <a:extLst>
              <a:ext uri="{FF2B5EF4-FFF2-40B4-BE49-F238E27FC236}">
                <a16:creationId xmlns:a16="http://schemas.microsoft.com/office/drawing/2014/main" id="{8C9C89AF-4AE3-4EF5-A9A9-AC5D03E06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Стороны оснований правильной: а) треугольной; б) четырёхугольной; в) шестиугольной правильной усечённой пирамиды равны соответственно 4 и 2. Высота равна 3. Найдите боковое ребро.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821" name="Text Box 5">
                <a:extLst>
                  <a:ext uri="{FF2B5EF4-FFF2-40B4-BE49-F238E27FC236}">
                    <a16:creationId xmlns:a16="http://schemas.microsoft.com/office/drawing/2014/main" id="{A9768CA5-448E-4436-9635-2E34C56530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9592" y="5229200"/>
                <a:ext cx="4876800" cy="699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dirty="0"/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b="0" i="1" smtClean="0">
                                <a:latin typeface="Cambria Math" panose="02040503050406030204" pitchFamily="18" charset="0"/>
                              </a:rPr>
                              <m:t>93</m:t>
                            </m:r>
                          </m:e>
                        </m:rad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б)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34821" name="Text Box 5">
                <a:extLst>
                  <a:ext uri="{FF2B5EF4-FFF2-40B4-BE49-F238E27FC236}">
                    <a16:creationId xmlns:a16="http://schemas.microsoft.com/office/drawing/2014/main" id="{A9768CA5-448E-4436-9635-2E34C5653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592" y="5229200"/>
                <a:ext cx="4876800" cy="699038"/>
              </a:xfrm>
              <a:prstGeom prst="rect">
                <a:avLst/>
              </a:prstGeom>
              <a:blipFill>
                <a:blip r:embed="rId3"/>
                <a:stretch>
                  <a:fillRect l="-2000" b="-5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FB618262-F55D-4A3F-AD06-1C027184E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E48AB38-1123-32DF-1157-231B95DEF2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283" y="2780928"/>
            <a:ext cx="7127433" cy="17951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>
            <a:extLst>
              <a:ext uri="{FF2B5EF4-FFF2-40B4-BE49-F238E27FC236}">
                <a16:creationId xmlns:a16="http://schemas.microsoft.com/office/drawing/2014/main" id="{8C9C89AF-4AE3-4EF5-A9A9-AC5D03E06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Стороны оснований правильной: а) треугольной; б) четырёхугольной; в) шестиугольной правильной усечённой пирамиды равны соответственно 4 и 2. Боковые рёбра равны 3. Найдите высоту.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821" name="Text Box 5">
                <a:extLst>
                  <a:ext uri="{FF2B5EF4-FFF2-40B4-BE49-F238E27FC236}">
                    <a16:creationId xmlns:a16="http://schemas.microsoft.com/office/drawing/2014/main" id="{A9768CA5-448E-4436-9635-2E34C56530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9592" y="5229200"/>
                <a:ext cx="4876800" cy="699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dirty="0"/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b="0" i="1" smtClean="0">
                                <a:latin typeface="Cambria Math" panose="02040503050406030204" pitchFamily="18" charset="0"/>
                              </a:rPr>
                              <m:t>69</m:t>
                            </m:r>
                          </m:e>
                        </m:rad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б)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34821" name="Text Box 5">
                <a:extLst>
                  <a:ext uri="{FF2B5EF4-FFF2-40B4-BE49-F238E27FC236}">
                    <a16:creationId xmlns:a16="http://schemas.microsoft.com/office/drawing/2014/main" id="{A9768CA5-448E-4436-9635-2E34C5653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592" y="5229200"/>
                <a:ext cx="4876800" cy="699038"/>
              </a:xfrm>
              <a:prstGeom prst="rect">
                <a:avLst/>
              </a:prstGeom>
              <a:blipFill>
                <a:blip r:embed="rId3"/>
                <a:stretch>
                  <a:fillRect l="-2000" b="-5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FB618262-F55D-4A3F-AD06-1C027184E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E48AB38-1123-32DF-1157-231B95DEF2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283" y="3068960"/>
            <a:ext cx="7127433" cy="17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03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672</Words>
  <Application>Microsoft Office PowerPoint</Application>
  <PresentationFormat>Экран (4:3)</PresentationFormat>
  <Paragraphs>51</Paragraphs>
  <Slides>12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Times New Roman</vt:lpstr>
      <vt:lpstr>Оформление по умолчанию</vt:lpstr>
      <vt:lpstr>24. УСЕЧЁННАЯ ПИРАМИДА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Vladimir Smirnov</cp:lastModifiedBy>
  <cp:revision>27</cp:revision>
  <dcterms:created xsi:type="dcterms:W3CDTF">2007-12-05T04:57:17Z</dcterms:created>
  <dcterms:modified xsi:type="dcterms:W3CDTF">2022-05-08T05:06:01Z</dcterms:modified>
</cp:coreProperties>
</file>