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90" r:id="rId2"/>
    <p:sldId id="303" r:id="rId3"/>
    <p:sldId id="289" r:id="rId4"/>
    <p:sldId id="280" r:id="rId5"/>
    <p:sldId id="285" r:id="rId6"/>
    <p:sldId id="286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287" r:id="rId17"/>
    <p:sldId id="304" r:id="rId18"/>
    <p:sldId id="300" r:id="rId19"/>
    <p:sldId id="301" r:id="rId20"/>
    <p:sldId id="269" r:id="rId21"/>
    <p:sldId id="302" r:id="rId22"/>
    <p:sldId id="273" r:id="rId23"/>
    <p:sldId id="274" r:id="rId24"/>
    <p:sldId id="275" r:id="rId25"/>
    <p:sldId id="276" r:id="rId26"/>
    <p:sldId id="277" r:id="rId27"/>
    <p:sldId id="305" r:id="rId28"/>
    <p:sldId id="306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4" autoAdjust="0"/>
    <p:restoredTop sz="90970" autoAdjust="0"/>
  </p:normalViewPr>
  <p:slideViewPr>
    <p:cSldViewPr>
      <p:cViewPr varScale="1">
        <p:scale>
          <a:sx n="97" d="100"/>
          <a:sy n="97" d="100"/>
        </p:scale>
        <p:origin x="1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D503A14-C7EC-4A10-B282-31341E984B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B3CD550-C792-45B1-99DE-611F4B6951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F26714A0-E8CB-495F-9E2C-1F4A60C24D5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33AF5F54-19D2-462B-92EE-BEA19CA4E4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5CE9C6B5-FD16-496A-A844-6E098A6E88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DB980D5C-C075-4C59-B4A5-753A730EA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D76E47-85E4-4661-95BC-D7E3DBE859D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55480A-7B4E-4F69-8C29-D03C2D1D6D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3CBB1-28A1-4807-8EF7-9959AFEA84D5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41BA854-FF8E-4040-A9BF-F6BC5F888D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9F40131-4EDA-4EBF-8F3F-D77E713BA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EC5408-602C-48E5-8768-1BB5F0BD3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34FBE-C18B-412D-9D51-29C2E131198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7DC5315D-7755-4A8B-880D-A17686C4DB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A1DA3B3-3DAE-41CF-B219-05EF36EE7A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158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208EC2-32CA-4CF7-A77F-208BAB52BA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FBF63-98A0-4044-B9BE-CDBD9C262C3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DD0D934A-DCB3-4BC4-B4F5-636EC1BB89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5B624FF8-C11C-4F05-B365-612D3ABCB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4560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351286-7A63-4CE6-8FA4-AC9ECE0A7C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DE0F1-AFD0-42E1-8A4C-C926D6CE82C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8DE3964F-34CA-4F48-AB72-AA897B7463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AB7D0B08-B23D-4367-BC60-A020A3678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8217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3FE172-1E87-4491-9C63-26DBD70A34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43D53-F3EF-4D26-87DE-F654176B542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013C8989-10C1-474B-A081-7DEACDF19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C2D56C9C-E729-4F42-8E91-2ECFA3AF7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0526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65B831-F54F-4CD5-AE2D-4410471B5A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8CB11-5B16-47CC-9F69-97693E662130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9CC55D48-817D-4BD1-A32A-466703EC43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D9A8D637-B187-4B46-971A-99BC7C11E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5865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420780-2BE5-4125-B213-CF26134573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CFC5A-B9BB-4B29-8FEF-37072CE7330A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2466" name="Rectangle 2050">
            <a:extLst>
              <a:ext uri="{FF2B5EF4-FFF2-40B4-BE49-F238E27FC236}">
                <a16:creationId xmlns:a16="http://schemas.microsoft.com/office/drawing/2014/main" id="{8813E1A1-94F8-403A-B2DF-B6554337AA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2051">
            <a:extLst>
              <a:ext uri="{FF2B5EF4-FFF2-40B4-BE49-F238E27FC236}">
                <a16:creationId xmlns:a16="http://schemas.microsoft.com/office/drawing/2014/main" id="{A71D14D7-7789-4FF4-A3A8-6FB089547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27862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420780-2BE5-4125-B213-CF26134573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CFC5A-B9BB-4B29-8FEF-37072CE7330A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2466" name="Rectangle 2050">
            <a:extLst>
              <a:ext uri="{FF2B5EF4-FFF2-40B4-BE49-F238E27FC236}">
                <a16:creationId xmlns:a16="http://schemas.microsoft.com/office/drawing/2014/main" id="{8813E1A1-94F8-403A-B2DF-B6554337AA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2051">
            <a:extLst>
              <a:ext uri="{FF2B5EF4-FFF2-40B4-BE49-F238E27FC236}">
                <a16:creationId xmlns:a16="http://schemas.microsoft.com/office/drawing/2014/main" id="{A71D14D7-7789-4FF4-A3A8-6FB089547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5934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5EC833-FB99-47D3-BE19-01B298CDA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438F6-BD6E-4D27-892B-961D47F7DF9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1331F376-6BEE-45E1-A89E-E3CD8B4371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D085FFF-F3B8-43F9-962E-FA56F5AD9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8CD2B1-0236-4E6C-BD6C-D1AEFB858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8B3F3-3C22-4DA0-A7FE-D7CD51E776A8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79505052-EE78-4852-AA8D-AEC5835C31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4EC79CC-B7A4-4A6B-91BD-DEC8AA670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6794F0-12EE-441A-97C7-4C7DB9B0C5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57436-E699-41EC-9896-70D9D8DA9D2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635FB6A7-8BB4-4476-8ED5-6F135F3CC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>
            <a:extLst>
              <a:ext uri="{FF2B5EF4-FFF2-40B4-BE49-F238E27FC236}">
                <a16:creationId xmlns:a16="http://schemas.microsoft.com/office/drawing/2014/main" id="{FC4D6AAF-0E33-4BF0-A1FB-B62CE6C26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55480A-7B4E-4F69-8C29-D03C2D1D6D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3CBB1-28A1-4807-8EF7-9959AFEA84D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41BA854-FF8E-4040-A9BF-F6BC5F888D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9F40131-4EDA-4EBF-8F3F-D77E713BA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36295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457985-5683-4151-8944-69A5EEFE01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51E20-423A-4075-8742-6B36EA352B89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AFA2B7EF-D33F-451C-BDA3-30128800B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515647C1-6660-42B3-9A01-6679F7F97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11B4AF-DC42-4616-B133-72F25A438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B21BD-999B-44A1-8364-6455A864BB5A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0FCAFCBA-1EA1-430E-92C1-4DBCA30BC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4D347E8-57AA-4032-8806-2EAA92CEB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0F2B1B-AB20-459E-BC2D-A66CD13755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233BB-A84F-4DDC-B997-BED8958B8BF3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6057008-2A24-4DFB-BA49-0A8B95D689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7B655A9-D99C-496E-A57F-FE6FF961A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E95B2A-F122-4FCD-AB98-83DF1BDA60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1AADE-78F3-4FDF-9BFA-D4A3E2D73F33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4818" name="Rectangle 2050">
            <a:extLst>
              <a:ext uri="{FF2B5EF4-FFF2-40B4-BE49-F238E27FC236}">
                <a16:creationId xmlns:a16="http://schemas.microsoft.com/office/drawing/2014/main" id="{658979D1-D176-4219-A12E-24F026832D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2051">
            <a:extLst>
              <a:ext uri="{FF2B5EF4-FFF2-40B4-BE49-F238E27FC236}">
                <a16:creationId xmlns:a16="http://schemas.microsoft.com/office/drawing/2014/main" id="{3F6A6248-23C5-48F3-A2A8-1E4A49A09E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4610FD-D274-4C93-AD1B-CD9158C5CF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03A91F-ABBA-43A4-AEE4-7499822805CF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FAE4C2FC-F15D-44F1-AB6B-6CCBBF677E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423C140-2E87-4DEF-8EF1-BA8CD6672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911C09-6A54-434D-9CF5-139EE1668F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8CB92-15A9-4677-BB43-EA1C97562424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8577B55F-E18E-4CFA-87AF-51CD23ECC1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FBC424F-8AB0-430F-ABED-4EC673C39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8CD2B1-0236-4E6C-BD6C-D1AEFB858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8B3F3-3C22-4DA0-A7FE-D7CD51E776A8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79505052-EE78-4852-AA8D-AEC5835C31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4EC79CC-B7A4-4A6B-91BD-DEC8AA670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81995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8CD2B1-0236-4E6C-BD6C-D1AEFB8585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8B3F3-3C22-4DA0-A7FE-D7CD51E776A8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79505052-EE78-4852-AA8D-AEC5835C31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4EC79CC-B7A4-4A6B-91BD-DEC8AA670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9745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ADDCCD-ECD9-45FD-B439-D3AD46A363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F3382F-DB8E-48A1-8F34-36381DD2FE7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D27F1FB9-9DA5-49CB-AF12-CF0736051B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361E26E-1ACE-4F4D-BC64-0EB079F55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1404F3-364C-4C50-A573-D9BF555B05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8C533-7840-4D22-B818-B07E4A05561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9C5EAD89-428D-48A8-BECA-CABCAFDFD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747BE76-9124-471B-A7F9-4F5E0199D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280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49E052-86EE-41C4-8996-4E5DD5548B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01E1D-CFB6-4226-89C7-AEED809EB76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0418" name="Rectangle 2050">
            <a:extLst>
              <a:ext uri="{FF2B5EF4-FFF2-40B4-BE49-F238E27FC236}">
                <a16:creationId xmlns:a16="http://schemas.microsoft.com/office/drawing/2014/main" id="{35689358-BAE5-4C4F-BD7F-D637F17E7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2051">
            <a:extLst>
              <a:ext uri="{FF2B5EF4-FFF2-40B4-BE49-F238E27FC236}">
                <a16:creationId xmlns:a16="http://schemas.microsoft.com/office/drawing/2014/main" id="{756C586F-1BF2-4784-8D78-58F207A40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3164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F9A084-C188-4AC6-A855-2D3376C046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912EB-A88A-46CB-9BEA-EAE66300085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70B0CA50-33C9-4E79-BB37-CAFA91EBB3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1015D04-625D-495D-ADB7-24CDB5F75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3388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75A7F1-D970-459E-B6F7-4D7C5E2A62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68ED1-10B4-445E-9CD8-881F7F8E73F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24793C67-658F-484A-8792-BFC075DEEB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F584AF1-9785-4AA9-8D09-BEB3DABFE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4848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D4A7B8-B645-4A83-BE38-42C7813E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EFCC7-9163-4AC4-8CF2-0D9EEB68282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71FF18BE-65C5-4690-A6DB-D9339A9E32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83994C95-E194-472F-ABE8-DE23B963D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5194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AFCEA9-FB49-4D1F-9F13-75CB88D150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5AAA5-4CA9-4C99-8144-33FBCFF61AF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5C9B6CBE-E490-4854-9481-3C0B046D1C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7B56DB0A-DCE4-4DA0-A05B-6044BA11EA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7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34132-B29D-4F97-8AB9-0CABA2CF0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586DDC-44B5-42FD-B1AD-DB554DFDF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3C7FCB-75AC-4EDA-B780-2F69F8D4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225753-5068-4471-BF6A-56F446E3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A41907-910B-46FF-BAC8-AE712877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E0461-1A96-4F80-8F57-6069430D68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873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A6A19C-96B1-49F3-83F8-388CA785B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392450-F2F6-4B71-A533-EADFBCDFD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D3AEE6-4D37-412A-8716-F94B2EBD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BECB2C-4D40-4D2D-829F-C5D8E304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B7FCD8-BFF2-4BEF-8425-82874F46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8A078-C17B-4963-B5ED-99BCBFB289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713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DBE2D6-7428-4E49-A321-685C56C94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0BF2AF-7991-4FA0-AE8B-4569A098B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BE707D-E817-4488-9E63-DC16BDDC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EA8AC-C0C3-4973-8233-82249A17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1F76BD-0A74-47FD-B080-3C2E7399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E0E9E-59BB-449B-82F8-C5837280CF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592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8D5BA-A858-40EB-98D1-6BBE0FA9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A8F609-9C9D-4B96-93ED-26ACD47C5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59EEFE-9037-454E-92E2-A482893C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4D5D56-7BD7-4487-A570-FEAF7A06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8E6E15-9AFF-48FE-8019-182C3CFD3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6460E-36C3-4AAD-A4F2-B65D8680CB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301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7C2AC-3070-42D9-AC59-CCE01891B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50C15D-9F4A-4197-BDAE-879B16887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803174-02B9-4040-A90C-792D2D00A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0E7D7F-E71F-4176-8963-11A9BE01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0DDF4D-C7D3-4C62-BA0B-09B2C4C2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72797-AC16-4FC7-90BE-45BA7D9AED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137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AEFF3B-1192-4A64-AC55-AD6B1AB9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709F2D-CB8D-41A3-8429-3671D9254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6829D3-9DFB-4DA0-A007-9C72E5E85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F63EDE-6B25-4125-9675-D269F683E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AB7464-0E17-45A4-B011-59B99E11A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70DC3E-FF90-4607-96A3-C09B373D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4C8BB-B3EE-4AA1-9AFA-BB3FC420BF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178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B4261-0701-4E62-92EA-FEA70AE1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DCD24D-F0FA-4393-8DE8-C41E0CD6C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1DD8EA-E68B-413A-8D2F-48ADFACC4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8EA3AFC-8778-4D2B-A853-2DCCAB192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667B9C-DF09-40D0-B2AF-2B6B54A45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B8D25E-DF77-4DBF-894D-0CC3F697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A4D8F93-A85C-4A47-9E06-93FB2286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02AC76-0D4D-40F9-AB6F-B12D37E3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913B1-474A-4B34-9DDF-9EC98D2996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486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576387-0226-4107-A98D-C5989D85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713088-4C1F-4D14-ADC1-9D2E9D8E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2D0B427-DFCE-4CDA-8396-600A233CB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6A1787-B0F4-4D41-A2C5-08D25EB9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BAD6D-4E77-4E26-B551-25B0A34146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366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B0C08D9-A985-4DAF-89DB-D43DE5271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CC327B-F8A1-4F11-84CF-D7542F86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1CEE35-7008-4C97-AAE6-07DCEBF2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88320-BB33-497C-B755-D6AC40848C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091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24621D-4A44-47F1-8955-345C3D74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A9BA46-CBF9-4AD6-A1E6-606FA0CBD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3688F5-895A-4612-92BC-2AA457502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92F5AC-BAC6-4A77-BC69-2CD6671A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EAAF60-AB47-4929-ACC2-A0786713D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5CD75C-F961-4FF8-AB79-28A1F7FD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8A796-749E-4144-93E9-F6E49928C0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666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982FFC-B754-44AA-AEBB-A6C75EA2B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16919D2-73C1-459B-89CB-1DF24FEA7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9461D2-B142-47CA-9CC4-40DC97E69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2E3F48-DD23-45C3-9016-737A415A6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5CEFFF-3B90-4110-9ADB-2DE21E50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0619C1-997E-4611-984C-0AF583DD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9B145-89CB-4D95-8685-3724B72F9F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352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58D1F07-F4B9-46CD-ABF2-D42EAB8C1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6EC6E5C-AB4D-409A-92CE-12B887AA8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E9A5B01-84C4-46A7-8951-240753AD32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61A8F68-0BDE-4386-998C-5F6508ECDB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72C20C-5D02-498E-B560-343772CBD9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8F774F-2E80-4BC8-83B9-98C2D15C805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CF2171E4-89D8-430B-9920-AD6D25D4A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1628800"/>
            <a:ext cx="7772400" cy="45720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24</a:t>
            </a:r>
            <a:r>
              <a:rPr lang="ru-RU" altLang="ru-RU" dirty="0">
                <a:solidFill>
                  <a:srgbClr val="FF3300"/>
                </a:solidFill>
              </a:rPr>
              <a:t>а. Многогранные углы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3D77E27-7EEF-49AD-B46E-4DC90BB50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Точка пересечения серединных перпендикуляров</a:t>
            </a: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1D581993-2BC4-47C5-A336-FC693F503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Для треугольника имеет место следующая теорема.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Серединные перпендикуляры к сторонам треугольника пересекаются в одной точке – центре описанной окружности.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C39027AF-AF23-4625-8B98-D0D2DFC44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84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Докажем, что для трехгранного угла имеет место следующий пространственный аналог этой теоремы.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Плоскости, проходящие через биссектрисы граней трехгранного угла и перпендикулярные этим граням, пересекаются по одной прямой.</a:t>
            </a:r>
          </a:p>
        </p:txBody>
      </p:sp>
    </p:spTree>
    <p:extLst>
      <p:ext uri="{BB962C8B-B14F-4D97-AF65-F5344CB8AC3E}">
        <p14:creationId xmlns:p14="http://schemas.microsoft.com/office/powerpoint/2010/main" val="2145957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46A303A3-AF42-4318-9DBC-4F42907A2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Доказательство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1779D6A2-C42E-4BA2-B62D-20080D7B6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Рассмотрим трехгранный угол </a:t>
            </a:r>
            <a:r>
              <a:rPr lang="ru-RU" altLang="ru-RU" sz="2000" i="1">
                <a:cs typeface="Times New Roman" panose="02020603050405020304" pitchFamily="18" charset="0"/>
              </a:rPr>
              <a:t>SABC. </a:t>
            </a:r>
            <a:endParaRPr lang="ru-RU" altLang="ru-RU" sz="2000"/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F8A88B29-8945-4339-B212-E24CC3FA6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solidFill>
                  <a:srgbClr val="FF3300"/>
                </a:solidFill>
              </a:rPr>
              <a:t>	</a:t>
            </a:r>
            <a:r>
              <a:rPr lang="ru-RU" altLang="ru-RU" sz="2000"/>
              <a:t>Плоскость, проходящая через биссектрису </a:t>
            </a:r>
            <a:r>
              <a:rPr lang="en-US" altLang="ru-RU" sz="2000" i="1"/>
              <a:t>SD </a:t>
            </a:r>
            <a:r>
              <a:rPr lang="ru-RU" altLang="ru-RU" sz="2000"/>
              <a:t>угла </a:t>
            </a:r>
            <a:r>
              <a:rPr lang="en-US" altLang="ru-RU" sz="2000" i="1"/>
              <a:t>BSC </a:t>
            </a:r>
            <a:r>
              <a:rPr lang="ru-RU" altLang="ru-RU" sz="2000"/>
              <a:t>и перпендикулярная его плоскости, состоит из точек</a:t>
            </a:r>
            <a:r>
              <a:rPr lang="en-US" altLang="ru-RU" sz="2000" i="1"/>
              <a:t> </a:t>
            </a:r>
            <a:r>
              <a:rPr lang="ru-RU" altLang="ru-RU" sz="2000"/>
              <a:t>равноудаленных от ребер </a:t>
            </a:r>
            <a:r>
              <a:rPr lang="en-US" altLang="ru-RU" sz="2000" i="1"/>
              <a:t>SB </a:t>
            </a:r>
            <a:r>
              <a:rPr lang="ru-RU" altLang="ru-RU" sz="2000"/>
              <a:t>и </a:t>
            </a:r>
            <a:r>
              <a:rPr lang="en-US" altLang="ru-RU" sz="2000" i="1"/>
              <a:t>SC </a:t>
            </a:r>
            <a:r>
              <a:rPr lang="ru-RU" altLang="ru-RU" sz="2000"/>
              <a:t>трехгранного угла </a:t>
            </a:r>
            <a:r>
              <a:rPr lang="en-US" altLang="ru-RU" sz="2000" i="1"/>
              <a:t>SABC</a:t>
            </a:r>
            <a:r>
              <a:rPr lang="ru-RU" altLang="ru-RU" sz="2000"/>
              <a:t>.</a:t>
            </a:r>
          </a:p>
        </p:txBody>
      </p:sp>
      <p:sp>
        <p:nvSpPr>
          <p:cNvPr id="77831" name="Text Box 7">
            <a:extLst>
              <a:ext uri="{FF2B5EF4-FFF2-40B4-BE49-F238E27FC236}">
                <a16:creationId xmlns:a16="http://schemas.microsoft.com/office/drawing/2014/main" id="{0A70B2C2-E0CB-44ED-B9F2-C93F97FCC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Линия их пересечения </a:t>
            </a:r>
            <a:r>
              <a:rPr lang="en-US" altLang="ru-RU" sz="2000" i="1"/>
              <a:t>SO </a:t>
            </a:r>
            <a:r>
              <a:rPr lang="ru-RU" altLang="ru-RU" sz="2000"/>
              <a:t>будет состоять из точек, равноудаленных от всех ребер трехгранного угла. Следовательно, ее будет содержать плоскость, проходящая через биссектрису угла </a:t>
            </a:r>
            <a:r>
              <a:rPr lang="en-US" altLang="ru-RU" sz="2000" i="1"/>
              <a:t>ASB </a:t>
            </a:r>
            <a:r>
              <a:rPr lang="ru-RU" altLang="ru-RU" sz="2000"/>
              <a:t>и перпендикулярная его плоскости.</a:t>
            </a:r>
          </a:p>
        </p:txBody>
      </p:sp>
      <p:graphicFrame>
        <p:nvGraphicFramePr>
          <p:cNvPr id="77832" name="Object 8">
            <a:extLst>
              <a:ext uri="{FF2B5EF4-FFF2-40B4-BE49-F238E27FC236}">
                <a16:creationId xmlns:a16="http://schemas.microsoft.com/office/drawing/2014/main" id="{C7414EC9-7922-4C6B-BE21-18F04E8E40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762000"/>
          <a:ext cx="29718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Точечный рисунок" r:id="rId4" imgW="2971429" imgH="2723810" progId="Paint.Picture">
                  <p:embed/>
                </p:oleObj>
              </mc:Choice>
              <mc:Fallback>
                <p:oleObj name="Точечный рисунок" r:id="rId4" imgW="2971429" imgH="2723810" progId="Paint.Picture">
                  <p:embed/>
                  <p:pic>
                    <p:nvPicPr>
                      <p:cNvPr id="77832" name="Object 8">
                        <a:extLst>
                          <a:ext uri="{FF2B5EF4-FFF2-40B4-BE49-F238E27FC236}">
                            <a16:creationId xmlns:a16="http://schemas.microsoft.com/office/drawing/2014/main" id="{C7414EC9-7922-4C6B-BE21-18F04E8E40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762000"/>
                        <a:ext cx="29718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3" name="Text Box 9">
            <a:extLst>
              <a:ext uri="{FF2B5EF4-FFF2-40B4-BE49-F238E27FC236}">
                <a16:creationId xmlns:a16="http://schemas.microsoft.com/office/drawing/2014/main" id="{D4F1B498-5AAD-49B9-8C5B-32A1F134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196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solidFill>
                  <a:srgbClr val="FF3300"/>
                </a:solidFill>
              </a:rPr>
              <a:t>	</a:t>
            </a:r>
            <a:r>
              <a:rPr lang="ru-RU" altLang="ru-RU" sz="2000"/>
              <a:t>Аналогично, плоскость, проходящая через биссектрису </a:t>
            </a:r>
            <a:r>
              <a:rPr lang="en-US" altLang="ru-RU" sz="2000" i="1"/>
              <a:t>SE </a:t>
            </a:r>
            <a:r>
              <a:rPr lang="ru-RU" altLang="ru-RU" sz="2000"/>
              <a:t>угла </a:t>
            </a:r>
            <a:r>
              <a:rPr lang="en-US" altLang="ru-RU" sz="2000" i="1"/>
              <a:t>ASC </a:t>
            </a:r>
            <a:r>
              <a:rPr lang="ru-RU" altLang="ru-RU" sz="2000"/>
              <a:t>и перпендикулярная его плоскости, состоит из точек</a:t>
            </a:r>
            <a:r>
              <a:rPr lang="en-US" altLang="ru-RU" sz="2000" i="1"/>
              <a:t> </a:t>
            </a:r>
            <a:r>
              <a:rPr lang="ru-RU" altLang="ru-RU" sz="2000"/>
              <a:t>равноудаленных от ребер </a:t>
            </a:r>
            <a:r>
              <a:rPr lang="en-US" altLang="ru-RU" sz="2000" i="1"/>
              <a:t>SA </a:t>
            </a:r>
            <a:r>
              <a:rPr lang="ru-RU" altLang="ru-RU" sz="2000"/>
              <a:t>и </a:t>
            </a:r>
            <a:r>
              <a:rPr lang="en-US" altLang="ru-RU" sz="2000" i="1"/>
              <a:t>SC </a:t>
            </a:r>
            <a:r>
              <a:rPr lang="ru-RU" altLang="ru-RU" sz="2000"/>
              <a:t>трехгранного угла </a:t>
            </a:r>
            <a:r>
              <a:rPr lang="en-US" altLang="ru-RU" sz="2000" i="1"/>
              <a:t>SABC</a:t>
            </a:r>
            <a:r>
              <a:rPr lang="ru-RU" altLang="ru-RU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813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utoUpdateAnimBg="0"/>
      <p:bldP spid="77831" grpId="0" autoUpdateAnimBg="0"/>
      <p:bldP spid="7783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2423ED37-B186-407B-AFBF-66A40E500A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Точка пересечения медиан</a:t>
            </a: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0F191DE0-DFBF-4AD3-99E8-A17BA628B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Для треугольника имеет место следующая теорема.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Медианы треугольника пересекаются в одной точке – центре вписанной окружности.</a:t>
            </a:r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F5378436-FC77-4857-A24D-D3816FBED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Докажем, что для трехгранного угла имеет место следующий пространственный аналог этой теоремы.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Плоскости, проходящие через ребра трехгранного угла и биссектрисы противоположных граней, пересекаются по одной прямой.</a:t>
            </a:r>
          </a:p>
        </p:txBody>
      </p:sp>
    </p:spTree>
    <p:extLst>
      <p:ext uri="{BB962C8B-B14F-4D97-AF65-F5344CB8AC3E}">
        <p14:creationId xmlns:p14="http://schemas.microsoft.com/office/powerpoint/2010/main" val="396002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40879CCF-319D-4332-85ED-0DE2238C8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Доказательство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A41743C8-F71A-4D38-87AA-FBDE6D7C1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Рассмотрим трехгранный угол </a:t>
            </a:r>
            <a:r>
              <a:rPr lang="ru-RU" altLang="ru-RU" sz="2000" i="1" dirty="0">
                <a:cs typeface="Times New Roman" panose="02020603050405020304" pitchFamily="18" charset="0"/>
              </a:rPr>
              <a:t>SABC. </a:t>
            </a:r>
            <a:r>
              <a:rPr lang="ru-RU" altLang="ru-RU" sz="2000" dirty="0"/>
              <a:t>На его ребрах отложим равные отрезки </a:t>
            </a:r>
            <a:r>
              <a:rPr lang="en-US" altLang="ru-RU" sz="2000" i="1" dirty="0"/>
              <a:t>SA = SB = CS</a:t>
            </a:r>
            <a:r>
              <a:rPr lang="en-US" altLang="ru-RU" sz="2000" dirty="0"/>
              <a:t>.</a:t>
            </a:r>
            <a:endParaRPr lang="ru-RU" altLang="ru-RU" sz="2000" dirty="0"/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D4B4F405-491E-4680-9F32-5CD84B90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910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solidFill>
                  <a:srgbClr val="FF3300"/>
                </a:solidFill>
              </a:rPr>
              <a:t>	</a:t>
            </a:r>
            <a:r>
              <a:rPr lang="ru-RU" altLang="ru-RU" sz="2000" dirty="0"/>
              <a:t>Биссектрисы </a:t>
            </a:r>
            <a:r>
              <a:rPr lang="en-US" altLang="ru-RU" sz="2000" i="1" dirty="0"/>
              <a:t>SD</a:t>
            </a:r>
            <a:r>
              <a:rPr lang="ru-RU" altLang="ru-RU" sz="2000" dirty="0"/>
              <a:t>, </a:t>
            </a:r>
            <a:r>
              <a:rPr lang="en-US" altLang="ru-RU" sz="2000" i="1" dirty="0"/>
              <a:t>SE</a:t>
            </a:r>
            <a:r>
              <a:rPr lang="en-US" altLang="ru-RU" sz="2000" dirty="0"/>
              <a:t>, </a:t>
            </a:r>
            <a:r>
              <a:rPr lang="en-US" altLang="ru-RU" sz="2000" i="1" dirty="0"/>
              <a:t>SF</a:t>
            </a:r>
            <a:r>
              <a:rPr lang="en-US" altLang="ru-RU" sz="2000" dirty="0"/>
              <a:t> </a:t>
            </a:r>
            <a:r>
              <a:rPr lang="ru-RU" altLang="ru-RU" sz="2000" dirty="0"/>
              <a:t>плоских углов трехгранного угла являются медианами треугольников соответственно </a:t>
            </a:r>
            <a:r>
              <a:rPr lang="en-US" altLang="ru-RU" sz="2000" i="1" dirty="0"/>
              <a:t>SBC</a:t>
            </a:r>
            <a:r>
              <a:rPr lang="en-US" altLang="ru-RU" sz="2000" dirty="0"/>
              <a:t>, </a:t>
            </a:r>
            <a:r>
              <a:rPr lang="en-US" altLang="ru-RU" sz="2000" i="1" dirty="0"/>
              <a:t>SAC</a:t>
            </a:r>
            <a:r>
              <a:rPr lang="en-US" altLang="ru-RU" sz="2000" dirty="0"/>
              <a:t>, </a:t>
            </a:r>
            <a:r>
              <a:rPr lang="en-US" altLang="ru-RU" sz="2000" i="1" dirty="0"/>
              <a:t>SAB</a:t>
            </a:r>
            <a:r>
              <a:rPr lang="en-US" altLang="ru-RU" sz="2000" dirty="0"/>
              <a:t>. </a:t>
            </a:r>
            <a:r>
              <a:rPr lang="ru-RU" altLang="ru-RU" sz="2000" dirty="0"/>
              <a:t>Следовательно, </a:t>
            </a:r>
            <a:r>
              <a:rPr lang="en-US" altLang="ru-RU" sz="2000" i="1" dirty="0"/>
              <a:t>AD</a:t>
            </a:r>
            <a:r>
              <a:rPr lang="en-US" altLang="ru-RU" sz="2000" dirty="0"/>
              <a:t>, </a:t>
            </a:r>
            <a:r>
              <a:rPr lang="en-US" altLang="ru-RU" sz="2000" i="1" dirty="0"/>
              <a:t>BE</a:t>
            </a:r>
            <a:r>
              <a:rPr lang="en-US" altLang="ru-RU" sz="2000" dirty="0"/>
              <a:t>, </a:t>
            </a:r>
            <a:r>
              <a:rPr lang="en-US" altLang="ru-RU" sz="2000" i="1" dirty="0"/>
              <a:t>CF</a:t>
            </a:r>
            <a:r>
              <a:rPr lang="en-US" altLang="ru-RU" sz="2000" dirty="0"/>
              <a:t> </a:t>
            </a:r>
            <a:r>
              <a:rPr lang="ru-RU" altLang="ru-RU" sz="2000" dirty="0"/>
              <a:t>– медианы треугольника </a:t>
            </a:r>
            <a:r>
              <a:rPr lang="en-US" altLang="ru-RU" sz="2000" i="1" dirty="0"/>
              <a:t>ABC</a:t>
            </a:r>
            <a:r>
              <a:rPr lang="en-US" altLang="ru-RU" sz="2000" dirty="0"/>
              <a:t>.</a:t>
            </a:r>
            <a:endParaRPr lang="ru-RU" altLang="ru-RU" sz="2000" dirty="0"/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6AE29305-0381-4B75-AEAA-E8DD03F3B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57800"/>
            <a:ext cx="868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Пусть </a:t>
            </a:r>
            <a:r>
              <a:rPr lang="en-US" altLang="ru-RU" sz="2000" i="1"/>
              <a:t>O </a:t>
            </a:r>
            <a:r>
              <a:rPr lang="ru-RU" altLang="ru-RU" sz="2000"/>
              <a:t>– точка пересечения медиан. Тогда прямая </a:t>
            </a:r>
            <a:r>
              <a:rPr lang="en-US" altLang="ru-RU" sz="2000" i="1"/>
              <a:t>SO</a:t>
            </a:r>
            <a:r>
              <a:rPr lang="ru-RU" altLang="ru-RU" sz="2000"/>
              <a:t> будет линией пересечения рассматриваемых плоскостей.</a:t>
            </a:r>
          </a:p>
        </p:txBody>
      </p:sp>
      <p:graphicFrame>
        <p:nvGraphicFramePr>
          <p:cNvPr id="81929" name="Object 9">
            <a:extLst>
              <a:ext uri="{FF2B5EF4-FFF2-40B4-BE49-F238E27FC236}">
                <a16:creationId xmlns:a16="http://schemas.microsoft.com/office/drawing/2014/main" id="{5B434D78-5FE8-478C-8585-51420FAAC8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1219200"/>
          <a:ext cx="29718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Точечный рисунок" r:id="rId4" imgW="2971429" imgH="2723810" progId="Paint.Picture">
                  <p:embed/>
                </p:oleObj>
              </mc:Choice>
              <mc:Fallback>
                <p:oleObj name="Точечный рисунок" r:id="rId4" imgW="2971429" imgH="2723810" progId="Paint.Picture">
                  <p:embed/>
                  <p:pic>
                    <p:nvPicPr>
                      <p:cNvPr id="81929" name="Object 9">
                        <a:extLst>
                          <a:ext uri="{FF2B5EF4-FFF2-40B4-BE49-F238E27FC236}">
                            <a16:creationId xmlns:a16="http://schemas.microsoft.com/office/drawing/2014/main" id="{5B434D78-5FE8-478C-8585-51420FAAC8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219200"/>
                        <a:ext cx="29718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059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A0EA8478-3CBA-46EF-8B15-5D1A78675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Точка пересечения высот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E4CB90DB-5522-4AD0-A023-240D4DE6E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Для треугольника имеет место следующая теорема.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Высоты треугольника или их продолжения пересекаются в одной точке.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542B88E8-E02E-4AE6-85E5-E2EEB3F9B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Докажем, что для трехгранного угла имеет место следующий пространственный аналог этой теоремы.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Плоскости, проходящие через ребра трехгранного угла и перпендикулярные плоскостям противоположных граней, пересекаются по одной прямой.</a:t>
            </a:r>
          </a:p>
        </p:txBody>
      </p:sp>
    </p:spTree>
    <p:extLst>
      <p:ext uri="{BB962C8B-B14F-4D97-AF65-F5344CB8AC3E}">
        <p14:creationId xmlns:p14="http://schemas.microsoft.com/office/powerpoint/2010/main" val="2745220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1C567522-4CD5-4FB5-871D-1B23B541B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Доказательство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9AA735CA-CD89-49F4-83D5-68018C12E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68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Рассмотрим трехгранный угол </a:t>
            </a:r>
            <a:r>
              <a:rPr lang="ru-RU" altLang="ru-RU" sz="2000" i="1">
                <a:cs typeface="Times New Roman" panose="02020603050405020304" pitchFamily="18" charset="0"/>
              </a:rPr>
              <a:t>S</a:t>
            </a:r>
            <a:r>
              <a:rPr lang="en-US" altLang="ru-RU" sz="2000" i="1">
                <a:cs typeface="Times New Roman" panose="02020603050405020304" pitchFamily="18" charset="0"/>
              </a:rPr>
              <a:t>abc</a:t>
            </a:r>
            <a:r>
              <a:rPr lang="ru-RU" altLang="ru-RU" sz="2000" i="1">
                <a:cs typeface="Times New Roman" panose="02020603050405020304" pitchFamily="18" charset="0"/>
              </a:rPr>
              <a:t>. </a:t>
            </a:r>
            <a:r>
              <a:rPr lang="ru-RU" altLang="ru-RU" sz="2000"/>
              <a:t>Пусть </a:t>
            </a:r>
            <a:r>
              <a:rPr lang="en-US" altLang="ru-RU" sz="2000" i="1"/>
              <a:t>d</a:t>
            </a:r>
            <a:r>
              <a:rPr lang="en-US" altLang="ru-RU" sz="2000"/>
              <a:t>, </a:t>
            </a:r>
            <a:r>
              <a:rPr lang="en-US" altLang="ru-RU" sz="2000" i="1"/>
              <a:t>e</a:t>
            </a:r>
            <a:r>
              <a:rPr lang="en-US" altLang="ru-RU" sz="2000"/>
              <a:t>, </a:t>
            </a:r>
            <a:r>
              <a:rPr lang="en-US" altLang="ru-RU" sz="2000" i="1"/>
              <a:t>f </a:t>
            </a:r>
            <a:r>
              <a:rPr lang="en-US" altLang="ru-RU" sz="2000"/>
              <a:t>– </a:t>
            </a:r>
            <a:r>
              <a:rPr lang="ru-RU" altLang="ru-RU" sz="2000"/>
              <a:t>линии пересечения плоскостей граней трехгранного угла с плоскостями, проходящими через ребра </a:t>
            </a:r>
            <a:r>
              <a:rPr lang="en-US" altLang="ru-RU" sz="2000" i="1"/>
              <a:t>a</a:t>
            </a:r>
            <a:r>
              <a:rPr lang="en-US" altLang="ru-RU" sz="2000"/>
              <a:t>, </a:t>
            </a:r>
            <a:r>
              <a:rPr lang="en-US" altLang="ru-RU" sz="2000" i="1"/>
              <a:t>b</a:t>
            </a:r>
            <a:r>
              <a:rPr lang="en-US" altLang="ru-RU" sz="2000"/>
              <a:t>, </a:t>
            </a:r>
            <a:r>
              <a:rPr lang="en-US" altLang="ru-RU" sz="2000" i="1"/>
              <a:t>c </a:t>
            </a:r>
            <a:r>
              <a:rPr lang="ru-RU" altLang="ru-RU" sz="2000"/>
              <a:t>этого угла и перпендикулярные соответствующим плоскостям граней.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5460DFBA-4E64-4234-ABA4-1FD4B1D72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447800"/>
            <a:ext cx="6019800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solidFill>
                  <a:srgbClr val="FF3300"/>
                </a:solidFill>
              </a:rPr>
              <a:t>	</a:t>
            </a:r>
            <a:r>
              <a:rPr lang="ru-RU" altLang="ru-RU" sz="1800"/>
              <a:t>Выберем какую-нибудь точку </a:t>
            </a:r>
            <a:r>
              <a:rPr lang="en-US" altLang="ru-RU" sz="1800" i="1"/>
              <a:t>C </a:t>
            </a:r>
            <a:r>
              <a:rPr lang="ru-RU" altLang="ru-RU" sz="1800"/>
              <a:t>на ребре </a:t>
            </a:r>
            <a:r>
              <a:rPr lang="ru-RU" altLang="ru-RU" sz="1800" i="1"/>
              <a:t>с</a:t>
            </a:r>
            <a:r>
              <a:rPr lang="ru-RU" altLang="ru-RU" sz="1800"/>
              <a:t>. Опустим из нее перпендикуляры </a:t>
            </a:r>
            <a:r>
              <a:rPr lang="en-US" altLang="ru-RU" sz="1800" i="1"/>
              <a:t>CD </a:t>
            </a:r>
            <a:r>
              <a:rPr lang="ru-RU" altLang="ru-RU" sz="1800"/>
              <a:t>и </a:t>
            </a:r>
            <a:r>
              <a:rPr lang="en-US" altLang="ru-RU" sz="1800" i="1"/>
              <a:t>CE </a:t>
            </a:r>
            <a:r>
              <a:rPr lang="ru-RU" altLang="ru-RU" sz="1800"/>
              <a:t>на прямые </a:t>
            </a:r>
            <a:r>
              <a:rPr lang="en-US" altLang="ru-RU" sz="1800" i="1"/>
              <a:t>d </a:t>
            </a:r>
            <a:r>
              <a:rPr lang="ru-RU" altLang="ru-RU" sz="1800"/>
              <a:t>и </a:t>
            </a:r>
            <a:r>
              <a:rPr lang="en-US" altLang="ru-RU" sz="1800" i="1"/>
              <a:t>e</a:t>
            </a:r>
            <a:r>
              <a:rPr lang="ru-RU" altLang="ru-RU" sz="1800"/>
              <a:t> соответственно. Обозначим </a:t>
            </a:r>
            <a:r>
              <a:rPr lang="en-US" altLang="ru-RU" sz="1800" i="1"/>
              <a:t>A</a:t>
            </a:r>
            <a:r>
              <a:rPr lang="ru-RU" altLang="ru-RU" sz="1800"/>
              <a:t> и</a:t>
            </a:r>
            <a:r>
              <a:rPr lang="en-US" altLang="ru-RU" sz="1800"/>
              <a:t> </a:t>
            </a:r>
            <a:r>
              <a:rPr lang="en-US" altLang="ru-RU" sz="1800" i="1"/>
              <a:t>B</a:t>
            </a:r>
            <a:r>
              <a:rPr lang="en-US" altLang="ru-RU" sz="1800"/>
              <a:t> </a:t>
            </a:r>
            <a:r>
              <a:rPr lang="ru-RU" altLang="ru-RU" sz="1800"/>
              <a:t>точки пересечения прямых </a:t>
            </a:r>
            <a:r>
              <a:rPr lang="en-US" altLang="ru-RU" sz="1800" i="1"/>
              <a:t>CD </a:t>
            </a:r>
            <a:r>
              <a:rPr lang="ru-RU" altLang="ru-RU" sz="1800"/>
              <a:t>и </a:t>
            </a:r>
            <a:r>
              <a:rPr lang="en-US" altLang="ru-RU" sz="1800" i="1"/>
              <a:t>CE </a:t>
            </a:r>
            <a:r>
              <a:rPr lang="ru-RU" altLang="ru-RU" sz="1800"/>
              <a:t>с прямыми </a:t>
            </a:r>
            <a:r>
              <a:rPr lang="en-US" altLang="ru-RU" sz="1800" i="1"/>
              <a:t>SB </a:t>
            </a:r>
            <a:r>
              <a:rPr lang="ru-RU" altLang="ru-RU" sz="1800"/>
              <a:t>и </a:t>
            </a:r>
            <a:r>
              <a:rPr lang="en-US" altLang="ru-RU" sz="1800" i="1"/>
              <a:t>SA </a:t>
            </a:r>
            <a:r>
              <a:rPr lang="ru-RU" altLang="ru-RU" sz="1800"/>
              <a:t>соответственно.</a:t>
            </a:r>
          </a:p>
        </p:txBody>
      </p:sp>
      <p:sp>
        <p:nvSpPr>
          <p:cNvPr id="86021" name="Text Box 5">
            <a:extLst>
              <a:ext uri="{FF2B5EF4-FFF2-40B4-BE49-F238E27FC236}">
                <a16:creationId xmlns:a16="http://schemas.microsoft.com/office/drawing/2014/main" id="{0832811D-6C9B-4BD1-B20E-B90CE4FC0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90800"/>
            <a:ext cx="59436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</a:t>
            </a:r>
            <a:r>
              <a:rPr lang="ru-RU" altLang="ru-RU" sz="1800"/>
              <a:t>Прямая </a:t>
            </a:r>
            <a:r>
              <a:rPr lang="en-US" altLang="ru-RU" sz="1800" i="1"/>
              <a:t>d </a:t>
            </a:r>
            <a:r>
              <a:rPr lang="ru-RU" altLang="ru-RU" sz="1800"/>
              <a:t>является ортогональной проекцией прямой </a:t>
            </a:r>
            <a:r>
              <a:rPr lang="en-US" altLang="ru-RU" sz="1800" i="1"/>
              <a:t>AD </a:t>
            </a:r>
            <a:r>
              <a:rPr lang="ru-RU" altLang="ru-RU" sz="1800"/>
              <a:t>на плоскость </a:t>
            </a:r>
            <a:r>
              <a:rPr lang="en-US" altLang="ru-RU" sz="1800" i="1"/>
              <a:t>BSC</a:t>
            </a:r>
            <a:r>
              <a:rPr lang="ru-RU" altLang="ru-RU" sz="1800"/>
              <a:t>. Так как </a:t>
            </a:r>
            <a:r>
              <a:rPr lang="en-US" altLang="ru-RU" sz="1800" i="1"/>
              <a:t>BC </a:t>
            </a:r>
            <a:r>
              <a:rPr lang="ru-RU" altLang="ru-RU" sz="1800"/>
              <a:t>перпендикулярна прямой </a:t>
            </a:r>
            <a:r>
              <a:rPr lang="en-US" altLang="ru-RU" sz="1800" i="1"/>
              <a:t>d</a:t>
            </a:r>
            <a:r>
              <a:rPr lang="ru-RU" altLang="ru-RU" sz="1800"/>
              <a:t>, то она перпендикулярна и прямой </a:t>
            </a:r>
            <a:r>
              <a:rPr lang="en-US" altLang="ru-RU" sz="1800" i="1"/>
              <a:t>AD</a:t>
            </a:r>
            <a:r>
              <a:rPr lang="ru-RU" altLang="ru-RU" sz="1800"/>
              <a:t>. Аналогично, прямая </a:t>
            </a:r>
            <a:r>
              <a:rPr lang="en-US" altLang="ru-RU" sz="1800" i="1"/>
              <a:t>AC </a:t>
            </a:r>
            <a:r>
              <a:rPr lang="ru-RU" altLang="ru-RU" sz="1800"/>
              <a:t>перпендикулярна прямой </a:t>
            </a:r>
            <a:r>
              <a:rPr lang="en-US" altLang="ru-RU" sz="1800" i="1"/>
              <a:t>BE</a:t>
            </a:r>
            <a:r>
              <a:rPr lang="ru-RU" altLang="ru-RU" sz="1800"/>
              <a:t>.</a:t>
            </a:r>
          </a:p>
        </p:txBody>
      </p:sp>
      <p:graphicFrame>
        <p:nvGraphicFramePr>
          <p:cNvPr id="86023" name="Object 7">
            <a:extLst>
              <a:ext uri="{FF2B5EF4-FFF2-40B4-BE49-F238E27FC236}">
                <a16:creationId xmlns:a16="http://schemas.microsoft.com/office/drawing/2014/main" id="{13C5C66B-1BD8-487D-B782-F8CFCDBC75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1676400"/>
          <a:ext cx="266700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Точечный рисунок" r:id="rId4" imgW="2971429" imgH="2723810" progId="Paint.Picture">
                  <p:embed/>
                </p:oleObj>
              </mc:Choice>
              <mc:Fallback>
                <p:oleObj name="Точечный рисунок" r:id="rId4" imgW="2971429" imgH="2723810" progId="Paint.Picture">
                  <p:embed/>
                  <p:pic>
                    <p:nvPicPr>
                      <p:cNvPr id="86023" name="Object 7">
                        <a:extLst>
                          <a:ext uri="{FF2B5EF4-FFF2-40B4-BE49-F238E27FC236}">
                            <a16:creationId xmlns:a16="http://schemas.microsoft.com/office/drawing/2014/main" id="{13C5C66B-1BD8-487D-B782-F8CFCDBC75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76400"/>
                        <a:ext cx="2667000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4" name="Text Box 8">
            <a:extLst>
              <a:ext uri="{FF2B5EF4-FFF2-40B4-BE49-F238E27FC236}">
                <a16:creationId xmlns:a16="http://schemas.microsoft.com/office/drawing/2014/main" id="{0DC425CA-C925-4EAD-9BE8-C26BFD52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144000" cy="152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</a:t>
            </a:r>
            <a:r>
              <a:rPr lang="ru-RU" altLang="ru-RU" sz="1800"/>
              <a:t>Пусть </a:t>
            </a:r>
            <a:r>
              <a:rPr lang="en-US" altLang="ru-RU" sz="1800" i="1"/>
              <a:t>O </a:t>
            </a:r>
            <a:r>
              <a:rPr lang="ru-RU" altLang="ru-RU" sz="1800"/>
              <a:t>– точка пересечения прямых </a:t>
            </a:r>
            <a:r>
              <a:rPr lang="en-US" altLang="ru-RU" sz="1800" i="1"/>
              <a:t>AD </a:t>
            </a:r>
            <a:r>
              <a:rPr lang="ru-RU" altLang="ru-RU" sz="1800"/>
              <a:t>и </a:t>
            </a:r>
            <a:r>
              <a:rPr lang="en-US" altLang="ru-RU" sz="1800" i="1"/>
              <a:t>BE</a:t>
            </a:r>
            <a:r>
              <a:rPr lang="en-US" altLang="ru-RU" sz="1800"/>
              <a:t>. </a:t>
            </a:r>
            <a:r>
              <a:rPr lang="ru-RU" altLang="ru-RU" sz="1800"/>
              <a:t>Прямая </a:t>
            </a:r>
            <a:r>
              <a:rPr lang="en-US" altLang="ru-RU" sz="1800" i="1"/>
              <a:t>BC </a:t>
            </a:r>
            <a:r>
              <a:rPr lang="ru-RU" altLang="ru-RU" sz="1800"/>
              <a:t>перпендикулярна плоскости </a:t>
            </a:r>
            <a:r>
              <a:rPr lang="en-US" altLang="ru-RU" sz="1800" i="1"/>
              <a:t>SAD</a:t>
            </a:r>
            <a:r>
              <a:rPr lang="ru-RU" altLang="ru-RU" sz="1800"/>
              <a:t>, следовательно, она перпендикулярна прямой </a:t>
            </a:r>
            <a:r>
              <a:rPr lang="en-US" altLang="ru-RU" sz="1800" i="1"/>
              <a:t>SO</a:t>
            </a:r>
            <a:r>
              <a:rPr lang="en-US" altLang="ru-RU" sz="1800"/>
              <a:t>. </a:t>
            </a:r>
            <a:r>
              <a:rPr lang="ru-RU" altLang="ru-RU" sz="1800"/>
              <a:t>Аналогично, Прямая </a:t>
            </a:r>
            <a:r>
              <a:rPr lang="en-US" altLang="ru-RU" sz="1800" i="1"/>
              <a:t>AC </a:t>
            </a:r>
            <a:r>
              <a:rPr lang="ru-RU" altLang="ru-RU" sz="1800"/>
              <a:t>перпендикулярна плоскости </a:t>
            </a:r>
            <a:r>
              <a:rPr lang="en-US" altLang="ru-RU" sz="1800" i="1"/>
              <a:t>SBE</a:t>
            </a:r>
            <a:r>
              <a:rPr lang="ru-RU" altLang="ru-RU" sz="1800"/>
              <a:t>, следовательно, она перпендикулярна прямой </a:t>
            </a:r>
            <a:r>
              <a:rPr lang="en-US" altLang="ru-RU" sz="1800" i="1"/>
              <a:t>SO</a:t>
            </a:r>
            <a:r>
              <a:rPr lang="en-US" altLang="ru-RU" sz="1800"/>
              <a:t>. </a:t>
            </a:r>
            <a:r>
              <a:rPr lang="ru-RU" altLang="ru-RU" sz="1800"/>
              <a:t>Таким образом, прямая </a:t>
            </a:r>
            <a:r>
              <a:rPr lang="en-US" altLang="ru-RU" sz="1800" i="1"/>
              <a:t>SO </a:t>
            </a:r>
            <a:r>
              <a:rPr lang="ru-RU" altLang="ru-RU" sz="1800"/>
              <a:t>перпендикулярна прямым </a:t>
            </a:r>
            <a:r>
              <a:rPr lang="en-US" altLang="ru-RU" sz="1800" i="1"/>
              <a:t>BC </a:t>
            </a:r>
            <a:r>
              <a:rPr lang="ru-RU" altLang="ru-RU" sz="1800"/>
              <a:t>и </a:t>
            </a:r>
            <a:r>
              <a:rPr lang="en-US" altLang="ru-RU" sz="1800" i="1"/>
              <a:t>AC</a:t>
            </a:r>
            <a:r>
              <a:rPr lang="ru-RU" altLang="ru-RU" sz="1800"/>
              <a:t>, следовательно, перпендикулярна плоскости </a:t>
            </a:r>
            <a:r>
              <a:rPr lang="en-US" altLang="ru-RU" sz="1800" i="1"/>
              <a:t>ABC</a:t>
            </a:r>
            <a:r>
              <a:rPr lang="ru-RU" altLang="ru-RU" sz="1800"/>
              <a:t>, значит, перпендикулярна и прямой </a:t>
            </a:r>
            <a:r>
              <a:rPr lang="en-US" altLang="ru-RU" sz="1800" i="1"/>
              <a:t>AB</a:t>
            </a:r>
            <a:r>
              <a:rPr lang="en-US" altLang="ru-RU" sz="1800"/>
              <a:t>.</a:t>
            </a:r>
            <a:r>
              <a:rPr lang="en-US" altLang="ru-RU" sz="2000"/>
              <a:t> </a:t>
            </a:r>
            <a:r>
              <a:rPr lang="ru-RU" altLang="ru-RU" sz="2000"/>
              <a:t> </a:t>
            </a:r>
          </a:p>
        </p:txBody>
      </p:sp>
      <p:sp>
        <p:nvSpPr>
          <p:cNvPr id="86025" name="Text Box 9">
            <a:extLst>
              <a:ext uri="{FF2B5EF4-FFF2-40B4-BE49-F238E27FC236}">
                <a16:creationId xmlns:a16="http://schemas.microsoft.com/office/drawing/2014/main" id="{9BFC9661-A78B-498E-9E39-44FAFEBAD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400"/>
            <a:ext cx="9144000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</a:t>
            </a:r>
            <a:r>
              <a:rPr lang="ru-RU" altLang="ru-RU" sz="1800"/>
              <a:t>С другой стороны, прямая </a:t>
            </a:r>
            <a:r>
              <a:rPr lang="en-US" altLang="ru-RU" sz="1800" i="1"/>
              <a:t>CO </a:t>
            </a:r>
            <a:r>
              <a:rPr lang="ru-RU" altLang="ru-RU" sz="1800"/>
              <a:t>перпендикулярна прямой </a:t>
            </a:r>
            <a:r>
              <a:rPr lang="en-US" altLang="ru-RU" sz="1800" i="1"/>
              <a:t>AB</a:t>
            </a:r>
            <a:r>
              <a:rPr lang="ru-RU" altLang="ru-RU" sz="1800"/>
              <a:t>. Таким образом, прямая </a:t>
            </a:r>
            <a:r>
              <a:rPr lang="en-US" altLang="ru-RU" sz="1800" i="1"/>
              <a:t>AB </a:t>
            </a:r>
            <a:r>
              <a:rPr lang="ru-RU" altLang="ru-RU" sz="1800"/>
              <a:t>перпендикулярна плоскости </a:t>
            </a:r>
            <a:r>
              <a:rPr lang="en-US" altLang="ru-RU" sz="1800" i="1"/>
              <a:t>SOC</a:t>
            </a:r>
            <a:r>
              <a:rPr lang="ru-RU" altLang="ru-RU" sz="1800"/>
              <a:t>. Плоскость </a:t>
            </a:r>
            <a:r>
              <a:rPr lang="en-US" altLang="ru-RU" sz="1800" i="1"/>
              <a:t>SAB </a:t>
            </a:r>
            <a:r>
              <a:rPr lang="ru-RU" altLang="ru-RU" sz="1800"/>
              <a:t>проходит через прямую </a:t>
            </a:r>
            <a:r>
              <a:rPr lang="en-US" altLang="ru-RU" sz="1800" i="1"/>
              <a:t>AB</a:t>
            </a:r>
            <a:r>
              <a:rPr lang="ru-RU" altLang="ru-RU" sz="1800"/>
              <a:t>, перпендикулярную плоскости </a:t>
            </a:r>
            <a:r>
              <a:rPr lang="en-US" altLang="ru-RU" sz="1800" i="1"/>
              <a:t>SOC</a:t>
            </a:r>
            <a:r>
              <a:rPr lang="ru-RU" altLang="ru-RU" sz="1800"/>
              <a:t>, следовательно, сама перпендикулярна этой плоскости. Значит, все три рассматриваемые плоскости пересекаются по прямой </a:t>
            </a:r>
            <a:r>
              <a:rPr lang="en-US" altLang="ru-RU" sz="1800" i="1"/>
              <a:t>SO</a:t>
            </a:r>
            <a:r>
              <a:rPr lang="en-US" altLang="ru-RU" sz="1800"/>
              <a:t>.</a:t>
            </a:r>
            <a:r>
              <a:rPr lang="ru-RU" altLang="ru-RU" sz="1800"/>
              <a:t> </a:t>
            </a:r>
            <a:endParaRPr lang="ru-RU" altLang="ru-RU" sz="2000"/>
          </a:p>
        </p:txBody>
      </p:sp>
    </p:spTree>
    <p:extLst>
      <p:ext uri="{BB962C8B-B14F-4D97-AF65-F5344CB8AC3E}">
        <p14:creationId xmlns:p14="http://schemas.microsoft.com/office/powerpoint/2010/main" val="204609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  <p:bldP spid="86021" grpId="0" autoUpdateAnimBg="0"/>
      <p:bldP spid="86024" grpId="0" autoUpdateAnimBg="0"/>
      <p:bldP spid="8602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>
            <a:extLst>
              <a:ext uri="{FF2B5EF4-FFF2-40B4-BE49-F238E27FC236}">
                <a16:creationId xmlns:a16="http://schemas.microsoft.com/office/drawing/2014/main" id="{D15961F9-7AA8-4C54-A0D6-9078B2EA4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Сумма плоских углов</a:t>
            </a:r>
          </a:p>
        </p:txBody>
      </p:sp>
      <p:sp>
        <p:nvSpPr>
          <p:cNvPr id="61443" name="Text Box 1027">
            <a:extLst>
              <a:ext uri="{FF2B5EF4-FFF2-40B4-BE49-F238E27FC236}">
                <a16:creationId xmlns:a16="http://schemas.microsoft.com/office/drawing/2014/main" id="{8CACC1A4-829D-4EF5-AA61-2EFCEA8C8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Теорема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>
                <a:cs typeface="Times New Roman" panose="02020603050405020304" pitchFamily="18" charset="0"/>
              </a:rPr>
              <a:t> Сумма плоских углов трехгранного угла меньше 360</a:t>
            </a:r>
            <a:r>
              <a:rPr lang="ru-RU" altLang="ru-RU">
                <a:latin typeface="Symbol" panose="05050102010706020507" pitchFamily="18" charset="2"/>
                <a:cs typeface="Times New Roman" panose="02020603050405020304" pitchFamily="18" charset="0"/>
              </a:rPr>
              <a:t>°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 b="1">
                <a:cs typeface="Times New Roman" panose="02020603050405020304" pitchFamily="18" charset="0"/>
              </a:rPr>
              <a:t>   </a:t>
            </a:r>
            <a:endParaRPr lang="ru-RU" altLang="ru-RU">
              <a:cs typeface="Times New Roman" panose="02020603050405020304" pitchFamily="18" charset="0"/>
            </a:endParaRPr>
          </a:p>
        </p:txBody>
      </p:sp>
      <p:pic>
        <p:nvPicPr>
          <p:cNvPr id="61448" name="Picture 1032">
            <a:extLst>
              <a:ext uri="{FF2B5EF4-FFF2-40B4-BE49-F238E27FC236}">
                <a16:creationId xmlns:a16="http://schemas.microsoft.com/office/drawing/2014/main" id="{D961D116-A9F2-4C81-AA52-12358F96C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143000"/>
            <a:ext cx="31845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1449" name="Text Box 1033">
                <a:extLst>
                  <a:ext uri="{FF2B5EF4-FFF2-40B4-BE49-F238E27FC236}">
                    <a16:creationId xmlns:a16="http://schemas.microsoft.com/office/drawing/2014/main" id="{FA4190A8-CB78-48DD-874E-22242182C7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38600"/>
                <a:ext cx="91440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Аналогично, для трехгранных углов с вершинами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имеют место неравенства:  </a:t>
                </a:r>
                <a14:m>
                  <m:oMath xmlns:m="http://schemas.openxmlformats.org/officeDocument/2006/math">
                    <m:r>
                      <a:rPr lang="ru-RU" alt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ABС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&lt;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ABS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+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CBS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ACB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&lt;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ACS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+ 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BCS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Складывая эти неравенства и учитывая, что сумма углов треугольника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равна 180</a:t>
                </a:r>
                <a:r>
                  <a:rPr lang="ru-RU" altLang="ru-RU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°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получаем 180</a:t>
                </a:r>
                <a:r>
                  <a:rPr lang="ru-RU" altLang="ru-RU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°</a:t>
                </a:r>
                <a:r>
                  <a:rPr lang="en-US" altLang="ru-RU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&lt; </a:t>
                </a:r>
                <a:r>
                  <a:rPr lang="ru-RU" altLang="ru-RU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BAS +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CAS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+ </a:t>
                </a:r>
                <a:r>
                  <a:rPr lang="ru-RU" altLang="ru-RU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ABS + </a:t>
                </a:r>
                <a:r>
                  <a:rPr lang="ru-RU" altLang="ru-RU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CBS +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BCS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+ </a:t>
                </a:r>
                <a:r>
                  <a:rPr lang="ru-RU" altLang="ru-RU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ACS =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180</a:t>
                </a:r>
                <a:r>
                  <a:rPr lang="ru-RU" altLang="ru-RU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°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-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ASB +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180</a:t>
                </a:r>
                <a:r>
                  <a:rPr lang="ru-RU" altLang="ru-RU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°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-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BSC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+ 180</a:t>
                </a:r>
                <a:r>
                  <a:rPr lang="ru-RU" altLang="ru-RU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°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-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ASC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Следовательно,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ASB + </a:t>
                </a:r>
                <a:r>
                  <a:rPr lang="ru-RU" altLang="ru-RU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BSC + </a:t>
                </a:r>
                <a:r>
                  <a:rPr lang="ru-RU" altLang="ru-RU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ASC &lt;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360</a:t>
                </a:r>
                <a:r>
                  <a:rPr lang="ru-RU" altLang="ru-RU" dirty="0">
                    <a:latin typeface="Symbol" panose="05050102010706020507" pitchFamily="18" charset="2"/>
                    <a:cs typeface="Times New Roman" panose="02020603050405020304" pitchFamily="18" charset="0"/>
                  </a:rPr>
                  <a:t>°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61449" name="Text Box 1033">
                <a:extLst>
                  <a:ext uri="{FF2B5EF4-FFF2-40B4-BE49-F238E27FC236}">
                    <a16:creationId xmlns:a16="http://schemas.microsoft.com/office/drawing/2014/main" id="{FA4190A8-CB78-48DD-874E-22242182C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38600"/>
                <a:ext cx="9144000" cy="2308324"/>
              </a:xfrm>
              <a:prstGeom prst="rect">
                <a:avLst/>
              </a:prstGeom>
              <a:blipFill>
                <a:blip r:embed="rId4"/>
                <a:stretch>
                  <a:fillRect l="-1000" t="-2116" r="-1000" b="-50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50" name="Text Box 1034">
            <a:extLst>
              <a:ext uri="{FF2B5EF4-FFF2-40B4-BE49-F238E27FC236}">
                <a16:creationId xmlns:a16="http://schemas.microsoft.com/office/drawing/2014/main" id="{FEA01A4E-7823-40BE-A75A-9779DB4AC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5562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Доказательство.</a:t>
            </a:r>
            <a:r>
              <a:rPr lang="ru-RU" altLang="ru-RU" b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Пусть </a:t>
            </a:r>
            <a:r>
              <a:rPr lang="ru-RU" altLang="ru-RU" i="1">
                <a:cs typeface="Times New Roman" panose="02020603050405020304" pitchFamily="18" charset="0"/>
              </a:rPr>
              <a:t>SABC</a:t>
            </a:r>
            <a:r>
              <a:rPr lang="ru-RU" altLang="ru-RU">
                <a:cs typeface="Times New Roman" panose="02020603050405020304" pitchFamily="18" charset="0"/>
              </a:rPr>
              <a:t> – данный трехгранный угол. Рассмотрим трехгранный угол с вершиной </a:t>
            </a:r>
            <a:r>
              <a:rPr lang="ru-RU" altLang="ru-RU" i="1">
                <a:cs typeface="Times New Roman" panose="02020603050405020304" pitchFamily="18" charset="0"/>
              </a:rPr>
              <a:t>A</a:t>
            </a:r>
            <a:r>
              <a:rPr lang="ru-RU" altLang="ru-RU">
                <a:cs typeface="Times New Roman" panose="02020603050405020304" pitchFamily="18" charset="0"/>
              </a:rPr>
              <a:t>, образованный гранями </a:t>
            </a:r>
            <a:r>
              <a:rPr lang="ru-RU" altLang="ru-RU" i="1">
                <a:cs typeface="Times New Roman" panose="02020603050405020304" pitchFamily="18" charset="0"/>
              </a:rPr>
              <a:t>ABS, ACS </a:t>
            </a:r>
            <a:r>
              <a:rPr lang="ru-RU" altLang="ru-RU">
                <a:cs typeface="Times New Roman" panose="02020603050405020304" pitchFamily="18" charset="0"/>
              </a:rPr>
              <a:t>и углом </a:t>
            </a:r>
            <a:r>
              <a:rPr lang="ru-RU" altLang="ru-RU" i="1">
                <a:cs typeface="Times New Roman" panose="02020603050405020304" pitchFamily="18" charset="0"/>
              </a:rPr>
              <a:t>BAC</a:t>
            </a:r>
            <a:r>
              <a:rPr lang="ru-RU" altLang="ru-RU">
                <a:cs typeface="Times New Roman" panose="02020603050405020304" pitchFamily="18" charset="0"/>
              </a:rPr>
              <a:t>. В силу </a:t>
            </a:r>
            <a:r>
              <a:rPr lang="ru-RU" altLang="ru-RU"/>
              <a:t>неравенства треугольника</a:t>
            </a:r>
            <a:r>
              <a:rPr lang="ru-RU" altLang="ru-RU">
                <a:cs typeface="Times New Roman" panose="02020603050405020304" pitchFamily="18" charset="0"/>
              </a:rPr>
              <a:t>, имеет место неравенство  </a:t>
            </a:r>
            <a:r>
              <a:rPr lang="ru-RU" altLang="ru-RU" sz="200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000">
                <a:sym typeface="Symbol" panose="05050102010706020507" pitchFamily="18" charset="2"/>
              </a:rPr>
              <a:t> </a:t>
            </a:r>
            <a:r>
              <a:rPr lang="ru-RU" altLang="ru-RU" i="1">
                <a:cs typeface="Times New Roman" panose="02020603050405020304" pitchFamily="18" charset="0"/>
              </a:rPr>
              <a:t>BAС </a:t>
            </a:r>
            <a:r>
              <a:rPr lang="ru-RU" altLang="ru-RU">
                <a:cs typeface="Times New Roman" panose="02020603050405020304" pitchFamily="18" charset="0"/>
              </a:rPr>
              <a:t>&lt;  </a:t>
            </a:r>
            <a:r>
              <a:rPr lang="ru-RU" altLang="ru-RU" sz="200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i="1">
                <a:cs typeface="Times New Roman" panose="02020603050405020304" pitchFamily="18" charset="0"/>
              </a:rPr>
              <a:t>BAS </a:t>
            </a:r>
            <a:r>
              <a:rPr lang="ru-RU" altLang="ru-RU">
                <a:cs typeface="Times New Roman" panose="02020603050405020304" pitchFamily="18" charset="0"/>
              </a:rPr>
              <a:t>+  </a:t>
            </a:r>
            <a:r>
              <a:rPr lang="ru-RU" altLang="ru-RU" sz="200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ru-RU" altLang="ru-RU" sz="2000">
                <a:sym typeface="Symbol" panose="05050102010706020507" pitchFamily="18" charset="2"/>
              </a:rPr>
              <a:t> </a:t>
            </a:r>
            <a:r>
              <a:rPr lang="ru-RU" altLang="ru-RU" i="1">
                <a:cs typeface="Times New Roman" panose="02020603050405020304" pitchFamily="18" charset="0"/>
              </a:rPr>
              <a:t>CAS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8026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>
            <a:extLst>
              <a:ext uri="{FF2B5EF4-FFF2-40B4-BE49-F238E27FC236}">
                <a16:creationId xmlns:a16="http://schemas.microsoft.com/office/drawing/2014/main" id="{D15961F9-7AA8-4C54-A0D6-9078B2EA4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Сумма плоских углов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315610F8-ABC2-44B5-B92D-8E5590C77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487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Свойство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Сумма всех плоских углов выпуклого многогранного угла меньше 360°.</a:t>
            </a:r>
            <a:endParaRPr lang="ru-RU" altLang="ru-RU" dirty="0"/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EE6E304A-DDEE-4ABA-A01C-0655D2FEE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Доказательство аналогично доказательству соответствующего свойства для трехгранного угла.</a:t>
            </a:r>
          </a:p>
        </p:txBody>
      </p:sp>
      <p:pic>
        <p:nvPicPr>
          <p:cNvPr id="9" name="Picture 7">
            <a:extLst>
              <a:ext uri="{FF2B5EF4-FFF2-40B4-BE49-F238E27FC236}">
                <a16:creationId xmlns:a16="http://schemas.microsoft.com/office/drawing/2014/main" id="{B05A7159-712D-49B6-82B4-2D4AADD8C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69844"/>
            <a:ext cx="3096344" cy="295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724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61D15A5F-7BD6-406B-BE00-F25FA6BC1A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7EC69F32-DAA4-41F4-BD6E-4F202C982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Приведите примеры многогранников, у которых грани, пересекаясь в вершинах, образуют только: а) трехгранные углы; б) четырехгранные углы; в) пятигранные углы.</a:t>
            </a: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5C78025B-016B-4F1F-87F7-2C568AACB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Тетраэдр, куб, додекаэдр; </a:t>
            </a:r>
          </a:p>
        </p:txBody>
      </p:sp>
      <p:sp>
        <p:nvSpPr>
          <p:cNvPr id="88069" name="Text Box 5">
            <a:extLst>
              <a:ext uri="{FF2B5EF4-FFF2-40B4-BE49-F238E27FC236}">
                <a16:creationId xmlns:a16="http://schemas.microsoft.com/office/drawing/2014/main" id="{2CBFDF2C-B6E9-444F-9A6B-3746AA20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410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ru-RU" altLang="ru-RU">
                <a:cs typeface="Times New Roman" panose="02020603050405020304" pitchFamily="18" charset="0"/>
              </a:rPr>
              <a:t>) октаэдр; </a:t>
            </a:r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4C7332A7-B86F-4C07-8EF6-D19561607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икосаэдр.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utoUpdateAnimBg="0"/>
      <p:bldP spid="88069" grpId="0" autoUpdateAnimBg="0"/>
      <p:bldP spid="8807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3">
            <a:extLst>
              <a:ext uri="{FF2B5EF4-FFF2-40B4-BE49-F238E27FC236}">
                <a16:creationId xmlns:a16="http://schemas.microsoft.com/office/drawing/2014/main" id="{0508F831-A405-4F6A-B52A-C55206FF8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Приведите примеры многогранников, у которых грани, пересекаясь в вершинах, образуют только: а) трехгранные </a:t>
            </a:r>
            <a:r>
              <a:rPr lang="ru-RU" altLang="ru-RU" sz="2800" dirty="0"/>
              <a:t>и четырехгранные </a:t>
            </a:r>
            <a:r>
              <a:rPr lang="ru-RU" altLang="ru-RU" sz="2800" dirty="0">
                <a:cs typeface="Times New Roman" panose="02020603050405020304" pitchFamily="18" charset="0"/>
              </a:rPr>
              <a:t>углы; б) </a:t>
            </a:r>
            <a:r>
              <a:rPr lang="ru-RU" altLang="ru-RU" sz="2800" dirty="0"/>
              <a:t>трехгранные и пяти</a:t>
            </a:r>
            <a:r>
              <a:rPr lang="ru-RU" altLang="ru-RU" sz="2800" dirty="0">
                <a:cs typeface="Times New Roman" panose="02020603050405020304" pitchFamily="18" charset="0"/>
              </a:rPr>
              <a:t>гранные углы</a:t>
            </a:r>
            <a:r>
              <a:rPr lang="ru-RU" altLang="ru-RU" sz="2800" dirty="0"/>
              <a:t>; в</a:t>
            </a:r>
            <a:r>
              <a:rPr lang="ru-RU" altLang="ru-RU" sz="2800" dirty="0">
                <a:cs typeface="Times New Roman" panose="02020603050405020304" pitchFamily="18" charset="0"/>
              </a:rPr>
              <a:t>) </a:t>
            </a:r>
            <a:r>
              <a:rPr lang="ru-RU" altLang="ru-RU" sz="2800" dirty="0"/>
              <a:t>четырехгранные и пяти</a:t>
            </a:r>
            <a:r>
              <a:rPr lang="ru-RU" altLang="ru-RU" sz="2800" dirty="0">
                <a:cs typeface="Times New Roman" panose="02020603050405020304" pitchFamily="18" charset="0"/>
              </a:rPr>
              <a:t>гранные углы.</a:t>
            </a:r>
            <a:endParaRPr lang="ru-RU" altLang="ru-RU" sz="2800" dirty="0"/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61CAC655-30D6-4F57-B40C-5D1E46565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</a:t>
            </a:r>
            <a:r>
              <a:rPr lang="ru-RU" altLang="ru-RU"/>
              <a:t>четырехугольная пирамида, треугольная бипирамида</a:t>
            </a:r>
            <a:r>
              <a:rPr lang="ru-RU" altLang="ru-RU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90117" name="Text Box 5">
            <a:extLst>
              <a:ext uri="{FF2B5EF4-FFF2-40B4-BE49-F238E27FC236}">
                <a16:creationId xmlns:a16="http://schemas.microsoft.com/office/drawing/2014/main" id="{27188ED0-90ED-40E4-8ED1-5617021EC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4864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ru-RU" altLang="ru-RU">
                <a:cs typeface="Times New Roman" panose="02020603050405020304" pitchFamily="18" charset="0"/>
              </a:rPr>
              <a:t>) </a:t>
            </a:r>
            <a:r>
              <a:rPr lang="ru-RU" altLang="ru-RU"/>
              <a:t>пятиугольная пирамида</a:t>
            </a:r>
            <a:r>
              <a:rPr lang="ru-RU" altLang="ru-RU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1E09380A-B4FD-4749-AA8E-C0E846073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9436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</a:t>
            </a:r>
            <a:r>
              <a:rPr lang="ru-RU" altLang="ru-RU"/>
              <a:t>пятиугольная бипирамида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968881D-E238-4285-90DA-CD4DC0FCD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  <p:bldP spid="90117" grpId="0" autoUpdateAnimBg="0"/>
      <p:bldP spid="9011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>
            <a:extLst>
              <a:ext uri="{FF2B5EF4-FFF2-40B4-BE49-F238E27FC236}">
                <a16:creationId xmlns:a16="http://schemas.microsoft.com/office/drawing/2014/main" id="{DE840E35-6503-4CF8-A546-602E71EF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	</a:t>
            </a:r>
            <a:r>
              <a:rPr lang="ru-RU" altLang="ru-RU" dirty="0"/>
              <a:t>Напомним, что многоугольником на плоскости называется фигура, образованная простой замкнутой ломаной этой плоскости и ограниченной ею внутренней областью.</a:t>
            </a:r>
          </a:p>
        </p:txBody>
      </p:sp>
      <p:pic>
        <p:nvPicPr>
          <p:cNvPr id="67597" name="Picture 13">
            <a:extLst>
              <a:ext uri="{FF2B5EF4-FFF2-40B4-BE49-F238E27FC236}">
                <a16:creationId xmlns:a16="http://schemas.microsoft.com/office/drawing/2014/main" id="{46954CB8-A0D9-4178-9789-B807CD8DA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798195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99" name="Text Box 15">
            <a:extLst>
              <a:ext uri="{FF2B5EF4-FFF2-40B4-BE49-F238E27FC236}">
                <a16:creationId xmlns:a16="http://schemas.microsoft.com/office/drawing/2014/main" id="{596419DC-DE60-41E7-BC9A-7E1B3A807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 	</a:t>
            </a:r>
            <a:r>
              <a:rPr lang="ru-RU" altLang="ru-RU" dirty="0"/>
              <a:t>Многогранный угол является пространственным аналогом многоугольника на плоскости.</a:t>
            </a:r>
          </a:p>
        </p:txBody>
      </p:sp>
    </p:spTree>
    <p:extLst>
      <p:ext uri="{BB962C8B-B14F-4D97-AF65-F5344CB8AC3E}">
        <p14:creationId xmlns:p14="http://schemas.microsoft.com/office/powerpoint/2010/main" val="1191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utoUpdateAnimBg="0"/>
      <p:bldP spid="6759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 Box 9">
            <a:extLst>
              <a:ext uri="{FF2B5EF4-FFF2-40B4-BE49-F238E27FC236}">
                <a16:creationId xmlns:a16="http://schemas.microsoft.com/office/drawing/2014/main" id="{04C181FA-3EDD-4680-B2FB-5219036D0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Может ли быть трехгранный угол с плоскими углами: а) 30°, 60°, 20°; б) 45°, 45°, 90°; в) 30°, 45°, 60°?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16235893-A1E5-4AEF-8358-58446C710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Нет; 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CC6A6684-5C17-4124-A21A-61101373E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02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ru-RU" altLang="ru-RU">
                <a:cs typeface="Times New Roman" panose="02020603050405020304" pitchFamily="18" charset="0"/>
              </a:rPr>
              <a:t>) </a:t>
            </a:r>
            <a:r>
              <a:rPr lang="ru-RU" altLang="ru-RU"/>
              <a:t>н</a:t>
            </a:r>
            <a:r>
              <a:rPr lang="ru-RU" altLang="ru-RU">
                <a:cs typeface="Times New Roman" panose="02020603050405020304" pitchFamily="18" charset="0"/>
              </a:rPr>
              <a:t>ет; 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04BC0BF2-50F9-4E64-8194-3D9EE8A5B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02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да.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2F732E-BC1D-4A80-A150-C9B18683E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utoUpdateAnimBg="0"/>
      <p:bldP spid="15371" grpId="0" autoUpdateAnimBg="0"/>
      <p:bldP spid="1537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>
            <a:extLst>
              <a:ext uri="{FF2B5EF4-FFF2-40B4-BE49-F238E27FC236}">
                <a16:creationId xmlns:a16="http://schemas.microsoft.com/office/drawing/2014/main" id="{765BA52B-8C91-4FC7-8F87-A81BCEDD7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Можно ли составить выпуклый четырёхгранный угол с такими плоскими углами: а) 56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98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139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и 72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; б) 32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49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78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и 162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; в) 85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112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34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и 129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; г) 43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84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125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и 101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DDF30387-298E-4D2C-9EB9-A4FABD4B2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Нет; </a:t>
            </a: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id="{9AACC9CC-8CEB-43B4-99AA-134E97A30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029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да; </a:t>
            </a:r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2A8EAF5A-D710-47AF-A7D1-93FD73DC4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29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в) нет; </a:t>
            </a:r>
          </a:p>
        </p:txBody>
      </p:sp>
      <p:sp>
        <p:nvSpPr>
          <p:cNvPr id="92167" name="Text Box 7">
            <a:extLst>
              <a:ext uri="{FF2B5EF4-FFF2-40B4-BE49-F238E27FC236}">
                <a16:creationId xmlns:a16="http://schemas.microsoft.com/office/drawing/2014/main" id="{1DE270A0-EBE3-491A-BA0C-92464C81B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029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г) да.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2F3BBBD-6969-41C1-9B1F-791E5CE07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  <p:bldP spid="92165" grpId="0" autoUpdateAnimBg="0"/>
      <p:bldP spid="92166" grpId="0" autoUpdateAnimBg="0"/>
      <p:bldP spid="9216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>
            <a:extLst>
              <a:ext uri="{FF2B5EF4-FFF2-40B4-BE49-F238E27FC236}">
                <a16:creationId xmlns:a16="http://schemas.microsoft.com/office/drawing/2014/main" id="{41EEEABB-E2C3-485A-AB6F-2D4438DB1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Два плоских угла трехгранного угла равны 70° и 80°. В каких границах находится третий плоский угол?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F856BC06-B61D-4AF3-83CC-53949F0CA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10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>
                <a:cs typeface="Times New Roman" panose="02020603050405020304" pitchFamily="18" charset="0"/>
              </a:rPr>
              <a:t>&lt; </a:t>
            </a:r>
            <a:r>
              <a:rPr lang="en-US" altLang="ru-RU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en-US" altLang="ru-RU">
                <a:cs typeface="Times New Roman" panose="02020603050405020304" pitchFamily="18" charset="0"/>
              </a:rPr>
              <a:t> &lt; 150</a:t>
            </a:r>
            <a:r>
              <a:rPr lang="ru-RU" altLang="ru-RU" baseline="30000"/>
              <a:t>о</a:t>
            </a:r>
            <a:r>
              <a:rPr lang="en-US" altLang="ru-RU">
                <a:cs typeface="Times New Roman" panose="02020603050405020304" pitchFamily="18" charset="0"/>
              </a:rPr>
              <a:t>. 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BE0375C-4273-40A8-8046-8D812D108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7F7CE91C-5644-4F24-9724-2A93B013C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Плоские углы трехгранного угла равны 45°, 45° и 60°. Найдите величину угла между плоскостями плоских углов в 45°. 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C841DA41-136A-4228-908E-392097DF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90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012DCEB-3AB7-462F-8655-A7B1E4F6C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C2A29620-B873-420A-9D81-CB1A99F45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трехгранном угле два плоских угла равны по 45°; двугранный угол между ними прямой. Найдите третий плоский угол.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37E7A187-5AD9-420A-A627-39FE62C72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6</a:t>
            </a:r>
            <a:r>
              <a:rPr lang="ru-RU" altLang="ru-RU">
                <a:cs typeface="Times New Roman" panose="02020603050405020304" pitchFamily="18" charset="0"/>
              </a:rPr>
              <a:t>0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EAE32A0-5E40-45A7-AA14-C91BF13B2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F5733243-846C-497E-B692-17BC74599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Плоские углы трехгранного угла равны 60°, 60° и 90°. На его ребрах от вершины отложены равные отрезки </a:t>
            </a:r>
            <a:r>
              <a:rPr lang="en-US" altLang="ru-RU" sz="2800" i="1" dirty="0">
                <a:cs typeface="Times New Roman" panose="02020603050405020304" pitchFamily="18" charset="0"/>
              </a:rPr>
              <a:t>OA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OB</a:t>
            </a:r>
            <a:r>
              <a:rPr lang="ru-RU" altLang="ru-RU" sz="2800" i="1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OC</a:t>
            </a:r>
            <a:r>
              <a:rPr lang="ru-RU" altLang="ru-RU" sz="2800" i="1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двугранный угол между плоскостью угла в 90° и плоскостью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139AB51F-5C71-454B-8B74-47B7916FA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9</a:t>
            </a:r>
            <a:r>
              <a:rPr lang="ru-RU" altLang="ru-RU">
                <a:cs typeface="Times New Roman" panose="02020603050405020304" pitchFamily="18" charset="0"/>
              </a:rPr>
              <a:t>0</a:t>
            </a:r>
            <a:r>
              <a:rPr lang="ru-RU" altLang="ru-RU" baseline="30000"/>
              <a:t>о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86C7101-AFD1-4573-8FEA-39A371F9B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1027">
            <a:extLst>
              <a:ext uri="{FF2B5EF4-FFF2-40B4-BE49-F238E27FC236}">
                <a16:creationId xmlns:a16="http://schemas.microsoft.com/office/drawing/2014/main" id="{2764927C-251D-4EA5-A9C3-9A4FA270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Каждый плоский угол трехгранного угла равен 60°. На одном из его ребер отложен от вершины отрезок, равный 3 см, и из его конца опущен перпендикуляр на противоположную грань. Найдите длину этого перпендикуляра.</a:t>
            </a:r>
          </a:p>
        </p:txBody>
      </p:sp>
      <p:grpSp>
        <p:nvGrpSpPr>
          <p:cNvPr id="24583" name="Group 1031">
            <a:extLst>
              <a:ext uri="{FF2B5EF4-FFF2-40B4-BE49-F238E27FC236}">
                <a16:creationId xmlns:a16="http://schemas.microsoft.com/office/drawing/2014/main" id="{EA8D0D28-8744-4FB6-AB8C-E4E5094C1E7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5029200"/>
            <a:ext cx="4876800" cy="457200"/>
            <a:chOff x="672" y="3168"/>
            <a:chExt cx="3072" cy="288"/>
          </a:xfrm>
        </p:grpSpPr>
        <p:sp>
          <p:nvSpPr>
            <p:cNvPr id="24580" name="Text Box 1028">
              <a:extLst>
                <a:ext uri="{FF2B5EF4-FFF2-40B4-BE49-F238E27FC236}">
                  <a16:creationId xmlns:a16="http://schemas.microsoft.com/office/drawing/2014/main" id="{418725C6-FE54-4FC8-ACCA-EB992A8D18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168"/>
              <a:ext cx="30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    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/>
                <a:t>см.</a:t>
              </a:r>
            </a:p>
          </p:txBody>
        </p:sp>
        <p:graphicFrame>
          <p:nvGraphicFramePr>
            <p:cNvPr id="24581" name="Object 1029">
              <a:extLst>
                <a:ext uri="{FF2B5EF4-FFF2-40B4-BE49-F238E27FC236}">
                  <a16:creationId xmlns:a16="http://schemas.microsoft.com/office/drawing/2014/main" id="{B760AE89-3197-43E4-9FFE-9AA07FEC12A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3168"/>
            <a:ext cx="264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Equation" r:id="rId4" imgW="419040" imgH="393480" progId="Equation.DSMT4">
                    <p:embed/>
                  </p:oleObj>
                </mc:Choice>
                <mc:Fallback>
                  <p:oleObj name="Equation" r:id="rId4" imgW="419040" imgH="393480" progId="Equation.DSMT4">
                    <p:embed/>
                    <p:pic>
                      <p:nvPicPr>
                        <p:cNvPr id="0" name="Object 10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168"/>
                          <a:ext cx="264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57E7E5DB-B246-436C-BA70-DDCCE55F6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3">
            <a:extLst>
              <a:ext uri="{FF2B5EF4-FFF2-40B4-BE49-F238E27FC236}">
                <a16:creationId xmlns:a16="http://schemas.microsoft.com/office/drawing/2014/main" id="{0508F831-A405-4F6A-B52A-C55206FF8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6712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геометрическое место внутренних точек трёхгранного угла, равноудалённых от его рёбер.</a:t>
            </a:r>
            <a:endParaRPr lang="ru-RU" altLang="ru-RU" sz="28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E114CCE-A60D-42A7-9001-302DE6B32392}"/>
              </a:ext>
            </a:extLst>
          </p:cNvPr>
          <p:cNvGrpSpPr/>
          <p:nvPr/>
        </p:nvGrpSpPr>
        <p:grpSpPr>
          <a:xfrm>
            <a:off x="228600" y="1968038"/>
            <a:ext cx="8915400" cy="4668804"/>
            <a:chOff x="228600" y="1707031"/>
            <a:chExt cx="8915400" cy="4668804"/>
          </a:xfrm>
        </p:grpSpPr>
        <p:sp>
          <p:nvSpPr>
            <p:cNvPr id="90116" name="Text Box 4">
              <a:extLst>
                <a:ext uri="{FF2B5EF4-FFF2-40B4-BE49-F238E27FC236}">
                  <a16:creationId xmlns:a16="http://schemas.microsoft.com/office/drawing/2014/main" id="{61CAC655-30D6-4F57-B40C-5D1E465656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4806175"/>
              <a:ext cx="89154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dirty="0">
                  <a:cs typeface="Times New Roman" panose="02020603050405020304" pitchFamily="18" charset="0"/>
                </a:rPr>
                <a:t>Луч с вершиной в вершине трёхгранного угла, лежащей на линии пересечения плоскостей, проходящих через биссектрисы плоских углов, и перпендикулярных плоскостям этих углов.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12BA65C8-8559-47B2-93B3-059E5C595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1760" y="1707031"/>
              <a:ext cx="3695132" cy="3099144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9485BC91-A356-436E-ACB5-55BB4DC1E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119090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3">
            <a:extLst>
              <a:ext uri="{FF2B5EF4-FFF2-40B4-BE49-F238E27FC236}">
                <a16:creationId xmlns:a16="http://schemas.microsoft.com/office/drawing/2014/main" id="{0508F831-A405-4F6A-B52A-C55206FF8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42" y="660105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геометрическое место внутренних точек трёхгранного угла, равноудалённых от плоскостей его граней.</a:t>
            </a:r>
            <a:endParaRPr lang="ru-RU" altLang="ru-RU" sz="28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E114CCE-A60D-42A7-9001-302DE6B32392}"/>
              </a:ext>
            </a:extLst>
          </p:cNvPr>
          <p:cNvGrpSpPr/>
          <p:nvPr/>
        </p:nvGrpSpPr>
        <p:grpSpPr>
          <a:xfrm>
            <a:off x="228600" y="2011737"/>
            <a:ext cx="8915400" cy="4521383"/>
            <a:chOff x="228600" y="2011737"/>
            <a:chExt cx="8915400" cy="4521383"/>
          </a:xfrm>
        </p:grpSpPr>
        <p:sp>
          <p:nvSpPr>
            <p:cNvPr id="90116" name="Text Box 4">
              <a:extLst>
                <a:ext uri="{FF2B5EF4-FFF2-40B4-BE49-F238E27FC236}">
                  <a16:creationId xmlns:a16="http://schemas.microsoft.com/office/drawing/2014/main" id="{61CAC655-30D6-4F57-B40C-5D1E465656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5332791"/>
              <a:ext cx="89154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dirty="0">
                  <a:cs typeface="Times New Roman" panose="02020603050405020304" pitchFamily="18" charset="0"/>
                </a:rPr>
                <a:t>Луч с вершиной в вершине трёхгранного угла, лежащей на линии пересечения </a:t>
              </a:r>
              <a:r>
                <a:rPr lang="ru-RU" altLang="ru-RU" dirty="0" err="1">
                  <a:cs typeface="Times New Roman" panose="02020603050405020304" pitchFamily="18" charset="0"/>
                </a:rPr>
                <a:t>биссектральных</a:t>
              </a:r>
              <a:r>
                <a:rPr lang="ru-RU" altLang="ru-RU" dirty="0">
                  <a:cs typeface="Times New Roman" panose="02020603050405020304" pitchFamily="18" charset="0"/>
                </a:rPr>
                <a:t> плоскостей двугранных углов данного трёхгранного угла.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12BA65C8-8559-47B2-93B3-059E5C595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1760" y="2011737"/>
              <a:ext cx="3695132" cy="3099144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BC0438C9-7CBD-4947-ABA9-018282AFD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9818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D968D6E-0C01-44EB-AFA5-86B39BA3D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Определение многогранного угла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B534824C-754C-4EBE-BD58-8E924D57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7980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Фигура, образованная указанной поверхностью и одной из двух частей пространства, ею ограниченных,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многогранным углом</a:t>
            </a:r>
            <a:r>
              <a:rPr lang="ru-RU" altLang="ru-RU" dirty="0">
                <a:cs typeface="Times New Roman" panose="02020603050405020304" pitchFamily="18" charset="0"/>
              </a:rPr>
              <a:t>. Общая вершина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вершиной</a:t>
            </a:r>
            <a:r>
              <a:rPr lang="ru-RU" altLang="ru-RU" dirty="0">
                <a:cs typeface="Times New Roman" panose="02020603050405020304" pitchFamily="18" charset="0"/>
              </a:rPr>
              <a:t> многогранного угла. Лучи </a:t>
            </a:r>
            <a:r>
              <a:rPr lang="en-US" altLang="ru-RU" i="1" dirty="0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…, </a:t>
            </a:r>
            <a:r>
              <a:rPr lang="en-US" altLang="ru-RU" i="1" dirty="0" err="1">
                <a:cs typeface="Times New Roman" panose="02020603050405020304" pitchFamily="18" charset="0"/>
              </a:rPr>
              <a:t>SA</a:t>
            </a:r>
            <a:r>
              <a:rPr lang="en-US" altLang="ru-RU" i="1" baseline="-30000" dirty="0" err="1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 называются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ребрами</a:t>
            </a:r>
            <a:r>
              <a:rPr lang="ru-RU" altLang="ru-RU" dirty="0">
                <a:cs typeface="Times New Roman" panose="02020603050405020304" pitchFamily="18" charset="0"/>
              </a:rPr>
              <a:t> многогранного угла, а сами плоские углы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…,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baseline="-30000" dirty="0">
                <a:cs typeface="Times New Roman" panose="02020603050405020304" pitchFamily="18" charset="0"/>
              </a:rPr>
              <a:t>n</a:t>
            </a:r>
            <a:r>
              <a:rPr lang="ru-RU" altLang="ru-RU" baseline="-30000" dirty="0">
                <a:cs typeface="Times New Roman" panose="02020603050405020304" pitchFamily="18" charset="0"/>
              </a:rPr>
              <a:t>-1</a:t>
            </a:r>
            <a:r>
              <a:rPr lang="en-US" altLang="ru-RU" i="1" dirty="0" err="1">
                <a:cs typeface="Times New Roman" panose="02020603050405020304" pitchFamily="18" charset="0"/>
              </a:rPr>
              <a:t>SA</a:t>
            </a:r>
            <a:r>
              <a:rPr lang="en-US" altLang="ru-RU" i="1" baseline="-30000" dirty="0" err="1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 err="1">
                <a:cs typeface="Times New Roman" panose="02020603050405020304" pitchFamily="18" charset="0"/>
              </a:rPr>
              <a:t>A</a:t>
            </a:r>
            <a:r>
              <a:rPr lang="en-US" altLang="ru-RU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ru-RU" i="1" dirty="0" err="1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–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гранями </a:t>
            </a:r>
            <a:r>
              <a:rPr lang="ru-RU" altLang="ru-RU" dirty="0">
                <a:cs typeface="Times New Roman" panose="02020603050405020304" pitchFamily="18" charset="0"/>
              </a:rPr>
              <a:t>многогранного угла. Многогранный угол обозначается буквами </a:t>
            </a:r>
            <a:r>
              <a:rPr lang="en-US" altLang="ru-RU" i="1" dirty="0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…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baseline="-30000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указывающими вершину и точки на его ребрах</a:t>
            </a:r>
            <a:r>
              <a:rPr lang="ru-RU" alt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65540" name="Picture 4">
            <a:extLst>
              <a:ext uri="{FF2B5EF4-FFF2-40B4-BE49-F238E27FC236}">
                <a16:creationId xmlns:a16="http://schemas.microsoft.com/office/drawing/2014/main" id="{61F7BFEA-9B94-47CE-BC94-5707B7A63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365760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41" name="Text Box 5">
            <a:extLst>
              <a:ext uri="{FF2B5EF4-FFF2-40B4-BE49-F238E27FC236}">
                <a16:creationId xmlns:a16="http://schemas.microsoft.com/office/drawing/2014/main" id="{A1684CC3-DF8E-40A9-98E7-FCD6B149E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84200"/>
            <a:ext cx="5486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П</a:t>
            </a:r>
            <a:r>
              <a:rPr lang="ru-RU" altLang="ru-RU" dirty="0">
                <a:cs typeface="Times New Roman" panose="02020603050405020304" pitchFamily="18" charset="0"/>
              </a:rPr>
              <a:t>оверхность, образованн</a:t>
            </a:r>
            <a:r>
              <a:rPr lang="ru-RU" altLang="ru-RU" dirty="0"/>
              <a:t>ую</a:t>
            </a:r>
            <a:r>
              <a:rPr lang="ru-RU" altLang="ru-RU" dirty="0">
                <a:cs typeface="Times New Roman" panose="02020603050405020304" pitchFamily="18" charset="0"/>
              </a:rPr>
              <a:t> конечным набором плоских углов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…,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baseline="-30000" dirty="0">
                <a:cs typeface="Times New Roman" panose="02020603050405020304" pitchFamily="18" charset="0"/>
              </a:rPr>
              <a:t>n</a:t>
            </a:r>
            <a:r>
              <a:rPr lang="ru-RU" altLang="ru-RU" baseline="-30000" dirty="0">
                <a:cs typeface="Times New Roman" panose="02020603050405020304" pitchFamily="18" charset="0"/>
              </a:rPr>
              <a:t>-1</a:t>
            </a:r>
            <a:r>
              <a:rPr lang="en-US" altLang="ru-RU" i="1" dirty="0" err="1">
                <a:cs typeface="Times New Roman" panose="02020603050405020304" pitchFamily="18" charset="0"/>
              </a:rPr>
              <a:t>SA</a:t>
            </a:r>
            <a:r>
              <a:rPr lang="en-US" altLang="ru-RU" i="1" baseline="-30000" dirty="0" err="1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 err="1">
                <a:cs typeface="Times New Roman" panose="02020603050405020304" pitchFamily="18" charset="0"/>
              </a:rPr>
              <a:t>A</a:t>
            </a:r>
            <a:r>
              <a:rPr lang="en-US" altLang="ru-RU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ru-RU" i="1" dirty="0" err="1">
                <a:cs typeface="Times New Roman" panose="02020603050405020304" pitchFamily="18" charset="0"/>
              </a:rPr>
              <a:t>SA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с общей вершиной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, в которых соседние углы не имеют общий точек, кроме точек общего луча, а не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соседние углы не имеют общих точек, кроме общей вершины</a:t>
            </a:r>
            <a:r>
              <a:rPr lang="ru-RU" altLang="ru-RU" dirty="0"/>
              <a:t>, будем называть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многогранной поверхностью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23DA30C-22AC-4158-BA33-52603F00B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Виды многогранных углов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F73AD5F7-A458-483E-ADFE-04CB1B1DC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В зависимости от числа граней многогранные углы бывают трехгранными, четырехгранными, пятигранными и т. д. </a:t>
            </a:r>
          </a:p>
        </p:txBody>
      </p:sp>
      <p:pic>
        <p:nvPicPr>
          <p:cNvPr id="50180" name="Picture 4">
            <a:extLst>
              <a:ext uri="{FF2B5EF4-FFF2-40B4-BE49-F238E27FC236}">
                <a16:creationId xmlns:a16="http://schemas.microsoft.com/office/drawing/2014/main" id="{C099F58D-968F-4474-B8F0-C2F43FC82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8763000" cy="2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48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12AAE8F3-0AB5-4CE2-89CE-61BE6B362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Выпуклые многогранные углы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B8CBAB61-2FA2-49EF-89B5-E4C43AC78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42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Многогранный угол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выпуклым</a:t>
            </a:r>
            <a:r>
              <a:rPr lang="ru-RU" altLang="ru-RU" dirty="0">
                <a:cs typeface="Times New Roman" panose="02020603050405020304" pitchFamily="18" charset="0"/>
              </a:rPr>
              <a:t>, если он является выпуклой фигурой, т. е. вместе с любыми двумя своими точками целиком содержит и соединяющий их отрезок.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 рисунке приведены примеры выпуклого и невыпуклого многогранных углов.</a:t>
            </a:r>
            <a:endParaRPr lang="ru-RU" altLang="ru-RU" dirty="0"/>
          </a:p>
        </p:txBody>
      </p:sp>
      <p:pic>
        <p:nvPicPr>
          <p:cNvPr id="58372" name="Picture 4">
            <a:extLst>
              <a:ext uri="{FF2B5EF4-FFF2-40B4-BE49-F238E27FC236}">
                <a16:creationId xmlns:a16="http://schemas.microsoft.com/office/drawing/2014/main" id="{030DFF5F-AB53-40EA-8A9C-352ED0592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50192"/>
            <a:ext cx="472440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5" name="Picture 7">
            <a:extLst>
              <a:ext uri="{FF2B5EF4-FFF2-40B4-BE49-F238E27FC236}">
                <a16:creationId xmlns:a16="http://schemas.microsoft.com/office/drawing/2014/main" id="{4102E741-F44D-4CD0-BAF6-4A0087F68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67630"/>
            <a:ext cx="2514600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737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421C7E1-FDDB-4C2E-8BFA-CBCDBD7B5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Неравенство треугольника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CBBA9AA0-B83F-4DB6-911E-627B68C25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Для треугольника имеет место следующая теорема.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</a:t>
            </a:r>
            <a:r>
              <a:rPr lang="ru-RU" altLang="ru-RU">
                <a:solidFill>
                  <a:srgbClr val="FF3300"/>
                </a:solidFill>
              </a:rPr>
              <a:t> (Неравенство треугольника)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/>
              <a:t>Каждая сторона треугольника меньше суммы двух других сторон.</a:t>
            </a:r>
          </a:p>
        </p:txBody>
      </p:sp>
      <p:sp>
        <p:nvSpPr>
          <p:cNvPr id="59403" name="Text Box 11">
            <a:extLst>
              <a:ext uri="{FF2B5EF4-FFF2-40B4-BE49-F238E27FC236}">
                <a16:creationId xmlns:a16="http://schemas.microsoft.com/office/drawing/2014/main" id="{7D67932D-B7AD-4057-8D55-C53B41E52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Докажем, что для трехгранного угла имеет место следующий пространственный аналог этой теоремы.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>
                <a:cs typeface="Times New Roman" panose="02020603050405020304" pitchFamily="18" charset="0"/>
              </a:rPr>
              <a:t>Всякий плоский угол трехгранного угла меньше суммы двух других его плоских углов.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807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6E4FF78-C777-49E5-8704-56FBD0C24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Доказательство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636" name="Text Box 4">
                <a:extLst>
                  <a:ext uri="{FF2B5EF4-FFF2-40B4-BE49-F238E27FC236}">
                    <a16:creationId xmlns:a16="http://schemas.microsoft.com/office/drawing/2014/main" id="{A235ECF7-B89D-4356-9685-F15354624E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609600"/>
                <a:ext cx="6477000" cy="20928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0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Рассмотрим трехгранный угол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SABC.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Пусть наибольший из его плоских углов есть угол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ASC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 Тогда выполняются неравенства </a:t>
                </a:r>
                <a14:m>
                  <m:oMath xmlns:m="http://schemas.openxmlformats.org/officeDocument/2006/math">
                    <m:r>
                      <a:rPr lang="ru-RU" alt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ASB</a:t>
                </a:r>
                <a:r>
                  <a:rPr lang="ru-RU" altLang="ru-RU" sz="2000" i="1" dirty="0"/>
                  <a:t> </a:t>
                </a:r>
                <a14:m>
                  <m:oMath xmlns:m="http://schemas.openxmlformats.org/officeDocument/2006/math">
                    <m:r>
                      <a:rPr lang="ru-RU" alt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ASC &lt;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ASC +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BSC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;</a:t>
                </a:r>
                <a:r>
                  <a:rPr lang="ru-RU" altLang="ru-RU" sz="2000" dirty="0"/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BSC 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ru-RU" altLang="ru-RU" sz="20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ASC &lt;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ASC + </a:t>
                </a:r>
                <a:r>
                  <a:rPr lang="ru-RU" altLang="ru-RU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ASB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</a:t>
                </a:r>
                <a:endParaRPr lang="ru-RU" altLang="ru-RU" sz="2000" dirty="0"/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000" dirty="0"/>
                  <a:t>	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Таким образом, остается доказать неравенство</a:t>
                </a:r>
                <a:r>
                  <a:rPr lang="ru-RU" altLang="ru-RU" sz="2000" dirty="0"/>
                  <a:t> </a:t>
                </a:r>
                <a14:m>
                  <m:oMath xmlns:m="http://schemas.openxmlformats.org/officeDocument/2006/math">
                    <m:r>
                      <a:rPr lang="ru-RU" alt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ASС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&lt;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ASB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+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BSC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69636" name="Text Box 4">
                <a:extLst>
                  <a:ext uri="{FF2B5EF4-FFF2-40B4-BE49-F238E27FC236}">
                    <a16:creationId xmlns:a16="http://schemas.microsoft.com/office/drawing/2014/main" id="{A235ECF7-B89D-4356-9685-F15354624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609600"/>
                <a:ext cx="6477000" cy="2092881"/>
              </a:xfrm>
              <a:prstGeom prst="rect">
                <a:avLst/>
              </a:prstGeom>
              <a:blipFill>
                <a:blip r:embed="rId3"/>
                <a:stretch>
                  <a:fillRect l="-941" t="-1458" r="-847" b="-43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637" name="Text Box 5">
                <a:extLst>
                  <a:ext uri="{FF2B5EF4-FFF2-40B4-BE49-F238E27FC236}">
                    <a16:creationId xmlns:a16="http://schemas.microsoft.com/office/drawing/2014/main" id="{DEFA435A-B9E6-417D-9348-92B874FCDD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810000"/>
                <a:ext cx="8991600" cy="1920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0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000" dirty="0"/>
                  <a:t>	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Воспользуемся неравенством треугольника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AC &lt; AB + BC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 Вычитая из обеих его частей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AD = AB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, получим неравенство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DC &lt; BC.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В треугольниках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DSC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и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BSC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одна сторона общая (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SC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),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SD = SB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и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DC &lt; BC.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В этом случае против большей стороны лежит больший угол и, следовательно,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DSC &lt; </a:t>
                </a:r>
                <a:r>
                  <a:rPr lang="ru-RU" altLang="ru-RU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BSC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 Прибавляя к обеим частям этого неравенства угол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ASD,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равный </a:t>
                </a:r>
                <a:r>
                  <a:rPr lang="ru-RU" altLang="ru-RU" sz="2000" dirty="0"/>
                  <a:t>углу </a:t>
                </a:r>
                <a:r>
                  <a:rPr lang="ru-RU" altLang="ru-RU" sz="2000" i="1" dirty="0">
                    <a:cs typeface="Times New Roman" panose="02020603050405020304" pitchFamily="18" charset="0"/>
                  </a:rPr>
                  <a:t>ASB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, получим требуемое неравенство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ASС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&lt;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ASB 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+  </a:t>
                </a:r>
                <a14:m>
                  <m:oMath xmlns:m="http://schemas.openxmlformats.org/officeDocument/2006/math">
                    <m:r>
                      <a:rPr lang="ru-RU" alt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2000" i="1" dirty="0">
                    <a:cs typeface="Times New Roman" panose="02020603050405020304" pitchFamily="18" charset="0"/>
                  </a:rPr>
                  <a:t>BSC</a:t>
                </a:r>
                <a:r>
                  <a:rPr lang="ru-RU" altLang="ru-RU" sz="20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69637" name="Text Box 5">
                <a:extLst>
                  <a:ext uri="{FF2B5EF4-FFF2-40B4-BE49-F238E27FC236}">
                    <a16:creationId xmlns:a16="http://schemas.microsoft.com/office/drawing/2014/main" id="{DEFA435A-B9E6-417D-9348-92B874FCD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810000"/>
                <a:ext cx="8991600" cy="1920875"/>
              </a:xfrm>
              <a:prstGeom prst="rect">
                <a:avLst/>
              </a:prstGeom>
              <a:blipFill>
                <a:blip r:embed="rId4"/>
                <a:stretch>
                  <a:fillRect l="-678" t="-1587" r="-678" b="-57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9638" name="Picture 6">
            <a:extLst>
              <a:ext uri="{FF2B5EF4-FFF2-40B4-BE49-F238E27FC236}">
                <a16:creationId xmlns:a16="http://schemas.microsoft.com/office/drawing/2014/main" id="{96FA6269-5AC2-4376-8FC3-1407A63D5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1890713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39" name="Text Box 7">
            <a:extLst>
              <a:ext uri="{FF2B5EF4-FFF2-40B4-BE49-F238E27FC236}">
                <a16:creationId xmlns:a16="http://schemas.microsoft.com/office/drawing/2014/main" id="{2370FB4F-75EE-4DDA-A20A-56136F38B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432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</a:t>
            </a:r>
            <a:r>
              <a:rPr lang="ru-RU" altLang="ru-RU" sz="2000">
                <a:cs typeface="Times New Roman" panose="02020603050405020304" pitchFamily="18" charset="0"/>
              </a:rPr>
              <a:t>Отложим на грани </a:t>
            </a:r>
            <a:r>
              <a:rPr lang="ru-RU" altLang="ru-RU" sz="2000" i="1">
                <a:cs typeface="Times New Roman" panose="02020603050405020304" pitchFamily="18" charset="0"/>
              </a:rPr>
              <a:t>ASC </a:t>
            </a:r>
            <a:r>
              <a:rPr lang="ru-RU" altLang="ru-RU" sz="2000">
                <a:cs typeface="Times New Roman" panose="02020603050405020304" pitchFamily="18" charset="0"/>
              </a:rPr>
              <a:t>угол </a:t>
            </a:r>
            <a:r>
              <a:rPr lang="ru-RU" altLang="ru-RU" sz="2000" i="1">
                <a:cs typeface="Times New Roman" panose="02020603050405020304" pitchFamily="18" charset="0"/>
              </a:rPr>
              <a:t>ASD</a:t>
            </a:r>
            <a:r>
              <a:rPr lang="ru-RU" altLang="ru-RU" sz="2000">
                <a:cs typeface="Times New Roman" panose="02020603050405020304" pitchFamily="18" charset="0"/>
              </a:rPr>
              <a:t>, равный </a:t>
            </a:r>
            <a:r>
              <a:rPr lang="ru-RU" altLang="ru-RU" sz="2000" i="1">
                <a:cs typeface="Times New Roman" panose="02020603050405020304" pitchFamily="18" charset="0"/>
              </a:rPr>
              <a:t>ASB, </a:t>
            </a:r>
            <a:r>
              <a:rPr lang="ru-RU" altLang="ru-RU" sz="2000">
                <a:cs typeface="Times New Roman" panose="02020603050405020304" pitchFamily="18" charset="0"/>
              </a:rPr>
              <a:t>и точку </a:t>
            </a:r>
            <a:r>
              <a:rPr lang="ru-RU" altLang="ru-RU" sz="2000" i="1">
                <a:cs typeface="Times New Roman" panose="02020603050405020304" pitchFamily="18" charset="0"/>
              </a:rPr>
              <a:t>B </a:t>
            </a:r>
            <a:r>
              <a:rPr lang="ru-RU" altLang="ru-RU" sz="2000">
                <a:cs typeface="Times New Roman" panose="02020603050405020304" pitchFamily="18" charset="0"/>
              </a:rPr>
              <a:t>выберем так, чтобы </a:t>
            </a:r>
            <a:r>
              <a:rPr lang="ru-RU" altLang="ru-RU" sz="2000" i="1">
                <a:cs typeface="Times New Roman" panose="02020603050405020304" pitchFamily="18" charset="0"/>
              </a:rPr>
              <a:t>SB = SD</a:t>
            </a:r>
            <a:r>
              <a:rPr lang="ru-RU" altLang="ru-RU" sz="2000">
                <a:cs typeface="Times New Roman" panose="02020603050405020304" pitchFamily="18" charset="0"/>
              </a:rPr>
              <a:t>. Тогда треугольники </a:t>
            </a:r>
            <a:r>
              <a:rPr lang="ru-RU" altLang="ru-RU" sz="2000" i="1">
                <a:cs typeface="Times New Roman" panose="02020603050405020304" pitchFamily="18" charset="0"/>
              </a:rPr>
              <a:t>ASB </a:t>
            </a:r>
            <a:r>
              <a:rPr lang="ru-RU" altLang="ru-RU" sz="2000">
                <a:cs typeface="Times New Roman" panose="02020603050405020304" pitchFamily="18" charset="0"/>
              </a:rPr>
              <a:t>и </a:t>
            </a:r>
            <a:r>
              <a:rPr lang="ru-RU" altLang="ru-RU" sz="2000" i="1">
                <a:cs typeface="Times New Roman" panose="02020603050405020304" pitchFamily="18" charset="0"/>
              </a:rPr>
              <a:t>ASD </a:t>
            </a:r>
            <a:r>
              <a:rPr lang="ru-RU" altLang="ru-RU" sz="2000">
                <a:cs typeface="Times New Roman" panose="02020603050405020304" pitchFamily="18" charset="0"/>
              </a:rPr>
              <a:t>равны (по двум сторонам и углу между ними) и, следовательно, </a:t>
            </a:r>
            <a:r>
              <a:rPr lang="ru-RU" altLang="ru-RU" sz="2000" i="1">
                <a:cs typeface="Times New Roman" panose="02020603050405020304" pitchFamily="18" charset="0"/>
              </a:rPr>
              <a:t>AB = AD</a:t>
            </a:r>
            <a:r>
              <a:rPr lang="ru-RU" altLang="ru-RU" sz="200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814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utoUpdateAnimBg="0"/>
      <p:bldP spid="6963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7D282604-506E-4A6B-A0BC-7D45B0CAA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Точка пересечения биссектрис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3BB87245-452D-4709-88F2-2254B4024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Для треугольника имеет место следующая теорема.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Биссектрисы треугольника пересекаются в одной точке – центре вписанной окружности.</a:t>
            </a:r>
          </a:p>
        </p:txBody>
      </p:sp>
      <p:sp>
        <p:nvSpPr>
          <p:cNvPr id="71684" name="Text Box 4">
            <a:extLst>
              <a:ext uri="{FF2B5EF4-FFF2-40B4-BE49-F238E27FC236}">
                <a16:creationId xmlns:a16="http://schemas.microsoft.com/office/drawing/2014/main" id="{80F92CFD-AAD6-408E-A4C7-8B7EBEF76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/>
              <a:t>Докажем, что для трехгранного угла имеет место следующий пространственный аналог этой теоремы.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/>
              <a:t>Биссектральные плоскости двугранных углов трехгранного угла пересекаются по одной прямой.</a:t>
            </a:r>
          </a:p>
        </p:txBody>
      </p:sp>
    </p:spTree>
    <p:extLst>
      <p:ext uri="{BB962C8B-B14F-4D97-AF65-F5344CB8AC3E}">
        <p14:creationId xmlns:p14="http://schemas.microsoft.com/office/powerpoint/2010/main" val="2757205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B086353D-B30D-455C-8F97-751185182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Доказательство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A10F8740-9205-4C41-B178-77199B490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Рассмотрим трехгранный угол </a:t>
            </a:r>
            <a:r>
              <a:rPr lang="ru-RU" altLang="ru-RU" sz="2000" i="1">
                <a:cs typeface="Times New Roman" panose="02020603050405020304" pitchFamily="18" charset="0"/>
              </a:rPr>
              <a:t>SABC. </a:t>
            </a:r>
            <a:endParaRPr lang="ru-RU" altLang="ru-RU" sz="2000"/>
          </a:p>
        </p:txBody>
      </p:sp>
      <p:sp>
        <p:nvSpPr>
          <p:cNvPr id="73737" name="Text Box 9">
            <a:extLst>
              <a:ext uri="{FF2B5EF4-FFF2-40B4-BE49-F238E27FC236}">
                <a16:creationId xmlns:a16="http://schemas.microsoft.com/office/drawing/2014/main" id="{6CFECE08-4118-45C4-A736-370284016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6576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>
                <a:solidFill>
                  <a:srgbClr val="FF3300"/>
                </a:solidFill>
              </a:rPr>
              <a:t>	</a:t>
            </a:r>
            <a:r>
              <a:rPr lang="ru-RU" altLang="ru-RU" sz="2000"/>
              <a:t>Биссектральная плоскость </a:t>
            </a:r>
            <a:r>
              <a:rPr lang="en-US" altLang="ru-RU" sz="2000" i="1"/>
              <a:t>SAD </a:t>
            </a:r>
            <a:r>
              <a:rPr lang="ru-RU" altLang="ru-RU" sz="2000"/>
              <a:t>двугранного угла </a:t>
            </a:r>
            <a:r>
              <a:rPr lang="en-US" altLang="ru-RU" sz="2000" i="1"/>
              <a:t>SA </a:t>
            </a:r>
            <a:r>
              <a:rPr lang="ru-RU" altLang="ru-RU" sz="2000"/>
              <a:t>является геометрическим местом точек этого угла, равноудаленных от его граней </a:t>
            </a:r>
            <a:r>
              <a:rPr lang="en-US" altLang="ru-RU" sz="2000" i="1"/>
              <a:t>SAB </a:t>
            </a:r>
            <a:r>
              <a:rPr lang="ru-RU" altLang="ru-RU" sz="2000"/>
              <a:t>и </a:t>
            </a:r>
            <a:r>
              <a:rPr lang="en-US" altLang="ru-RU" sz="2000" i="1"/>
              <a:t>SAC</a:t>
            </a:r>
            <a:r>
              <a:rPr lang="ru-RU" altLang="ru-RU" sz="2000"/>
              <a:t>.</a:t>
            </a:r>
          </a:p>
        </p:txBody>
      </p:sp>
      <p:sp>
        <p:nvSpPr>
          <p:cNvPr id="73738" name="Text Box 10">
            <a:extLst>
              <a:ext uri="{FF2B5EF4-FFF2-40B4-BE49-F238E27FC236}">
                <a16:creationId xmlns:a16="http://schemas.microsoft.com/office/drawing/2014/main" id="{25C4E796-B664-4B67-AB46-57C74E356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Аналогично, биссектральная плоскость </a:t>
            </a:r>
            <a:r>
              <a:rPr lang="en-US" altLang="ru-RU" sz="2000" i="1"/>
              <a:t>SBE </a:t>
            </a:r>
            <a:r>
              <a:rPr lang="ru-RU" altLang="ru-RU" sz="2000"/>
              <a:t>двугранного угла </a:t>
            </a:r>
            <a:r>
              <a:rPr lang="en-US" altLang="ru-RU" sz="2000" i="1"/>
              <a:t>SB </a:t>
            </a:r>
            <a:r>
              <a:rPr lang="ru-RU" altLang="ru-RU" sz="2000"/>
              <a:t>является геометрическим местом точек этого угла, равноудаленных от его граней </a:t>
            </a:r>
            <a:r>
              <a:rPr lang="en-US" altLang="ru-RU" sz="2000" i="1"/>
              <a:t>SAB </a:t>
            </a:r>
            <a:r>
              <a:rPr lang="ru-RU" altLang="ru-RU" sz="2000"/>
              <a:t>и </a:t>
            </a:r>
            <a:r>
              <a:rPr lang="en-US" altLang="ru-RU" sz="2000" i="1"/>
              <a:t>SBC</a:t>
            </a:r>
            <a:r>
              <a:rPr lang="ru-RU" altLang="ru-RU" sz="2000"/>
              <a:t>.</a:t>
            </a:r>
          </a:p>
        </p:txBody>
      </p:sp>
      <p:graphicFrame>
        <p:nvGraphicFramePr>
          <p:cNvPr id="73739" name="Object 11">
            <a:extLst>
              <a:ext uri="{FF2B5EF4-FFF2-40B4-BE49-F238E27FC236}">
                <a16:creationId xmlns:a16="http://schemas.microsoft.com/office/drawing/2014/main" id="{9CAC8F16-2D9F-41D8-8274-B5C9ACFA4C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990600"/>
          <a:ext cx="29718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Точечный рисунок" r:id="rId4" imgW="2971429" imgH="2723810" progId="Paint.Picture">
                  <p:embed/>
                </p:oleObj>
              </mc:Choice>
              <mc:Fallback>
                <p:oleObj name="Точечный рисунок" r:id="rId4" imgW="2971429" imgH="2723810" progId="Paint.Picture">
                  <p:embed/>
                  <p:pic>
                    <p:nvPicPr>
                      <p:cNvPr id="73739" name="Object 11">
                        <a:extLst>
                          <a:ext uri="{FF2B5EF4-FFF2-40B4-BE49-F238E27FC236}">
                            <a16:creationId xmlns:a16="http://schemas.microsoft.com/office/drawing/2014/main" id="{9CAC8F16-2D9F-41D8-8274-B5C9ACFA4C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990600"/>
                        <a:ext cx="29718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0" name="Text Box 12">
            <a:extLst>
              <a:ext uri="{FF2B5EF4-FFF2-40B4-BE49-F238E27FC236}">
                <a16:creationId xmlns:a16="http://schemas.microsoft.com/office/drawing/2014/main" id="{E9C2E0D5-7CD4-4A3A-B6C3-BCDA7CA7A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00"/>
            <a:ext cx="868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/>
              <a:t>	Линия их пересечения </a:t>
            </a:r>
            <a:r>
              <a:rPr lang="en-US" altLang="ru-RU" sz="2000" i="1"/>
              <a:t>SO </a:t>
            </a:r>
            <a:r>
              <a:rPr lang="ru-RU" altLang="ru-RU" sz="2000"/>
              <a:t>будет состоять из точек, равноудаленных от всех граней трехгранного угла. Следовательно, через нее будет проходить биссектральная плоскость двугранного угла </a:t>
            </a:r>
            <a:r>
              <a:rPr lang="en-US" altLang="ru-RU" sz="2000" i="1"/>
              <a:t>SC</a:t>
            </a:r>
            <a:r>
              <a:rPr lang="ru-RU" altLang="ru-RU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390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 autoUpdateAnimBg="0"/>
      <p:bldP spid="73738" grpId="0" autoUpdateAnimBg="0"/>
      <p:bldP spid="7374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2147</Words>
  <Application>Microsoft Office PowerPoint</Application>
  <PresentationFormat>Экран (4:3)</PresentationFormat>
  <Paragraphs>162</Paragraphs>
  <Slides>28</Slides>
  <Notes>27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Cambria Math</vt:lpstr>
      <vt:lpstr>Symbol</vt:lpstr>
      <vt:lpstr>Times New Roman</vt:lpstr>
      <vt:lpstr>Оформление по умолчанию</vt:lpstr>
      <vt:lpstr>Точечный рисунок</vt:lpstr>
      <vt:lpstr>Equation</vt:lpstr>
      <vt:lpstr>24а. Многогранные углы</vt:lpstr>
      <vt:lpstr>Презентация PowerPoint</vt:lpstr>
      <vt:lpstr>Определение многогранного угла</vt:lpstr>
      <vt:lpstr>Виды многогранных углов</vt:lpstr>
      <vt:lpstr>Выпуклые многогранные углы</vt:lpstr>
      <vt:lpstr>Неравенство треугольника</vt:lpstr>
      <vt:lpstr>Доказательство</vt:lpstr>
      <vt:lpstr>Точка пересечения биссектрис</vt:lpstr>
      <vt:lpstr>Доказательство</vt:lpstr>
      <vt:lpstr>Точка пересечения серединных перпендикуляров</vt:lpstr>
      <vt:lpstr>Доказательство</vt:lpstr>
      <vt:lpstr>Точка пересечения медиан</vt:lpstr>
      <vt:lpstr>Доказательство</vt:lpstr>
      <vt:lpstr>Точка пересечения высот</vt:lpstr>
      <vt:lpstr>Доказательство</vt:lpstr>
      <vt:lpstr>Сумма плоских углов</vt:lpstr>
      <vt:lpstr>Сумма плоских углов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37</cp:revision>
  <dcterms:created xsi:type="dcterms:W3CDTF">2007-12-05T04:57:17Z</dcterms:created>
  <dcterms:modified xsi:type="dcterms:W3CDTF">2022-04-07T11:30:35Z</dcterms:modified>
</cp:coreProperties>
</file>