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6" r:id="rId2"/>
    <p:sldId id="282" r:id="rId3"/>
    <p:sldId id="299" r:id="rId4"/>
    <p:sldId id="300" r:id="rId5"/>
    <p:sldId id="301" r:id="rId6"/>
    <p:sldId id="302" r:id="rId7"/>
    <p:sldId id="287" r:id="rId8"/>
    <p:sldId id="303" r:id="rId9"/>
    <p:sldId id="288" r:id="rId10"/>
    <p:sldId id="304" r:id="rId11"/>
    <p:sldId id="305" r:id="rId12"/>
    <p:sldId id="283" r:id="rId13"/>
    <p:sldId id="284" r:id="rId14"/>
    <p:sldId id="285" r:id="rId15"/>
    <p:sldId id="296" r:id="rId16"/>
    <p:sldId id="29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4" autoAdjust="0"/>
    <p:restoredTop sz="90970" autoAdjust="0"/>
  </p:normalViewPr>
  <p:slideViewPr>
    <p:cSldViewPr>
      <p:cViewPr varScale="1">
        <p:scale>
          <a:sx n="97" d="100"/>
          <a:sy n="97" d="100"/>
        </p:scale>
        <p:origin x="1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540ED74-57D4-47A7-8193-AA84065CE6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F34B808-F4E8-45DE-88C7-34E0EC92F8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17BAE280-5419-4480-AEE5-4C3897B8E20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14604840-3D46-47A3-902E-030DD8C684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E28432D8-D9FF-487B-8DC0-CE1950B4F9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87CC8A58-DEDF-4111-8029-EE0733FCB8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77787F-F768-4E91-AB09-73EAB9A98E4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8C4B13-0CC6-455C-A8B7-C50DADDE78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25A69-98E2-4E38-91F3-3C891E1C096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36CE3362-967E-4824-B005-16F06D9747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C2F21862-119B-4BD4-88EB-FCCA99225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88E718-F2D4-42E1-98A2-6C3641BA8F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ACA21-E762-40D6-B0B5-CF2A0A419CE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BDD3FBEC-5A1A-474B-92B0-5663981D8B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0EFC131-C41C-4BDB-A332-C6A9BB692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FF4AC7-D425-41D6-94BC-B875C2D76A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E351A6-6740-4B93-AEB9-7BAFFD6F807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C86924BB-414B-4C0B-8E99-ADD718F6BD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4639B73-3B84-4026-AEC2-0EA50097B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629F5E-A6E0-4CE2-9B78-28B7B54072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32C37-ECA4-49B4-8047-BC2D34C0DDF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1979E7A4-5658-49C5-A7AD-A43496F305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B5AD6143-D57E-4BFE-B9D8-F6A6CDF038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2609EB-DC64-4718-8DB3-441D768D62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094A4-E694-4A60-8E7D-908CCBA65DE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9F80143C-075F-47D0-A289-190CCB34F0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FFD5888D-2622-4943-BA5A-C59B15DEF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71F620-3D35-4608-92C8-14FAF639A1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4130E-DF7A-41C2-8F0A-0CA429119B09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746740A4-1320-4E1D-8F62-1D8F1BEC28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506309F6-C741-4DB8-935C-C80D1407D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FD7203-BD65-439E-9557-2488FCC167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21BEC3-4BE0-43EB-840D-999BE33BC21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DD018661-64EC-4C25-8E14-D01BA6DF79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42264D3-F507-49FD-A39F-B5C0C8093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B14DF1-7FBA-480C-8B1D-66CCE3C4E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26311-35C6-436D-B3E3-CCB54C87FD7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5A850FEF-48C9-462F-9A72-6275B8D581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28406C0D-37A5-4305-AF0E-56CFCBA6F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5685F3-E319-438E-AD1C-ADA0A410FD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BA285-9811-4E6E-9ACD-B738E6EBCA0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3E39095E-CBC6-41DB-BAA7-D039AEA553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7433A6B9-7CD3-43DF-BA54-1D5815831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BAEF85-8B85-4F72-8350-9FFC4A4379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547D8-6DAA-4DFF-B9C6-6E3A6D2856C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D8EC714F-5D45-4D5A-9DF0-1DEF6BA414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F7C8104D-6B84-4928-88B9-02FF6C801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CC7A42-15C7-4578-84ED-EE8D40D074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7FBDB-F572-471F-8121-753F0AC95EC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3C6ECB8F-B0A4-47FC-9603-25D5DA895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97459C9A-8F47-49A0-B337-AF1D2E72A3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26E094-B674-4294-939E-70A79B2E5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FAEA32-66F8-423E-A9BB-ACBCF1957EF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43CE3C0F-94B4-4C13-957F-EEEAD35FDF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3189B6C-47D9-435D-B982-6F69A0AFF2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710B7D-EDFC-4FE9-B9D8-96C3EB583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BB32E7-AE78-463D-87A4-F78E624DECE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3B68ACAB-3580-4F4B-8FCC-321DFE2CF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12F4B76A-DB68-4796-9E67-26333BC1C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A5995D-FC65-4A5F-83AB-02AA2D5ACB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538A76-6B07-49B4-AF5F-1F9F555AE1D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7F0DB2F8-84BA-46EF-93F8-5FEEC54996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AF7CB0BC-89B6-4BE2-8B0A-FB9CA70A6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4B0E2-1BD9-49B3-9075-28E042040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6AC08A6-2A82-4B6C-907C-F227CC454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DAFD1B-4497-4E89-A67B-FF5B9949A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B44CAC-9DC4-4C66-A46B-9A646B22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B953D7-E028-4946-BC13-0A733F080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05770-7695-4F08-A250-993D8BCD4E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209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14CCA2-E1F8-4001-B587-B38A1D4E4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1552F8-6733-480A-AE60-B31C25408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BE3F9B-4458-4003-BF0D-0BF7BE1B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E37556-3347-4A6F-BE83-7EE3D74FE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212DCB-15F6-40D5-88C4-3426B6BE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58709-ACA8-411D-B4B8-36E7FE9731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501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AB13B27-CDF9-4A59-B2CA-58814F97B4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1F4927-ECC6-412C-AAD8-F450ECC65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68378D-06BF-4BFA-A5D0-B84B25E8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57F659-F3F9-4910-8DAC-613C2B2E9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098E68-FB01-4AA3-861E-1349E3F7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4D08A-D27A-4F5E-A287-23407AC31F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641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C2669-74D3-4AF3-9CA3-D0ABF1C33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5CC3BF-2BCA-4E90-B543-092B97596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D3A20F-A7A7-476A-A491-FFA928F8F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214692-B0DC-48D7-9A65-A66105888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A2AB68-E4AA-4295-A224-A73C2A19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97273-07DF-4B51-BE5A-53F16C42B1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47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F0C4D4-CC37-4A3C-8E20-223289A76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09AD88-9DB1-4009-8D0D-1D2EED902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6049DD-32E9-4258-8D95-43E8DC735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03BE0B-363A-4202-80DC-BD547459E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E5DC70-D84F-4382-82A8-AEA620C1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B25DD-D812-436F-95E5-9028E868D5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817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63383-43E2-41BD-93E2-9F2FC5E4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657965-23C0-4548-9480-3E3A3D158B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F76210-5D39-4B8F-B8E5-0F87643BA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622C40-9117-421D-8B44-ADB6D6B1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76C2AC-8626-43B8-B1F0-E7E8B435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A8096A-580E-44E4-ADBD-EB5A2B96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E167-F1D1-44FF-904F-2C656256ED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337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451F0B-42BC-4B0A-8FE0-2102C679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E0BFE3-D7FF-48F7-9D51-3508E233C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F73323-AC02-40B7-8536-E67C1ED97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05A6C3E-2F8B-412D-85C7-F7479C42F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244624C-2345-4D65-ADD6-0E96F6F66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1013F12-3FDA-4B71-82AD-FE6B9DD47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2FB142-CA0D-4149-87C8-2CEC2E53D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97D3F7C-FDC2-4447-9B8B-3BD3395BF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3A167-8452-4260-BD01-2D472E83C3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241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FC04D-3DDE-4BFA-959A-CEEBB476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CDEA4E2-DF29-4B3A-98FC-176D0CFB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FDEFD8-9C9A-48F3-BEA8-28958907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9C956E-B3B5-4B47-9527-5F611FBFA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5B834-D728-4CF7-BE16-E04558B79F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30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2CE2E8-F4A4-44C3-8C7C-E627A535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8DCDB4-053D-4B65-8FF8-1DC16229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6FFA61C-A8AD-4E50-9D95-D0CD8307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39DDD-F9C8-431A-B1CE-F7174B8A39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940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E4C192-FB76-48B1-B437-FCFEFF126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78D350-E07D-4C61-9139-67AB5D135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A6F9D0-9F19-484F-BACA-172724721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F380A-5AA7-4947-B060-DCDB9756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AB0C34-C492-4D31-B30B-A01DD5AB9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281898-EC6F-4A94-8C7A-0C7E8EC70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C5145-9AD4-42BE-8A59-0D056371A0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387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A8502F-C8B5-4DC8-BCC8-1DF1BA28A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3C3848F-6CB6-4A31-A1FF-ADA4D23E2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D1B904-2FE3-45C1-A10B-A0BB57B60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D6FF19-0293-4089-8447-5004344B3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A88E01-8D83-49EF-88B7-63F85630A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3AEFD7-93A0-4E91-B04D-48AC889E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BB484-2E27-45C5-972A-FC5CAC99F2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13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0551BEA-6864-4CF2-9966-F112801FF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811830-FE8A-443E-B032-01B2982DD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CF1EB9-682E-4C4D-B724-B659205463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AF73C7-3364-45A3-9703-631C842CAF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B335B1-B16F-4C10-A5B9-F60829A9E1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E8929E-4B62-4633-8BDA-A707919886D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7D39B8C-D525-4579-AC2C-1EFD216AFF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2060848"/>
            <a:ext cx="7772400" cy="118836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24</a:t>
            </a:r>
            <a:r>
              <a:rPr lang="ru-RU" altLang="ru-RU" dirty="0">
                <a:solidFill>
                  <a:srgbClr val="FF3300"/>
                </a:solidFill>
              </a:rPr>
              <a:t>б. Измерение многогранных углов</a:t>
            </a:r>
          </a:p>
        </p:txBody>
      </p:sp>
    </p:spTree>
    <p:extLst>
      <p:ext uri="{BB962C8B-B14F-4D97-AF65-F5344CB8AC3E}">
        <p14:creationId xmlns:p14="http://schemas.microsoft.com/office/powerpoint/2010/main" val="82970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>
            <a:extLst>
              <a:ext uri="{FF2B5EF4-FFF2-40B4-BE49-F238E27FC236}">
                <a16:creationId xmlns:a16="http://schemas.microsoft.com/office/drawing/2014/main" id="{434E39F9-1AC0-412C-9F73-F0B4687F0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02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15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642411A6-0927-44A5-BAA3-47815EBF4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найдите величину трехгранного угла </a:t>
            </a:r>
            <a:r>
              <a:rPr lang="en-US" altLang="ru-RU" sz="2800" i="1" dirty="0"/>
              <a:t>CBDA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graphicFrame>
        <p:nvGraphicFramePr>
          <p:cNvPr id="106501" name="Object 5">
            <a:extLst>
              <a:ext uri="{FF2B5EF4-FFF2-40B4-BE49-F238E27FC236}">
                <a16:creationId xmlns:a16="http://schemas.microsoft.com/office/drawing/2014/main" id="{8DCA048D-A249-4A21-BF99-166E17E6EC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905000"/>
          <a:ext cx="297180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Точечный рисунок" r:id="rId4" imgW="2971429" imgH="2619048" progId="Paint.Picture">
                  <p:embed/>
                </p:oleObj>
              </mc:Choice>
              <mc:Fallback>
                <p:oleObj name="Точечный рисунок" r:id="rId4" imgW="2971429" imgH="2619048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0"/>
                        <a:ext cx="2971800" cy="261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79062C25-D3E3-43FA-90FF-3D8556DAE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Text Box 3">
            <a:extLst>
              <a:ext uri="{FF2B5EF4-FFF2-40B4-BE49-F238E27FC236}">
                <a16:creationId xmlns:a16="http://schemas.microsoft.com/office/drawing/2014/main" id="{613B311B-505D-4509-B32C-B28948E83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02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120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1C9759DD-8889-49F1-9417-4AF4BA7E3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найдите величину трехгранного угла </a:t>
            </a:r>
            <a:r>
              <a:rPr lang="en-US" altLang="ru-RU" sz="2800" i="1" dirty="0"/>
              <a:t>OBA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graphicFrame>
        <p:nvGraphicFramePr>
          <p:cNvPr id="108551" name="Object 7">
            <a:extLst>
              <a:ext uri="{FF2B5EF4-FFF2-40B4-BE49-F238E27FC236}">
                <a16:creationId xmlns:a16="http://schemas.microsoft.com/office/drawing/2014/main" id="{293B02DE-5D66-4DA7-B884-EB68BB9036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24188" y="2066925"/>
          <a:ext cx="3095625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Точечный рисунок" r:id="rId4" imgW="3095238" imgH="2723810" progId="Paint.Picture">
                  <p:embed/>
                </p:oleObj>
              </mc:Choice>
              <mc:Fallback>
                <p:oleObj name="Точечный рисунок" r:id="rId4" imgW="3095238" imgH="2723810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2066925"/>
                        <a:ext cx="3095625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8F34D345-4970-42DA-A3D0-4F535520C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FD0798C-D0E3-471A-87A2-1117B1601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3994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Формула для трёхгранного угла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275" name="Text Box 3">
                <a:extLst>
                  <a:ext uri="{FF2B5EF4-FFF2-40B4-BE49-F238E27FC236}">
                    <a16:creationId xmlns:a16="http://schemas.microsoft.com/office/drawing/2014/main" id="{C87621D3-25CD-4911-8648-54EAF54034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1400" y="1974324"/>
                <a:ext cx="5562600" cy="43242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0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Плоскости граней трехгранного угла разбивают эту сферу на шесть попарно равных сферических двуугольников, соответствующих двугранным углам данного трехгранного угла. Сферический треугольник </a:t>
                </a:r>
                <a:r>
                  <a:rPr lang="ru-RU" altLang="ru-RU" sz="2200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 и симметричный ему сферический треугольник </a:t>
                </a:r>
                <a:r>
                  <a:rPr lang="ru-RU" altLang="ru-RU" sz="2200" i="1" dirty="0">
                    <a:cs typeface="Times New Roman" panose="02020603050405020304" pitchFamily="18" charset="0"/>
                  </a:rPr>
                  <a:t>A'B'C'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 являются пересечением трех двуугольников.</a:t>
                </a:r>
                <a:r>
                  <a:rPr lang="ru-RU" altLang="ru-RU" sz="2200" dirty="0"/>
                  <a:t> 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Поэтому удвоенная сумма двугранных углов равна 360</a:t>
                </a:r>
                <a:r>
                  <a:rPr lang="ru-RU" altLang="ru-RU" sz="2200" baseline="30000" dirty="0"/>
                  <a:t>о</a:t>
                </a:r>
                <a:r>
                  <a:rPr lang="ru-RU" altLang="ru-RU" sz="2200" dirty="0">
                    <a:cs typeface="Times New Roman" panose="02020603050405020304" pitchFamily="18" charset="0"/>
                  </a:rPr>
                  <a:t> плюс учетверенная величина трехгранного угла, или 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ru-RU" altLang="ru-RU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sz="2200" i="1" dirty="0">
                    <a:cs typeface="Times New Roman" panose="02020603050405020304" pitchFamily="18" charset="0"/>
                  </a:rPr>
                  <a:t>SA +</a:t>
                </a:r>
                <a:r>
                  <a:rPr lang="ru-RU" altLang="ru-RU" sz="2200" i="1" dirty="0"/>
                  <a:t> </a:t>
                </a:r>
                <a14:m>
                  <m:oMath xmlns:m="http://schemas.openxmlformats.org/officeDocument/2006/math">
                    <m:r>
                      <a:rPr lang="ru-RU" altLang="ru-RU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sz="2200" i="1" dirty="0">
                    <a:cs typeface="Times New Roman" panose="02020603050405020304" pitchFamily="18" charset="0"/>
                  </a:rPr>
                  <a:t>SB +  </a:t>
                </a:r>
                <a14:m>
                  <m:oMath xmlns:m="http://schemas.openxmlformats.org/officeDocument/2006/math">
                    <m:r>
                      <a:rPr lang="ru-RU" altLang="ru-RU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sz="2200" i="1" dirty="0">
                    <a:cs typeface="Times New Roman" panose="02020603050405020304" pitchFamily="18" charset="0"/>
                  </a:rPr>
                  <a:t>SC = </a:t>
                </a:r>
                <a:r>
                  <a:rPr lang="en-US" altLang="ru-RU" sz="2200" dirty="0">
                    <a:cs typeface="Times New Roman" panose="02020603050405020304" pitchFamily="18" charset="0"/>
                  </a:rPr>
                  <a:t>180</a:t>
                </a:r>
                <a:r>
                  <a:rPr lang="ru-RU" altLang="ru-RU" sz="2200" baseline="30000" dirty="0"/>
                  <a:t>о</a:t>
                </a:r>
                <a:r>
                  <a:rPr lang="en-US" altLang="ru-RU" sz="2200" dirty="0">
                    <a:cs typeface="Times New Roman" panose="02020603050405020304" pitchFamily="18" charset="0"/>
                  </a:rPr>
                  <a:t> + 2</a:t>
                </a:r>
                <a:r>
                  <a:rPr lang="ru-RU" altLang="ru-RU" sz="2200" dirty="0"/>
                  <a:t> </a:t>
                </a:r>
                <a14:m>
                  <m:oMath xmlns:m="http://schemas.openxmlformats.org/officeDocument/2006/math">
                    <m:r>
                      <a:rPr lang="ru-RU" altLang="ru-RU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sz="2200" i="1" dirty="0">
                    <a:cs typeface="Times New Roman" panose="02020603050405020304" pitchFamily="18" charset="0"/>
                  </a:rPr>
                  <a:t>SABC.</a:t>
                </a:r>
                <a:endParaRPr lang="ru-RU" altLang="ru-RU" sz="2200" i="1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4275" name="Text Box 3">
                <a:extLst>
                  <a:ext uri="{FF2B5EF4-FFF2-40B4-BE49-F238E27FC236}">
                    <a16:creationId xmlns:a16="http://schemas.microsoft.com/office/drawing/2014/main" id="{C87621D3-25CD-4911-8648-54EAF5403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1400" y="1974324"/>
                <a:ext cx="5562600" cy="4324261"/>
              </a:xfrm>
              <a:prstGeom prst="rect">
                <a:avLst/>
              </a:prstGeom>
              <a:blipFill>
                <a:blip r:embed="rId3"/>
                <a:stretch>
                  <a:fillRect l="-1425" t="-987" r="-1316" b="-19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277" name="Picture 5">
            <a:extLst>
              <a:ext uri="{FF2B5EF4-FFF2-40B4-BE49-F238E27FC236}">
                <a16:creationId xmlns:a16="http://schemas.microsoft.com/office/drawing/2014/main" id="{F09B480E-FD18-44B5-AC58-FCA0DD4E5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4" y="2419735"/>
            <a:ext cx="3227388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1955511-3735-4CFE-ADA9-656F868F2E73}"/>
              </a:ext>
            </a:extLst>
          </p:cNvPr>
          <p:cNvSpPr txBox="1"/>
          <p:nvPr/>
        </p:nvSpPr>
        <p:spPr>
          <a:xfrm>
            <a:off x="107504" y="404664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altLang="ru-RU" sz="2400" dirty="0"/>
              <a:t>	Выведем формулу, выражающую величину трехгранного угла через его двугранные углы. </a:t>
            </a:r>
            <a:r>
              <a:rPr lang="ru-RU" altLang="ru-RU" sz="2400" dirty="0">
                <a:cs typeface="Times New Roman" panose="02020603050405020304" pitchFamily="18" charset="0"/>
              </a:rPr>
              <a:t>Опишем около вершины </a:t>
            </a:r>
            <a:r>
              <a:rPr lang="ru-RU" altLang="ru-RU" sz="2400" i="1" dirty="0">
                <a:cs typeface="Times New Roman" panose="02020603050405020304" pitchFamily="18" charset="0"/>
              </a:rPr>
              <a:t>S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трехгранного угла </a:t>
            </a:r>
            <a:r>
              <a:rPr lang="ru-RU" altLang="ru-RU" sz="2400" dirty="0">
                <a:cs typeface="Times New Roman" panose="02020603050405020304" pitchFamily="18" charset="0"/>
              </a:rPr>
              <a:t>единичную сферу и обозначим точки пересечения ребер трехгранного угла с этой сферой  </a:t>
            </a:r>
            <a:r>
              <a:rPr lang="ru-RU" altLang="ru-RU" sz="2400" i="1" dirty="0">
                <a:cs typeface="Times New Roman" panose="02020603050405020304" pitchFamily="18" charset="0"/>
              </a:rPr>
              <a:t>A, B, C</a:t>
            </a:r>
            <a:r>
              <a:rPr lang="ru-RU" altLang="ru-RU" sz="2400" dirty="0"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52C3083E-D05B-4E41-BB70-889D1B785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9369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Формула для многогранного угла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323" name="Text Box 3">
                <a:extLst>
                  <a:ext uri="{FF2B5EF4-FFF2-40B4-BE49-F238E27FC236}">
                    <a16:creationId xmlns:a16="http://schemas.microsoft.com/office/drawing/2014/main" id="{5C718ADD-0D80-401D-8F2F-6D8C088D49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686800" cy="1754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Пусть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SA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…</a:t>
                </a:r>
                <a:r>
                  <a:rPr lang="ru-RU" altLang="ru-RU" i="1" dirty="0" err="1">
                    <a:cs typeface="Times New Roman" panose="02020603050405020304" pitchFamily="18" charset="0"/>
                  </a:rPr>
                  <a:t>A</a:t>
                </a:r>
                <a:r>
                  <a:rPr lang="ru-RU" altLang="ru-RU" i="1" baseline="-30000" dirty="0" err="1">
                    <a:cs typeface="Times New Roman" panose="02020603050405020304" pitchFamily="18" charset="0"/>
                  </a:rPr>
                  <a:t>n</a:t>
                </a:r>
                <a:r>
                  <a:rPr lang="ru-RU" altLang="ru-RU" i="1" baseline="-300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– выпуклый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n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-</a:t>
                </a:r>
                <a:r>
                  <a:rPr lang="ru-RU" altLang="ru-RU" dirty="0" err="1">
                    <a:cs typeface="Times New Roman" panose="02020603050405020304" pitchFamily="18" charset="0"/>
                  </a:rPr>
                  <a:t>гранный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угол. Разбивая его на трехгранные углы, проведением диагоналей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3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…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, 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i="1" baseline="-30000" dirty="0">
                    <a:cs typeface="Times New Roman" panose="02020603050405020304" pitchFamily="18" charset="0"/>
                  </a:rPr>
                  <a:t>n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-1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применяя к ним полученную формулу, будем иметь</a:t>
                </a:r>
                <a:r>
                  <a:rPr lang="ru-RU" altLang="ru-RU" dirty="0"/>
                  <a:t>: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  <a:endParaRPr lang="ru-RU" altLang="ru-RU" dirty="0"/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ru-RU" alt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SA</a:t>
                </a:r>
                <a:r>
                  <a:rPr lang="ru-RU" altLang="ru-RU" baseline="-25000" dirty="0"/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+</a:t>
                </a:r>
                <a:r>
                  <a:rPr lang="ru-RU" altLang="ru-RU" i="1" dirty="0"/>
                  <a:t> … +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i="1" dirty="0" err="1">
                    <a:cs typeface="Times New Roman" panose="02020603050405020304" pitchFamily="18" charset="0"/>
                  </a:rPr>
                  <a:t>SA</a:t>
                </a:r>
                <a:r>
                  <a:rPr lang="en-US" altLang="ru-RU" i="1" baseline="-25000" dirty="0" err="1">
                    <a:cs typeface="Times New Roman" panose="02020603050405020304" pitchFamily="18" charset="0"/>
                  </a:rPr>
                  <a:t>n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= 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180</a:t>
                </a:r>
                <a:r>
                  <a:rPr lang="ru-RU" altLang="ru-RU" baseline="30000" dirty="0"/>
                  <a:t>о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n </a:t>
                </a:r>
                <a:r>
                  <a:rPr lang="en-US" altLang="ru-RU" dirty="0"/>
                  <a:t>– 2) 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+ 2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SA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…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i="1" baseline="-25000" dirty="0">
                    <a:cs typeface="Times New Roman" panose="02020603050405020304" pitchFamily="18" charset="0"/>
                  </a:rPr>
                  <a:t>n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.</a:t>
                </a:r>
                <a:endParaRPr lang="ru-RU" altLang="ru-RU" i="1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6323" name="Text Box 3">
                <a:extLst>
                  <a:ext uri="{FF2B5EF4-FFF2-40B4-BE49-F238E27FC236}">
                    <a16:creationId xmlns:a16="http://schemas.microsoft.com/office/drawing/2014/main" id="{5C718ADD-0D80-401D-8F2F-6D8C088D4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686800" cy="1754326"/>
              </a:xfrm>
              <a:prstGeom prst="rect">
                <a:avLst/>
              </a:prstGeom>
              <a:blipFill>
                <a:blip r:embed="rId3"/>
                <a:stretch>
                  <a:fillRect l="-1053" t="-2778" r="-1053" b="-69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324" name="Picture 4">
            <a:extLst>
              <a:ext uri="{FF2B5EF4-FFF2-40B4-BE49-F238E27FC236}">
                <a16:creationId xmlns:a16="http://schemas.microsoft.com/office/drawing/2014/main" id="{0C6E6EAB-0292-4D77-A0AF-D46998E3E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38400"/>
            <a:ext cx="3227388" cy="322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6326" name="Text Box 6">
                <a:extLst>
                  <a:ext uri="{FF2B5EF4-FFF2-40B4-BE49-F238E27FC236}">
                    <a16:creationId xmlns:a16="http://schemas.microsoft.com/office/drawing/2014/main" id="{2FAAD51A-6E21-4BD5-AA47-6ADA7DDC6F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9000" y="2514600"/>
                <a:ext cx="5715000" cy="28623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Многогранные углы можно измерять и числами. Действительно, тремстам шестидесяти градусам всего пространства соответствует число 2π. Переходя от градусов к числам  в </a:t>
                </a:r>
                <a:r>
                  <a:rPr lang="ru-RU" altLang="ru-RU" dirty="0"/>
                  <a:t>полученной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формул</a:t>
                </a:r>
                <a:r>
                  <a:rPr lang="ru-RU" altLang="ru-RU" dirty="0"/>
                  <a:t>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будем иметь</a:t>
                </a:r>
                <a:r>
                  <a:rPr lang="ru-RU" altLang="ru-RU" dirty="0"/>
                  <a:t>:</a:t>
                </a:r>
                <a:endParaRPr lang="en-US" altLang="ru-RU" dirty="0"/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SA</a:t>
                </a:r>
                <a:r>
                  <a:rPr lang="ru-RU" altLang="ru-RU" baseline="-25000" dirty="0"/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+</a:t>
                </a:r>
                <a:r>
                  <a:rPr lang="ru-RU" altLang="ru-RU" i="1" dirty="0"/>
                  <a:t> …+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i="1" dirty="0" err="1">
                    <a:cs typeface="Times New Roman" panose="02020603050405020304" pitchFamily="18" charset="0"/>
                  </a:rPr>
                  <a:t>SA</a:t>
                </a:r>
                <a:r>
                  <a:rPr lang="en-US" altLang="ru-RU" i="1" baseline="-25000" dirty="0" err="1">
                    <a:cs typeface="Times New Roman" panose="02020603050405020304" pitchFamily="18" charset="0"/>
                  </a:rPr>
                  <a:t>n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=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π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n </a:t>
                </a:r>
                <a:r>
                  <a:rPr lang="en-US" altLang="ru-RU" dirty="0"/>
                  <a:t>– 2) 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SA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…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i="1" baseline="-25000" dirty="0">
                    <a:cs typeface="Times New Roman" panose="02020603050405020304" pitchFamily="18" charset="0"/>
                  </a:rPr>
                  <a:t>n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.</a:t>
                </a:r>
                <a:endParaRPr lang="ru-RU" altLang="ru-RU" i="1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6326" name="Text Box 6">
                <a:extLst>
                  <a:ext uri="{FF2B5EF4-FFF2-40B4-BE49-F238E27FC236}">
                    <a16:creationId xmlns:a16="http://schemas.microsoft.com/office/drawing/2014/main" id="{2FAAD51A-6E21-4BD5-AA47-6ADA7DDC6F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9000" y="2514600"/>
                <a:ext cx="5715000" cy="2862322"/>
              </a:xfrm>
              <a:prstGeom prst="rect">
                <a:avLst/>
              </a:prstGeom>
              <a:blipFill>
                <a:blip r:embed="rId5"/>
                <a:stretch>
                  <a:fillRect l="-1708" t="-1706" r="-1601" b="-38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0ED3ED2B-85FD-4509-AA05-CDA4BA930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63499" name="Text Box 11">
            <a:extLst>
              <a:ext uri="{FF2B5EF4-FFF2-40B4-BE49-F238E27FC236}">
                <a16:creationId xmlns:a16="http://schemas.microsoft.com/office/drawing/2014/main" id="{1EF58A9F-D521-4C00-B683-EE8A76C2C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90</a:t>
            </a:r>
            <a:r>
              <a:rPr lang="ru-RU" altLang="ru-RU" baseline="30000"/>
              <a:t>о</a:t>
            </a:r>
            <a:r>
              <a:rPr lang="ru-RU" altLang="ru-RU"/>
              <a:t>.</a:t>
            </a:r>
          </a:p>
        </p:txBody>
      </p:sp>
      <p:sp>
        <p:nvSpPr>
          <p:cNvPr id="63501" name="Text Box 13">
            <a:extLst>
              <a:ext uri="{FF2B5EF4-FFF2-40B4-BE49-F238E27FC236}">
                <a16:creationId xmlns:a16="http://schemas.microsoft.com/office/drawing/2014/main" id="{C0CDD3A2-9989-4318-8202-57E5FEE02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Двугранные углы, образованные боковыми гранями треугольной пирамиды, равны 120</a:t>
            </a:r>
            <a:r>
              <a:rPr lang="ru-RU" altLang="ru-RU" sz="2800" baseline="30000"/>
              <a:t>о</a:t>
            </a:r>
            <a:r>
              <a:rPr lang="ru-RU" altLang="ru-RU" sz="2800"/>
              <a:t>. Найдите величину трехгранного угла при вершине этой пирамиды.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3">
            <a:extLst>
              <a:ext uri="{FF2B5EF4-FFF2-40B4-BE49-F238E27FC236}">
                <a16:creationId xmlns:a16="http://schemas.microsoft.com/office/drawing/2014/main" id="{87A163E4-C769-4D7E-BDCE-3D0D01FAF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60</a:t>
            </a:r>
            <a:r>
              <a:rPr lang="ru-RU" altLang="ru-RU" baseline="30000"/>
              <a:t>о</a:t>
            </a:r>
            <a:r>
              <a:rPr lang="ru-RU" altLang="ru-RU"/>
              <a:t>.</a:t>
            </a: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0C71E86B-355E-4349-9E5D-766D22B1F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Двугранные углы, образованные соседними боковыми гранями четырехугольной пирамиды, равны 120</a:t>
            </a:r>
            <a:r>
              <a:rPr lang="ru-RU" altLang="ru-RU" sz="2800" baseline="30000"/>
              <a:t>о</a:t>
            </a:r>
            <a:r>
              <a:rPr lang="ru-RU" altLang="ru-RU" sz="2800"/>
              <a:t>. Найдите величину четырехгранного угла при вершине этой пирамиды.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A35C88-D0BB-4677-8F45-2206E9344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3">
            <a:extLst>
              <a:ext uri="{FF2B5EF4-FFF2-40B4-BE49-F238E27FC236}">
                <a16:creationId xmlns:a16="http://schemas.microsoft.com/office/drawing/2014/main" id="{ABC7D0ED-F2F6-4275-8C6F-7C458B2C8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0213"/>
            <a:ext cx="2820988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3973" name="Text Box 5">
                <a:extLst>
                  <a:ext uri="{FF2B5EF4-FFF2-40B4-BE49-F238E27FC236}">
                    <a16:creationId xmlns:a16="http://schemas.microsoft.com/office/drawing/2014/main" id="{8FBFD860-0323-4402-BD2D-FCFBDCDF96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0" y="1928813"/>
                <a:ext cx="5943600" cy="2261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ru-RU" altLang="ru-RU" dirty="0"/>
                  <a:t>	Для двугранных углов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altLang="ru-RU" dirty="0"/>
                  <a:t> тетраэдра имеем: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/>
                  <a:t>, откуда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70</a:t>
                </a:r>
                <a:r>
                  <a:rPr lang="ru-RU" altLang="ru-RU" baseline="30000" dirty="0"/>
                  <a:t>о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30’.</a:t>
                </a:r>
                <a:r>
                  <a:rPr lang="ru-RU" altLang="ru-RU" dirty="0"/>
                  <a:t> </a:t>
                </a:r>
              </a:p>
              <a:p>
                <a:pPr>
                  <a:spcBef>
                    <a:spcPts val="0"/>
                  </a:spcBef>
                </a:pPr>
                <a:r>
                  <a:rPr lang="ru-RU" altLang="ru-RU" dirty="0"/>
                  <a:t>	Для трёхгранного угла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ru-RU" altLang="ru-RU" dirty="0"/>
                  <a:t> тетраэдра имеем: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ψ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−180°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15</a:t>
                </a:r>
                <a:r>
                  <a:rPr lang="ru-RU" altLang="ru-RU" baseline="30000" dirty="0"/>
                  <a:t>о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45'</a:t>
                </a:r>
                <a:r>
                  <a:rPr lang="ru-RU" altLang="ru-RU" dirty="0"/>
                  <a:t>.  </a:t>
                </a:r>
              </a:p>
            </p:txBody>
          </p:sp>
        </mc:Choice>
        <mc:Fallback>
          <p:sp>
            <p:nvSpPr>
              <p:cNvPr id="83973" name="Text Box 5">
                <a:extLst>
                  <a:ext uri="{FF2B5EF4-FFF2-40B4-BE49-F238E27FC236}">
                    <a16:creationId xmlns:a16="http://schemas.microsoft.com/office/drawing/2014/main" id="{8FBFD860-0323-4402-BD2D-FCFBDCDF9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0" y="1928813"/>
                <a:ext cx="5943600" cy="2261388"/>
              </a:xfrm>
              <a:prstGeom prst="rect">
                <a:avLst/>
              </a:prstGeom>
              <a:blipFill>
                <a:blip r:embed="rId4"/>
                <a:stretch>
                  <a:fillRect l="-1538" t="-2156" b="-16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981" name="Text Box 13">
            <a:extLst>
              <a:ext uri="{FF2B5EF4-FFF2-40B4-BE49-F238E27FC236}">
                <a16:creationId xmlns:a16="http://schemas.microsoft.com/office/drawing/2014/main" id="{F0CCCA24-8F0A-4DA3-8E7A-A1A90D26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косинус и приближенное значение трёхгранного угла правильного тетраэдра.</a:t>
            </a:r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C89FCA80-B5C6-454E-9428-77CA9D4FB5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251" name="Text Box 3">
                <a:extLst>
                  <a:ext uri="{FF2B5EF4-FFF2-40B4-BE49-F238E27FC236}">
                    <a16:creationId xmlns:a16="http://schemas.microsoft.com/office/drawing/2014/main" id="{958E53E8-F318-4023-8E0F-FD4FFDAE27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22388"/>
                <a:ext cx="8839200" cy="38536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1800" dirty="0"/>
                  <a:t>	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Поскольку градусная величина развернутого двугранного угла измеряется градусной величиной соответствующего линейного угла и равна 180</a:t>
                </a:r>
                <a:r>
                  <a:rPr lang="ru-RU" altLang="ru-RU" sz="2000" baseline="30000" dirty="0"/>
                  <a:t>о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, то будем считать, что градусная величина всего пространства, которое состоит из двух развернутых двугранных углов, равна 360</a:t>
                </a:r>
                <a:r>
                  <a:rPr lang="ru-RU" altLang="ru-RU" sz="2000" baseline="30000" dirty="0"/>
                  <a:t>о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. Величина многогранного угла, выраженная в градусах, показывает какую часть пространства занимает данный многогранный угол. Например, трехгранный угол куба занимает одну восьмую часть пространства и, значит, его градусная величина равна 360</a:t>
                </a:r>
                <a:r>
                  <a:rPr lang="ru-RU" altLang="ru-RU" sz="2000" baseline="30000" dirty="0"/>
                  <a:t>о</a:t>
                </a:r>
                <a:r>
                  <a:rPr lang="ru-RU" altLang="ru-RU" sz="2000" dirty="0"/>
                  <a:t>:8 </a:t>
                </a:r>
                <a:r>
                  <a:rPr lang="ru-RU" altLang="ru-RU" sz="2000" baseline="30000" dirty="0"/>
                  <a:t>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= 45</a:t>
                </a:r>
                <a:r>
                  <a:rPr lang="ru-RU" altLang="ru-RU" sz="2000" baseline="30000" dirty="0"/>
                  <a:t>о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. Трехгранный угол в правильной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n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-угольной призме равен половине двугранного угла при боковом ребре. Учитывая, что этот двугранный угол равен</a:t>
                </a:r>
                <a:r>
                  <a:rPr lang="ru-RU" altLang="ru-RU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180°(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num>
                      <m:den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ru-RU" altLang="ru-RU" sz="2000" dirty="0">
                    <a:cs typeface="Times New Roman" panose="02020603050405020304" pitchFamily="18" charset="0"/>
                  </a:rPr>
                  <a:t>, получаем, что трехгранный угол призмы равен </a:t>
                </a:r>
                <a:r>
                  <a:rPr lang="ru-RU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90°(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num>
                      <m:den>
                        <m:r>
                          <a:rPr lang="ru-RU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ru-RU" altLang="ru-RU" sz="2000" dirty="0"/>
                  <a:t>.</a:t>
                </a:r>
                <a:endParaRPr lang="ru-RU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3251" name="Text Box 3">
                <a:extLst>
                  <a:ext uri="{FF2B5EF4-FFF2-40B4-BE49-F238E27FC236}">
                    <a16:creationId xmlns:a16="http://schemas.microsoft.com/office/drawing/2014/main" id="{958E53E8-F318-4023-8E0F-FD4FFDAE27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22388"/>
                <a:ext cx="8839200" cy="3853619"/>
              </a:xfrm>
              <a:prstGeom prst="rect">
                <a:avLst/>
              </a:prstGeom>
              <a:blipFill>
                <a:blip r:embed="rId2"/>
                <a:stretch>
                  <a:fillRect l="-690" t="-949" r="-6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254" name="Picture 6">
            <a:extLst>
              <a:ext uri="{FF2B5EF4-FFF2-40B4-BE49-F238E27FC236}">
                <a16:creationId xmlns:a16="http://schemas.microsoft.com/office/drawing/2014/main" id="{3FEC17C0-55EE-4BE5-83C6-235172BB7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887174"/>
            <a:ext cx="583565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45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81C23C0A-CD2A-42C8-AAF9-CE6DD6057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FE1289CE-8F23-4FBA-8CA3-C762C7206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02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60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id="{8748A63E-66A9-4560-9575-E55182CFB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Пусть </a:t>
            </a:r>
            <a:r>
              <a:rPr lang="en-US" altLang="ru-RU" sz="2800" i="1" dirty="0"/>
              <a:t>O </a:t>
            </a:r>
            <a:r>
              <a:rPr lang="ru-RU" altLang="ru-RU" sz="2800" dirty="0"/>
              <a:t>– центр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Найдите величину четырехгранного угла </a:t>
            </a:r>
            <a:r>
              <a:rPr lang="en-US" altLang="ru-RU" sz="2800" i="1" dirty="0"/>
              <a:t>OABCD</a:t>
            </a:r>
            <a:r>
              <a:rPr lang="ru-RU" altLang="ru-RU" sz="2800" dirty="0"/>
              <a:t>.</a:t>
            </a:r>
          </a:p>
        </p:txBody>
      </p:sp>
      <p:graphicFrame>
        <p:nvGraphicFramePr>
          <p:cNvPr id="94213" name="Object 5">
            <a:extLst>
              <a:ext uri="{FF2B5EF4-FFF2-40B4-BE49-F238E27FC236}">
                <a16:creationId xmlns:a16="http://schemas.microsoft.com/office/drawing/2014/main" id="{077B8503-59A4-4819-9208-4A6A70B540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752600"/>
          <a:ext cx="297180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Точечный рисунок" r:id="rId4" imgW="2971429" imgH="2619048" progId="Paint.Picture">
                  <p:embed/>
                </p:oleObj>
              </mc:Choice>
              <mc:Fallback>
                <p:oleObj name="Точечный рисунок" r:id="rId4" imgW="2971429" imgH="2619048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52600"/>
                        <a:ext cx="2971800" cy="261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EA6242C0-295C-4135-90E0-A32CFD4C2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24E5E181-D70F-446A-A4EB-59EFB0664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150000"/>
              </a:spcBef>
            </a:pPr>
            <a:r>
              <a:rPr lang="ru-RU" altLang="ru-RU">
                <a:cs typeface="Times New Roman" panose="02020603050405020304" pitchFamily="18" charset="0"/>
              </a:rPr>
              <a:t>В правильной четырехугольной пирамиде</a:t>
            </a:r>
            <a:r>
              <a:rPr lang="ru-RU" altLang="ru-RU"/>
              <a:t> </a:t>
            </a:r>
            <a:r>
              <a:rPr lang="en-US" altLang="ru-RU" i="1"/>
              <a:t>SABCD</a:t>
            </a:r>
            <a:r>
              <a:rPr lang="ru-RU" altLang="ru-RU">
                <a:cs typeface="Times New Roman" panose="02020603050405020304" pitchFamily="18" charset="0"/>
              </a:rPr>
              <a:t> сторона основания равна 2 см, высота 1 см. </a:t>
            </a:r>
            <a:r>
              <a:rPr lang="ru-RU" altLang="ru-RU"/>
              <a:t>Найдите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четырех</a:t>
            </a:r>
            <a:r>
              <a:rPr lang="ru-RU" altLang="ru-RU">
                <a:cs typeface="Times New Roman" panose="02020603050405020304" pitchFamily="18" charset="0"/>
              </a:rPr>
              <a:t>гранный угол при вершине этой пирамиды</a:t>
            </a:r>
            <a:r>
              <a:rPr lang="ru-RU" altLang="ru-RU"/>
              <a:t>.</a:t>
            </a:r>
          </a:p>
        </p:txBody>
      </p:sp>
      <p:pic>
        <p:nvPicPr>
          <p:cNvPr id="96260" name="Picture 4">
            <a:extLst>
              <a:ext uri="{FF2B5EF4-FFF2-40B4-BE49-F238E27FC236}">
                <a16:creationId xmlns:a16="http://schemas.microsoft.com/office/drawing/2014/main" id="{021B3ACA-6BA0-44C2-870A-B11FBDB39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05200"/>
            <a:ext cx="304482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6261" name="Group 5">
            <a:extLst>
              <a:ext uri="{FF2B5EF4-FFF2-40B4-BE49-F238E27FC236}">
                <a16:creationId xmlns:a16="http://schemas.microsoft.com/office/drawing/2014/main" id="{396546E6-003A-461E-8344-32665030966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209800"/>
            <a:ext cx="8610600" cy="3886200"/>
            <a:chOff x="144" y="1392"/>
            <a:chExt cx="5424" cy="2448"/>
          </a:xfrm>
        </p:grpSpPr>
        <p:sp>
          <p:nvSpPr>
            <p:cNvPr id="96262" name="Text Box 6">
              <a:extLst>
                <a:ext uri="{FF2B5EF4-FFF2-40B4-BE49-F238E27FC236}">
                  <a16:creationId xmlns:a16="http://schemas.microsoft.com/office/drawing/2014/main" id="{85CBE381-BBF2-488D-96DB-FBDC01CD0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92"/>
              <a:ext cx="3264" cy="1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Указанные пирамиды разбивают куб на шесть равных пирамид с вершинами в центре куба. Следовательно, четырехгранный угол при вершине пирамиды составляет одну шестую часть угла в 360</a:t>
              </a:r>
              <a:r>
                <a:rPr lang="ru-RU" altLang="ru-RU" baseline="30000"/>
                <a:t>о</a:t>
              </a:r>
              <a:r>
                <a:rPr lang="ru-RU" altLang="ru-RU"/>
                <a:t>, т.е. равен 60</a:t>
              </a:r>
              <a:r>
                <a:rPr lang="ru-RU" altLang="ru-RU" baseline="30000"/>
                <a:t>о</a:t>
              </a:r>
              <a:r>
                <a:rPr lang="ru-RU" altLang="ru-RU"/>
                <a:t>.</a:t>
              </a:r>
            </a:p>
          </p:txBody>
        </p:sp>
        <p:sp>
          <p:nvSpPr>
            <p:cNvPr id="96263" name="Text Box 7">
              <a:extLst>
                <a:ext uri="{FF2B5EF4-FFF2-40B4-BE49-F238E27FC236}">
                  <a16:creationId xmlns:a16="http://schemas.microsoft.com/office/drawing/2014/main" id="{E62B240F-C9DE-44CD-A691-AE2291D3B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552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60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p:pic>
          <p:nvPicPr>
            <p:cNvPr id="96264" name="Picture 8">
              <a:extLst>
                <a:ext uri="{FF2B5EF4-FFF2-40B4-BE49-F238E27FC236}">
                  <a16:creationId xmlns:a16="http://schemas.microsoft.com/office/drawing/2014/main" id="{70602D35-69F8-4EFE-9CF3-68321C600F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584"/>
              <a:ext cx="1932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>
            <a:extLst>
              <a:ext uri="{FF2B5EF4-FFF2-40B4-BE49-F238E27FC236}">
                <a16:creationId xmlns:a16="http://schemas.microsoft.com/office/drawing/2014/main" id="{77EBD2B8-39E1-47E9-BC01-78E130F60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02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9</a:t>
            </a:r>
            <a:r>
              <a:rPr lang="ru-RU" altLang="ru-RU">
                <a:solidFill>
                  <a:srgbClr val="FF3300"/>
                </a:solidFill>
              </a:rPr>
              <a:t>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98308" name="Text Box 4">
            <a:extLst>
              <a:ext uri="{FF2B5EF4-FFF2-40B4-BE49-F238E27FC236}">
                <a16:creationId xmlns:a16="http://schemas.microsoft.com/office/drawing/2014/main" id="{1C047421-3505-47D9-927F-460DB4E8A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Пусть </a:t>
            </a:r>
            <a:r>
              <a:rPr lang="en-US" altLang="ru-RU" sz="2800" i="1" dirty="0"/>
              <a:t>O </a:t>
            </a:r>
            <a:r>
              <a:rPr lang="ru-RU" altLang="ru-RU" sz="2800" dirty="0"/>
              <a:t>– центр правильного тетраэдра </a:t>
            </a:r>
            <a:r>
              <a:rPr lang="en-US" altLang="ru-RU" sz="2800" i="1" dirty="0"/>
              <a:t>ABCD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 Найдите величину трехгранного угла </a:t>
            </a:r>
            <a:r>
              <a:rPr lang="en-US" altLang="ru-RU" sz="2800" i="1" dirty="0"/>
              <a:t>OABC</a:t>
            </a:r>
            <a:r>
              <a:rPr lang="ru-RU" altLang="ru-RU" sz="2800" dirty="0"/>
              <a:t>.</a:t>
            </a:r>
          </a:p>
        </p:txBody>
      </p:sp>
      <p:graphicFrame>
        <p:nvGraphicFramePr>
          <p:cNvPr id="98309" name="Object 5">
            <a:extLst>
              <a:ext uri="{FF2B5EF4-FFF2-40B4-BE49-F238E27FC236}">
                <a16:creationId xmlns:a16="http://schemas.microsoft.com/office/drawing/2014/main" id="{0758BA04-7F8C-431C-BF65-7EE6D40CF5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28975" y="2166938"/>
          <a:ext cx="268605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Точечный рисунок" r:id="rId4" imgW="2685714" imgH="2523810" progId="Paint.Picture">
                  <p:embed/>
                </p:oleObj>
              </mc:Choice>
              <mc:Fallback>
                <p:oleObj name="Точечный рисунок" r:id="rId4" imgW="2685714" imgH="252381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2166938"/>
                        <a:ext cx="2686050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0981CE25-24FF-407C-A145-B233233D9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0355" name="Text Box 3">
                <a:extLst>
                  <a:ext uri="{FF2B5EF4-FFF2-40B4-BE49-F238E27FC236}">
                    <a16:creationId xmlns:a16="http://schemas.microsoft.com/office/drawing/2014/main" id="{DB53BDF1-479B-474B-B87A-8BE217C9A0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1581" y="657136"/>
                <a:ext cx="8991600" cy="13544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1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В правильной </a:t>
                </a:r>
                <a:r>
                  <a:rPr lang="ru-RU" altLang="ru-RU" dirty="0"/>
                  <a:t>тре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угольной пирамиде</a:t>
                </a:r>
                <a:r>
                  <a:rPr lang="ru-RU" altLang="ru-RU" dirty="0"/>
                  <a:t> боковые ребра равны 1, а высота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/>
                  <a:t>. Найдите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/>
                  <a:t>трех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гранный угол при вершине этой пирамиды</a:t>
                </a:r>
                <a:r>
                  <a:rPr lang="ru-RU" altLang="ru-RU" dirty="0"/>
                  <a:t>.</a:t>
                </a:r>
              </a:p>
            </p:txBody>
          </p:sp>
        </mc:Choice>
        <mc:Fallback>
          <p:sp>
            <p:nvSpPr>
              <p:cNvPr id="100355" name="Text Box 3">
                <a:extLst>
                  <a:ext uri="{FF2B5EF4-FFF2-40B4-BE49-F238E27FC236}">
                    <a16:creationId xmlns:a16="http://schemas.microsoft.com/office/drawing/2014/main" id="{DB53BDF1-479B-474B-B87A-8BE217C9A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581" y="657136"/>
                <a:ext cx="8991600" cy="1354410"/>
              </a:xfrm>
              <a:prstGeom prst="rect">
                <a:avLst/>
              </a:prstGeom>
              <a:blipFill>
                <a:blip r:embed="rId3"/>
                <a:stretch>
                  <a:fillRect l="-1085" t="-3604" r="-1017" b="-94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0357" name="Group 5">
            <a:extLst>
              <a:ext uri="{FF2B5EF4-FFF2-40B4-BE49-F238E27FC236}">
                <a16:creationId xmlns:a16="http://schemas.microsoft.com/office/drawing/2014/main" id="{ACC02774-EF85-49D8-AE75-6675AAFA8659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81200"/>
            <a:ext cx="8534400" cy="3886200"/>
            <a:chOff x="192" y="1392"/>
            <a:chExt cx="5376" cy="2448"/>
          </a:xfrm>
        </p:grpSpPr>
        <p:sp>
          <p:nvSpPr>
            <p:cNvPr id="100358" name="Text Box 6">
              <a:extLst>
                <a:ext uri="{FF2B5EF4-FFF2-40B4-BE49-F238E27FC236}">
                  <a16:creationId xmlns:a16="http://schemas.microsoft.com/office/drawing/2014/main" id="{0A951686-AD50-4B8D-9D29-10488FCD7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92"/>
              <a:ext cx="3264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Указанные пирамиды разбивают правильный тетраэдр на четыре равные пирамиды с вершинами в центре </a:t>
              </a:r>
              <a:r>
                <a:rPr lang="en-US" altLang="ru-RU" i="1" dirty="0"/>
                <a:t>O</a:t>
              </a:r>
              <a:r>
                <a:rPr lang="en-US" altLang="ru-RU" dirty="0"/>
                <a:t> </a:t>
              </a:r>
              <a:r>
                <a:rPr lang="ru-RU" altLang="ru-RU" dirty="0"/>
                <a:t>тетраэдра. Следовательно, трехгранный угол при вершине пирамиды составляет одну четвертую часть угла в 360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, т.е. равен 90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</a:t>
              </a:r>
            </a:p>
          </p:txBody>
        </p:sp>
        <p:sp>
          <p:nvSpPr>
            <p:cNvPr id="100359" name="Text Box 7">
              <a:extLst>
                <a:ext uri="{FF2B5EF4-FFF2-40B4-BE49-F238E27FC236}">
                  <a16:creationId xmlns:a16="http://schemas.microsoft.com/office/drawing/2014/main" id="{5404974E-580B-4613-93FF-A25918E60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552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90</a:t>
              </a:r>
              <a:r>
                <a:rPr lang="ru-RU" altLang="ru-RU" baseline="30000">
                  <a:solidFill>
                    <a:srgbClr val="FF3300"/>
                  </a:solidFill>
                </a:rPr>
                <a:t>о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p:pic>
          <p:nvPicPr>
            <p:cNvPr id="100360" name="Picture 8">
              <a:extLst>
                <a:ext uri="{FF2B5EF4-FFF2-40B4-BE49-F238E27FC236}">
                  <a16:creationId xmlns:a16="http://schemas.microsoft.com/office/drawing/2014/main" id="{507E860C-CB89-4D6C-8547-63C7FC86A0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488"/>
              <a:ext cx="1838" cy="1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2">
            <a:extLst>
              <a:ext uri="{FF2B5EF4-FFF2-40B4-BE49-F238E27FC236}">
                <a16:creationId xmlns:a16="http://schemas.microsoft.com/office/drawing/2014/main" id="{A180931E-A5AC-414D-8520-5F9C7F392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3">
            <a:extLst>
              <a:ext uri="{FF2B5EF4-FFF2-40B4-BE49-F238E27FC236}">
                <a16:creationId xmlns:a16="http://schemas.microsoft.com/office/drawing/2014/main" id="{7211DA71-17B9-4D6A-8594-2187A0B9C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02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22,5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8ED2F3B6-7B3A-4D1E-A59C-5B85D03CA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найдите величину трехгранного угла </a:t>
            </a:r>
            <a:r>
              <a:rPr lang="en-US" altLang="ru-RU" sz="2800" i="1" dirty="0"/>
              <a:t>BAA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ru-RU" altLang="ru-RU" sz="2800" dirty="0"/>
              <a:t>.</a:t>
            </a:r>
          </a:p>
        </p:txBody>
      </p:sp>
      <p:graphicFrame>
        <p:nvGraphicFramePr>
          <p:cNvPr id="67590" name="Object 6">
            <a:extLst>
              <a:ext uri="{FF2B5EF4-FFF2-40B4-BE49-F238E27FC236}">
                <a16:creationId xmlns:a16="http://schemas.microsoft.com/office/drawing/2014/main" id="{C170FA37-610D-4A3C-B9C0-2151C75D86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752600"/>
          <a:ext cx="297180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Точечный рисунок" r:id="rId4" imgW="2971429" imgH="2619048" progId="Paint.Picture">
                  <p:embed/>
                </p:oleObj>
              </mc:Choice>
              <mc:Fallback>
                <p:oleObj name="Точечный рисунок" r:id="rId4" imgW="2971429" imgH="2619048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52600"/>
                        <a:ext cx="2971800" cy="261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08708453-ECB4-4CCD-B0EA-51B45C34A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Text Box 3">
            <a:extLst>
              <a:ext uri="{FF2B5EF4-FFF2-40B4-BE49-F238E27FC236}">
                <a16:creationId xmlns:a16="http://schemas.microsoft.com/office/drawing/2014/main" id="{8C508B02-7FD9-46C3-BBDE-4D15D2E8F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02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15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02404" name="Text Box 4">
            <a:extLst>
              <a:ext uri="{FF2B5EF4-FFF2-40B4-BE49-F238E27FC236}">
                <a16:creationId xmlns:a16="http://schemas.microsoft.com/office/drawing/2014/main" id="{10029A02-6602-45AE-BCB6-DEFFBB22E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найдите величину четырехгранного угла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.</a:t>
            </a:r>
          </a:p>
        </p:txBody>
      </p:sp>
      <p:graphicFrame>
        <p:nvGraphicFramePr>
          <p:cNvPr id="102405" name="Object 5">
            <a:extLst>
              <a:ext uri="{FF2B5EF4-FFF2-40B4-BE49-F238E27FC236}">
                <a16:creationId xmlns:a16="http://schemas.microsoft.com/office/drawing/2014/main" id="{1052AD99-2A79-46A7-94CE-5852230A28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752600"/>
          <a:ext cx="297180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Точечный рисунок" r:id="rId4" imgW="2971429" imgH="2619048" progId="Paint.Picture">
                  <p:embed/>
                </p:oleObj>
              </mc:Choice>
              <mc:Fallback>
                <p:oleObj name="Точечный рисунок" r:id="rId4" imgW="2971429" imgH="2619048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52600"/>
                        <a:ext cx="2971800" cy="261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D270C894-E31D-46A9-AD2B-E462131FB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Text Box 3">
            <a:extLst>
              <a:ext uri="{FF2B5EF4-FFF2-40B4-BE49-F238E27FC236}">
                <a16:creationId xmlns:a16="http://schemas.microsoft.com/office/drawing/2014/main" id="{37DAD5C2-50D2-40DC-9124-C9EABC1FD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02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7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30</a:t>
            </a:r>
            <a:r>
              <a:rPr lang="en-US" altLang="ru-RU">
                <a:solidFill>
                  <a:srgbClr val="FF3300"/>
                </a:solidFill>
              </a:rPr>
              <a:t>’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2E4B9921-8A69-478D-9CF9-278BBC87E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найдите величину трехгранного угла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ABC</a:t>
            </a:r>
            <a:r>
              <a:rPr lang="ru-RU" altLang="ru-RU" sz="2800" dirty="0"/>
              <a:t>.</a:t>
            </a:r>
          </a:p>
        </p:txBody>
      </p:sp>
      <p:graphicFrame>
        <p:nvGraphicFramePr>
          <p:cNvPr id="69638" name="Object 6">
            <a:extLst>
              <a:ext uri="{FF2B5EF4-FFF2-40B4-BE49-F238E27FC236}">
                <a16:creationId xmlns:a16="http://schemas.microsoft.com/office/drawing/2014/main" id="{3EBA4F30-3A7E-45DB-924C-EA04D35B1D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905000"/>
          <a:ext cx="297180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Точечный рисунок" r:id="rId4" imgW="2971429" imgH="2619048" progId="Paint.Picture">
                  <p:embed/>
                </p:oleObj>
              </mc:Choice>
              <mc:Fallback>
                <p:oleObj name="Точечный рисунок" r:id="rId4" imgW="2971429" imgH="2619048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0"/>
                        <a:ext cx="2971800" cy="261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E6D740DA-3D7C-4242-9FE6-6AA6934F9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842</Words>
  <Application>Microsoft Office PowerPoint</Application>
  <PresentationFormat>Экран (4:3)</PresentationFormat>
  <Paragraphs>79</Paragraphs>
  <Slides>16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Times New Roman</vt:lpstr>
      <vt:lpstr>Оформление по умолчанию</vt:lpstr>
      <vt:lpstr>Точечный рисунок</vt:lpstr>
      <vt:lpstr>24б. Измерение многогранных углов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Формула для трёхгранного угла</vt:lpstr>
      <vt:lpstr>Формула для многогранного угла</vt:lpstr>
      <vt:lpstr>Упражнение 10</vt:lpstr>
      <vt:lpstr>Упражнение 11</vt:lpstr>
      <vt:lpstr>Упражнение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Vladimir Smirnov</cp:lastModifiedBy>
  <cp:revision>32</cp:revision>
  <dcterms:created xsi:type="dcterms:W3CDTF">2007-12-05T04:57:17Z</dcterms:created>
  <dcterms:modified xsi:type="dcterms:W3CDTF">2022-04-07T11:40:04Z</dcterms:modified>
</cp:coreProperties>
</file>