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300" r:id="rId3"/>
    <p:sldId id="272" r:id="rId4"/>
    <p:sldId id="295" r:id="rId5"/>
    <p:sldId id="282" r:id="rId6"/>
    <p:sldId id="273" r:id="rId7"/>
    <p:sldId id="285" r:id="rId8"/>
    <p:sldId id="286" r:id="rId9"/>
    <p:sldId id="287" r:id="rId10"/>
    <p:sldId id="288" r:id="rId11"/>
    <p:sldId id="296" r:id="rId12"/>
    <p:sldId id="29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2" autoAdjust="0"/>
    <p:restoredTop sz="90970" autoAdjust="0"/>
  </p:normalViewPr>
  <p:slideViewPr>
    <p:cSldViewPr>
      <p:cViewPr varScale="1">
        <p:scale>
          <a:sx n="97" d="100"/>
          <a:sy n="97" d="100"/>
        </p:scale>
        <p:origin x="3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17D73FD-D036-4356-9D06-0DEE9813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98855E8-B3C8-4681-82AE-C72CC6FE5B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C0592DCD-A704-44E8-85DA-E3D9596ADD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1F6E9E23-B306-4AA5-B4D9-B9491611EB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F12A3B42-13B5-42FA-8123-FC02D8D783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3D594C95-31B7-459D-9D9E-0DE05B2EA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03837-D66E-4BF0-96C6-6183426270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DEFA25-F39A-4B3B-AAD0-1584C4EAB5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C5C6B-D53A-42C9-B2A2-8D2172248AA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F4DCDA2-913A-477B-9FE7-D8EAD796E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EC41226-0F49-4E51-9B92-64EE522551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135294-9A03-41BC-8B07-F5BBCC6D0A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C0C2B-809B-4D61-BE57-4D2881AB15D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1986" name="Rectangle 2050">
            <a:extLst>
              <a:ext uri="{FF2B5EF4-FFF2-40B4-BE49-F238E27FC236}">
                <a16:creationId xmlns:a16="http://schemas.microsoft.com/office/drawing/2014/main" id="{03DEC3DE-85AB-44F7-BE35-E9235E5C4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2051">
            <a:extLst>
              <a:ext uri="{FF2B5EF4-FFF2-40B4-BE49-F238E27FC236}">
                <a16:creationId xmlns:a16="http://schemas.microsoft.com/office/drawing/2014/main" id="{C5A0F06E-0740-4425-B1D2-311301C1A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F4A72-DD02-4BC6-8D26-9847D521D0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D6909-5ECC-4493-8FB2-3B9EB8C5D19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B0530AF-9AEB-422F-ABD9-A881C69781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8F92053-6D9F-4B23-ACA8-9F47588D2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415F32-13F7-49E5-BD08-C8B63A8C7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BD01A-49F4-4EE3-ADB1-0EAA2F1C78B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313B47DB-CE21-4381-8598-A02C17046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8D8D855-47B4-4875-B45C-8E8945EC1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86B1FA-77E5-4A9C-8ECE-387BF06E9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79E30-9911-4835-BAE0-8312FB71AC4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851FE9CF-BEA2-45A9-8286-8834FB2FA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25556BE-FFF0-4DFC-ABB1-DA2C4F932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AE12C8-FC92-4E21-81C2-20C68D6945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FCEE89-8BCA-42ED-ADBA-9ADDB1BF7B4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6A6BCDC-EB3B-438B-9411-0A6326965F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7E25C3D-FB55-4483-B3DE-FF8B1F44C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9941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B89A2A-A62A-490D-A09D-19898EA47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769B0-2E3D-4C46-B312-23A1D4EAE1A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E1D6FC17-D074-47EF-9C23-752395229C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3FA52BE-9918-4C42-B561-5E7F6BBB6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442C1-B052-4A0D-875C-1E58BE0C2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14D8BD-0EEE-418A-A06E-C5D0869AC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948C1-56CF-4940-90B4-2F1423E2D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8C8979-3CFD-4896-BA5F-1BA9681C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EEE99-A0B6-4E3D-93AF-DC95090C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848C6-F8D7-48E4-8244-88C4223D2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89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BAF6FB-B675-42D4-83E5-1FF09E12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40936C-1DD6-4B0E-A237-7223C36AC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8517E5-36E0-483C-9D26-65111101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983110-915F-4B3C-B586-9A07782A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3BC661-78ED-4474-8126-6A9036BE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F311-6283-4FE0-8856-C6B87D39DB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959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E7BB5D-C1FE-40C9-9B21-196F6F57E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13E5EF-AD46-4DC3-8346-7F16DD8F9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9CB1E-AE85-402D-A6E7-68294E32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D76117-6C80-4CC0-9DD2-C1F37C01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62D66F-AA43-4B2B-B0F9-2CFB877B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12470-9AB9-4D1C-9DA2-D377F99DD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9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96CDE-FF75-46D0-B43A-7EA906EB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AD4C77-3A8E-4CD7-A58C-EAE8BA429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B89A2-7211-42EE-B701-AB7D55BE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B39261-9DEF-435E-97BD-85FB4A27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85D2DB-49DB-4FCB-9955-1A20F1AE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894DB-9EE1-476B-B809-C5C0A29B1F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199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17027-5D95-474A-917C-5C67EDAC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0FE545-90F2-4F3C-811E-E7D593700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74857B-2437-42BC-A30D-ED8843D0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947DC2-8123-41DD-8A87-AFEEB575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C6AA67-1D7A-4992-A929-CC797A37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4FD9C-E53D-4EE7-A012-4C0B8CFF03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88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9CB49-80CD-4F36-8B5D-822878DB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201C6-3189-4490-98FE-0F9CE7351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6E5662-70FC-41CC-867E-CC9EE554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7C04F8-45DA-47AC-AC22-3BEC1C74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579805-6457-4109-8288-89AF8184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F41986-BFC2-4B32-920B-98934995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6F2F7-57FB-465E-B471-7BAB531F9F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37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A742C-9C77-4FEF-AD90-F3F49C0B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26ED1D-D83F-4B07-AFA7-6F8E6BDF8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E29412-218E-4C7D-8F17-CC079D5A7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6E9139-DF91-46F3-9520-1C41B8A54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FB91D3-F52E-47BB-A09D-8D53EF99E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FF01F5-01C6-4B3F-8A38-395D7B4E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CAFF45-4000-4AD9-AE9B-C4124295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D35B8C-D69B-4B88-91C2-B197E2FA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64081-9D25-4EDD-BF63-6B7A331F5B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605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A73409-37E5-410B-95FD-2B2B9E3C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B10CEF-A092-4888-B483-4C8DA18D0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7F4298-1F2C-475A-B7CD-0DF0AE40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075F52-E0A0-48E8-8739-525BB6EF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2EC54-64A6-4404-A5A4-D622FDB97D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118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E4A22D-21DF-4B90-8748-73DF7AA4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C3D3F4-56F7-4F79-93E2-CE29C742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664D3C-736E-4F11-B6FA-2027F085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466F9-88C7-4478-B9DE-E8EC82857A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344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2FFEB-F5C3-4439-A4D9-B9910F34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799314-8EA4-44A9-BEBF-91B0DDE92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5C0AD-C2FF-48D0-93C3-42D0D0DA8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28FB91-07B0-42B0-A041-C5F264574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42590B-84BE-4755-B914-BF874C0B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9879A2-D174-49F1-8AB7-6F9D8C11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5C949-CB52-4E97-86CE-75BDC64331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258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40F98-5C90-4CBB-8F65-EAC2B532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5A5CA8-2C01-4AD8-AF96-0AD6CD9E0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A16BBF-5AE7-4473-9AFE-F98A8D13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FA764E-6025-48B5-A6D5-92E6FE3C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7B6DF8-B602-48BF-9A17-E589BBB0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DDC368-848E-4055-861D-231C48EC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F970F-F95F-472E-B4E3-F9DEB7F9D0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7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F0A9AB-C13D-4C89-BEFF-B470C37D6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EB38AE-7758-4F22-A143-5AF326EA5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352B20-A44C-44AA-B7E1-D279CE2610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486CA5-FACB-4328-A12F-EAF81510D4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F6675F-6717-4648-971B-7DF05D3D55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629397-6C44-4647-AA82-34CE53159F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5D14173-B6BA-4D0F-B47F-E54588CE3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90872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25. ВЫПУКЛЫЕ МНОГОГРАННИКИ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39EB54FB-52D4-403C-9238-BF32A9D66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43306"/>
            <a:ext cx="86868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Приведите пример невыпуклого многогранника, у которого все грани являются выпуклыми многоугольниками.</a:t>
            </a:r>
          </a:p>
        </p:txBody>
      </p: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1BEA39A1-A296-4272-B4EF-E675A13BF81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286000"/>
            <a:ext cx="8839200" cy="4572000"/>
            <a:chOff x="144" y="1440"/>
            <a:chExt cx="5568" cy="2880"/>
          </a:xfrm>
        </p:grpSpPr>
        <p:sp>
          <p:nvSpPr>
            <p:cNvPr id="35845" name="Text Box 5">
              <a:extLst>
                <a:ext uri="{FF2B5EF4-FFF2-40B4-BE49-F238E27FC236}">
                  <a16:creationId xmlns:a16="http://schemas.microsoft.com/office/drawing/2014/main" id="{9C57EA17-854B-4978-A6A5-6E30FC23BE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440"/>
              <a:ext cx="556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dirty="0"/>
                <a:t>Например, многогранник, составленный из семи кубов, называемый пространственным крестом.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5849" name="Object 9">
              <a:extLst>
                <a:ext uri="{FF2B5EF4-FFF2-40B4-BE49-F238E27FC236}">
                  <a16:creationId xmlns:a16="http://schemas.microsoft.com/office/drawing/2014/main" id="{2F9AD0DB-83B8-477F-857D-200603C1694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29" y="1945"/>
            <a:ext cx="2676" cy="2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Точечный рисунок" r:id="rId4" imgW="3296110" imgH="2924583" progId="Paint.Picture">
                    <p:embed/>
                  </p:oleObj>
                </mc:Choice>
                <mc:Fallback>
                  <p:oleObj name="Точечный рисунок" r:id="rId4" imgW="3296110" imgH="2924583" progId="Paint.Picture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9" y="1945"/>
                          <a:ext cx="2676" cy="2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CAB3E6FF-302C-4ECF-B2EF-2EFC8BD57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DF3AD36B-710A-4ED8-80BD-A16D3703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выпуклый многогранник лежит по одну сторону от плоскости каждой своей грани.</a:t>
            </a:r>
          </a:p>
        </p:txBody>
      </p:sp>
      <p:grpSp>
        <p:nvGrpSpPr>
          <p:cNvPr id="62471" name="Group 7">
            <a:extLst>
              <a:ext uri="{FF2B5EF4-FFF2-40B4-BE49-F238E27FC236}">
                <a16:creationId xmlns:a16="http://schemas.microsoft.com/office/drawing/2014/main" id="{6DFCCD7A-C476-489E-8F0A-CABBC109FD35}"/>
              </a:ext>
            </a:extLst>
          </p:cNvPr>
          <p:cNvGrpSpPr>
            <a:grpSpLocks/>
          </p:cNvGrpSpPr>
          <p:nvPr/>
        </p:nvGrpSpPr>
        <p:grpSpPr bwMode="auto">
          <a:xfrm>
            <a:off x="0" y="1981200"/>
            <a:ext cx="8839200" cy="4191000"/>
            <a:chOff x="0" y="1248"/>
            <a:chExt cx="5568" cy="2640"/>
          </a:xfrm>
        </p:grpSpPr>
        <p:sp>
          <p:nvSpPr>
            <p:cNvPr id="62468" name="Text Box 4">
              <a:extLst>
                <a:ext uri="{FF2B5EF4-FFF2-40B4-BE49-F238E27FC236}">
                  <a16:creationId xmlns:a16="http://schemas.microsoft.com/office/drawing/2014/main" id="{4A68BE65-94C5-41A3-9CAD-CCF1A611A7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48"/>
              <a:ext cx="5568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/>
                <a:t>	</a:t>
              </a: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/>
                <a:t> Предположим противное, т.е. что существуют точки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B </a:t>
              </a:r>
              <a:r>
                <a:rPr lang="ru-RU" altLang="ru-RU"/>
                <a:t>многогранника, лежащие по разные стороны от плоскости некоторой грани </a:t>
              </a:r>
              <a:r>
                <a:rPr lang="ru-RU" altLang="ru-RU" i="1"/>
                <a:t>М </a:t>
              </a:r>
              <a:r>
                <a:rPr lang="ru-RU" altLang="ru-RU"/>
                <a:t>многогранника. Тогда пирамиды с основанием </a:t>
              </a:r>
              <a:r>
                <a:rPr lang="en-US" altLang="ru-RU" i="1"/>
                <a:t>M </a:t>
              </a:r>
              <a:r>
                <a:rPr lang="ru-RU" altLang="ru-RU"/>
                <a:t>и вершинами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B</a:t>
              </a:r>
              <a:r>
                <a:rPr lang="ru-RU" altLang="ru-RU"/>
                <a:t> содержатся в данном многограннике. Следовательно, многоугольник </a:t>
              </a:r>
              <a:r>
                <a:rPr lang="en-US" altLang="ru-RU" i="1"/>
                <a:t>M </a:t>
              </a:r>
              <a:r>
                <a:rPr lang="ru-RU" altLang="ru-RU"/>
                <a:t>не является гранью этого многогранника. </a:t>
              </a:r>
            </a:p>
          </p:txBody>
        </p:sp>
        <p:graphicFrame>
          <p:nvGraphicFramePr>
            <p:cNvPr id="62470" name="Object 6">
              <a:extLst>
                <a:ext uri="{FF2B5EF4-FFF2-40B4-BE49-F238E27FC236}">
                  <a16:creationId xmlns:a16="http://schemas.microsoft.com/office/drawing/2014/main" id="{95834239-D305-46E2-854E-EF6D4A9682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2640"/>
            <a:ext cx="1512" cy="1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Точечный рисунок" r:id="rId4" imgW="2400635" imgH="1980952" progId="Paint.Picture">
                    <p:embed/>
                  </p:oleObj>
                </mc:Choice>
                <mc:Fallback>
                  <p:oleObj name="Точечный рисунок" r:id="rId4" imgW="2400635" imgH="1980952" progId="Paint.Picture">
                    <p:embed/>
                    <p:pic>
                      <p:nvPicPr>
                        <p:cNvPr id="62470" name="Object 6">
                          <a:extLst>
                            <a:ext uri="{FF2B5EF4-FFF2-40B4-BE49-F238E27FC236}">
                              <a16:creationId xmlns:a16="http://schemas.microsoft.com/office/drawing/2014/main" id="{95834239-D305-46E2-854E-EF6D4A9682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640"/>
                          <a:ext cx="1512" cy="1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53365D89-DDD6-4603-8CF7-1625D7E85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76050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609FA234-07F2-4802-BBA4-4AFA04D18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Докажите, что если многогранник лежит по одну сторону от плоскости каждой своей грани, то он выпуклый.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5219F678-0827-45BF-9F3F-B57A8F895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8839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>
                <a:solidFill>
                  <a:srgbClr val="FF3300"/>
                </a:solidFill>
              </a:rPr>
              <a:t>Решение.</a:t>
            </a:r>
            <a:r>
              <a:rPr lang="ru-RU" altLang="ru-RU"/>
              <a:t> Если многогранник лежит по одну сторону от плоскости каждой своей грани, то он является пересечением полупространств, ограниченных плоскостями граней. Так как полупространства являются выпуклыми фигурами, то и их пересечение является выпуклой фигурой.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61FCF84-1BB3-4C22-8090-1628010AF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D193B2E7-47D6-4ACB-81B6-6D82637D0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Многогранн</a:t>
            </a:r>
            <a:r>
              <a:rPr lang="ru-RU" altLang="ru-RU"/>
              <a:t>ик</a:t>
            </a:r>
            <a:r>
              <a:rPr lang="ru-RU" altLang="ru-RU">
                <a:cs typeface="Times New Roman" panose="02020603050405020304" pitchFamily="18" charset="0"/>
              </a:rPr>
              <a:t> называется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выпуклым</a:t>
            </a:r>
            <a:r>
              <a:rPr lang="ru-RU" altLang="ru-RU">
                <a:cs typeface="Times New Roman" panose="02020603050405020304" pitchFamily="18" charset="0"/>
              </a:rPr>
              <a:t>, если он является выпуклой фигурой, т. е. вместе с любыми двумя своими точками целиком содержит и соединяющий их отрезок.</a:t>
            </a: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2325DA0F-BBF0-4324-BBA0-C28BDC546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162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На рисунке приведены примеры выпукло</a:t>
            </a:r>
            <a:r>
              <a:rPr lang="ru-RU" altLang="ru-RU"/>
              <a:t>й</a:t>
            </a:r>
            <a:r>
              <a:rPr lang="ru-RU" altLang="ru-RU">
                <a:cs typeface="Times New Roman" panose="02020603050405020304" pitchFamily="18" charset="0"/>
              </a:rPr>
              <a:t> и невыпукло</a:t>
            </a:r>
            <a:r>
              <a:rPr lang="ru-RU" altLang="ru-RU"/>
              <a:t>й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пирамиды.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1819A0D1-84E1-43AC-A20A-881B5A8A4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06800"/>
            <a:ext cx="5053013" cy="276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7" name="Text Box 9">
            <a:extLst>
              <a:ext uri="{FF2B5EF4-FFF2-40B4-BE49-F238E27FC236}">
                <a16:creationId xmlns:a16="http://schemas.microsoft.com/office/drawing/2014/main" id="{00EF2D7B-445E-4952-9783-B477558D0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780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solidFill>
                  <a:schemeClr val="accent1"/>
                </a:solidFill>
              </a:rPr>
              <a:t>	</a:t>
            </a:r>
            <a:r>
              <a:rPr lang="ru-RU" altLang="ru-RU"/>
              <a:t>Куб, параллелепипед, треугольные призма и пирамида являются выпуклыми многогранниками.</a:t>
            </a:r>
          </a:p>
        </p:txBody>
      </p:sp>
    </p:spTree>
    <p:extLst>
      <p:ext uri="{BB962C8B-B14F-4D97-AF65-F5344CB8AC3E}">
        <p14:creationId xmlns:p14="http://schemas.microsoft.com/office/powerpoint/2010/main" val="228106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B5C196F-E328-4908-83B3-C5FE84A43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СВОЙСТВО 1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2172D378-54BA-489F-AA98-2E9FEB3DD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</a:t>
            </a:r>
            <a:r>
              <a:rPr lang="ru-RU" altLang="ru-RU" sz="2800" dirty="0">
                <a:cs typeface="Times New Roman" panose="02020603050405020304" pitchFamily="18" charset="0"/>
              </a:rPr>
              <a:t>ересечение </a:t>
            </a:r>
            <a:r>
              <a:rPr lang="ru-RU" altLang="ru-RU" sz="2800" dirty="0"/>
              <a:t>двух или нескольких </a:t>
            </a:r>
            <a:r>
              <a:rPr lang="ru-RU" altLang="ru-RU" sz="2800" dirty="0">
                <a:cs typeface="Times New Roman" panose="02020603050405020304" pitchFamily="18" charset="0"/>
              </a:rPr>
              <a:t>выпуклых фигур является выпуклой фигурой?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F7F73ECD-5BD8-44EE-ACF0-2885B919D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8763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Пусть Ф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</a:t>
            </a:r>
            <a:r>
              <a:rPr lang="en-US" altLang="ru-RU" sz="2800" dirty="0"/>
              <a:t> …,</a:t>
            </a:r>
            <a:r>
              <a:rPr lang="ru-RU" altLang="ru-RU" sz="2800" dirty="0"/>
              <a:t> Ф</a:t>
            </a:r>
            <a:r>
              <a:rPr lang="en-US" altLang="ru-RU" sz="2800" i="1" baseline="-25000" dirty="0"/>
              <a:t>n</a:t>
            </a:r>
            <a:r>
              <a:rPr lang="en-US" altLang="ru-RU" sz="2800" dirty="0"/>
              <a:t> </a:t>
            </a:r>
            <a:r>
              <a:rPr lang="ru-RU" altLang="ru-RU" sz="2800" dirty="0"/>
              <a:t>– выпуклые фигуры. Ф – их пересечение. Если точки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dirty="0"/>
              <a:t> </a:t>
            </a:r>
            <a:r>
              <a:rPr lang="ru-RU" altLang="ru-RU" sz="2800" dirty="0"/>
              <a:t>принадлежат Ф, то они принадлежат фигурам Ф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</a:t>
            </a:r>
            <a:r>
              <a:rPr lang="en-US" altLang="ru-RU" sz="2800" dirty="0"/>
              <a:t> …,</a:t>
            </a:r>
            <a:r>
              <a:rPr lang="ru-RU" altLang="ru-RU" sz="2800" dirty="0"/>
              <a:t> Ф</a:t>
            </a:r>
            <a:r>
              <a:rPr lang="en-US" altLang="ru-RU" sz="2800" i="1" baseline="-25000" dirty="0"/>
              <a:t>n</a:t>
            </a:r>
            <a:r>
              <a:rPr lang="ru-RU" altLang="ru-RU" sz="2800" dirty="0"/>
              <a:t>. В силу выпуклости этих фигур</a:t>
            </a:r>
            <a:r>
              <a:rPr lang="en-US" altLang="ru-RU" sz="2800" dirty="0"/>
              <a:t>,</a:t>
            </a:r>
            <a:r>
              <a:rPr lang="ru-RU" altLang="ru-RU" sz="2800" dirty="0"/>
              <a:t> в них содержится и отрезок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отрезок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содержится и в их пересечении Ф. Значит, Ф – выпуклая фигура.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050">
            <a:extLst>
              <a:ext uri="{FF2B5EF4-FFF2-40B4-BE49-F238E27FC236}">
                <a16:creationId xmlns:a16="http://schemas.microsoft.com/office/drawing/2014/main" id="{6CA7C134-01A9-4017-B2AF-5CB54EC9A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СВОЙСТВО 2</a:t>
            </a:r>
          </a:p>
        </p:txBody>
      </p:sp>
      <p:sp>
        <p:nvSpPr>
          <p:cNvPr id="61443" name="Text Box 2051">
            <a:extLst>
              <a:ext uri="{FF2B5EF4-FFF2-40B4-BE49-F238E27FC236}">
                <a16:creationId xmlns:a16="http://schemas.microsoft.com/office/drawing/2014/main" id="{EF8E452B-5124-4342-BC00-E74FDD6DB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выпуклом многограннике все грани являются выпуклыми многоугольниками.</a:t>
            </a:r>
          </a:p>
        </p:txBody>
      </p:sp>
      <p:grpSp>
        <p:nvGrpSpPr>
          <p:cNvPr id="61446" name="Group 2054">
            <a:extLst>
              <a:ext uri="{FF2B5EF4-FFF2-40B4-BE49-F238E27FC236}">
                <a16:creationId xmlns:a16="http://schemas.microsoft.com/office/drawing/2014/main" id="{3B3B76AC-776F-44B6-9852-EF2561D807BF}"/>
              </a:ext>
            </a:extLst>
          </p:cNvPr>
          <p:cNvGrpSpPr>
            <a:grpSpLocks/>
          </p:cNvGrpSpPr>
          <p:nvPr/>
        </p:nvGrpSpPr>
        <p:grpSpPr bwMode="auto">
          <a:xfrm>
            <a:off x="0" y="1447800"/>
            <a:ext cx="9144000" cy="4584700"/>
            <a:chOff x="0" y="912"/>
            <a:chExt cx="5760" cy="2888"/>
          </a:xfrm>
        </p:grpSpPr>
        <p:sp>
          <p:nvSpPr>
            <p:cNvPr id="61444" name="Text Box 2052">
              <a:extLst>
                <a:ext uri="{FF2B5EF4-FFF2-40B4-BE49-F238E27FC236}">
                  <a16:creationId xmlns:a16="http://schemas.microsoft.com/office/drawing/2014/main" id="{311C9802-F0C8-4FF2-A3EC-B3BF52040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12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	</a:t>
              </a:r>
              <a:r>
                <a:rPr lang="ru-RU" altLang="ru-RU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Пусть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 - какая-нибудь грань многогранника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, и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принадлежат грани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. Из условия выпуклости многогранника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, следует, что отрезок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 целиком содержится в многограннике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dirty="0">
                  <a:cs typeface="Times New Roman" panose="02020603050405020304" pitchFamily="18" charset="0"/>
                </a:rPr>
                <a:t>. Поскольку этот отрезок лежит в плоскости многоугольника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, он будет целиком содержаться и в этом многоугольнике, т. е. </a:t>
              </a:r>
              <a:r>
                <a:rPr lang="en-US" altLang="ru-RU" i="1" dirty="0">
                  <a:cs typeface="Times New Roman" panose="02020603050405020304" pitchFamily="18" charset="0"/>
                </a:rPr>
                <a:t>F</a:t>
              </a:r>
              <a:r>
                <a:rPr lang="ru-RU" altLang="ru-RU" dirty="0">
                  <a:cs typeface="Times New Roman" panose="02020603050405020304" pitchFamily="18" charset="0"/>
                </a:rPr>
                <a:t> - выпуклый многоугольник. </a:t>
              </a:r>
            </a:p>
          </p:txBody>
        </p:sp>
        <p:pic>
          <p:nvPicPr>
            <p:cNvPr id="61445" name="Picture 2053">
              <a:extLst>
                <a:ext uri="{FF2B5EF4-FFF2-40B4-BE49-F238E27FC236}">
                  <a16:creationId xmlns:a16="http://schemas.microsoft.com/office/drawing/2014/main" id="{C5B0D1D9-3DA1-42E2-9EE7-75282293E7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2544"/>
              <a:ext cx="2152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79F0DF9-C84E-4A78-AC49-FBFFA1CE6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СВОЙСТВО 2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865CAF91-41CC-46A4-AACC-BCD10B60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- выпуклый многогранник. Возьмем какую-нибудь внутреннюю точку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т. е. такую его точку, которая не принадлежит ни одной грани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Соединим точку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 с вершинами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отрезками. Заметим, что в силу выпуклости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все эти отрезки содержатся в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пирамиды с вершиной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, основаниями которых являются грани многогранника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Эти пирамиды целиком содержатся в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,  и все вместе составляют многогранник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8C932AF4-6994-4F8E-9C73-E7D94DFB5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81000"/>
            <a:ext cx="88122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Всякий выпуклый многогранник может быть составлен из пирамид с общей вершиной, основания которых образуют поверхность многогранника.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9D4BB64-8932-466A-8E4B-73E2212E8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B0D7678C-0FAE-46FD-8820-19BF0E2F8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На рисунке укажите выпуклые и невыпуклые многогранники.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950028B6-EC0C-4070-979B-6AADE69E2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9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б), д) – выпуклые; а), в), г) – невыпуклые. </a:t>
            </a: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A693EEB2-0C17-47B3-85DF-3490028A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449888" cy="352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>
            <a:extLst>
              <a:ext uri="{FF2B5EF4-FFF2-40B4-BE49-F238E27FC236}">
                <a16:creationId xmlns:a16="http://schemas.microsoft.com/office/drawing/2014/main" id="{F835EC22-EB1B-4DE3-BEFE-BFACD1E21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Может ли </a:t>
            </a:r>
            <a:r>
              <a:rPr lang="ru-RU" altLang="ru-RU" sz="2800"/>
              <a:t>сечением</a:t>
            </a:r>
            <a:r>
              <a:rPr lang="ru-RU" altLang="ru-RU" sz="2800">
                <a:cs typeface="Times New Roman" panose="02020603050405020304" pitchFamily="18" charset="0"/>
              </a:rPr>
              <a:t> выпуклого многогранника</a:t>
            </a:r>
            <a:r>
              <a:rPr lang="ru-RU" altLang="ru-RU" sz="2800"/>
              <a:t> плоскостью быть невыпуклый многоугольник</a:t>
            </a:r>
            <a:r>
              <a:rPr lang="ru-RU" altLang="ru-RU" sz="280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5F7147ED-56BC-4EDF-9A30-3D70F515E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52CD846-A2D6-4985-BC12-4F3BB00B1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E499AB4B-B147-4E30-9542-96AA28E90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какую-нибудь невыпуклую призму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3800" name="Group 8">
            <a:extLst>
              <a:ext uri="{FF2B5EF4-FFF2-40B4-BE49-F238E27FC236}">
                <a16:creationId xmlns:a16="http://schemas.microsoft.com/office/drawing/2014/main" id="{CFF6FD7A-0CC2-41E2-B2AA-8488FD85C4D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33575"/>
            <a:ext cx="4964113" cy="2995613"/>
            <a:chOff x="480" y="1218"/>
            <a:chExt cx="3127" cy="1887"/>
          </a:xfrm>
        </p:grpSpPr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FACB637A-E1D5-419A-B824-C7175D71A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112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Например,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433DDEFA-7035-4CE1-B696-9CEBF5CB9F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3" y="1218"/>
              <a:ext cx="1454" cy="1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89257FC8-ADA7-4BF9-9C5F-632C639DC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какую-нибудь невыпуклую пирамиду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4824" name="Group 8">
            <a:extLst>
              <a:ext uri="{FF2B5EF4-FFF2-40B4-BE49-F238E27FC236}">
                <a16:creationId xmlns:a16="http://schemas.microsoft.com/office/drawing/2014/main" id="{A7CE8974-785B-483C-A749-DE485843DC7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5513388" cy="2509838"/>
            <a:chOff x="480" y="1296"/>
            <a:chExt cx="3473" cy="1581"/>
          </a:xfrm>
        </p:grpSpPr>
        <p:sp>
          <p:nvSpPr>
            <p:cNvPr id="34821" name="Text Box 5">
              <a:extLst>
                <a:ext uri="{FF2B5EF4-FFF2-40B4-BE49-F238E27FC236}">
                  <a16:creationId xmlns:a16="http://schemas.microsoft.com/office/drawing/2014/main" id="{A9768CA5-448E-4436-9635-2E34C5653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112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Например,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34823" name="Picture 7">
              <a:extLst>
                <a:ext uri="{FF2B5EF4-FFF2-40B4-BE49-F238E27FC236}">
                  <a16:creationId xmlns:a16="http://schemas.microsoft.com/office/drawing/2014/main" id="{19AA77DF-AE2A-4CCA-B970-F8957CF23F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296"/>
              <a:ext cx="1649" cy="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630</Words>
  <Application>Microsoft Office PowerPoint</Application>
  <PresentationFormat>Экран (4:3)</PresentationFormat>
  <Paragraphs>50</Paragraphs>
  <Slides>12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Оформление по умолчанию</vt:lpstr>
      <vt:lpstr>Точечный рисунок</vt:lpstr>
      <vt:lpstr>25. ВЫПУКЛЫЕ МНОГОГРАННИКИ</vt:lpstr>
      <vt:lpstr>Презентация PowerPoint</vt:lpstr>
      <vt:lpstr>СВОЙСТВО 1</vt:lpstr>
      <vt:lpstr>СВОЙСТВО 2</vt:lpstr>
      <vt:lpstr>СВОЙСТВО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26</cp:revision>
  <dcterms:created xsi:type="dcterms:W3CDTF">2007-12-05T04:57:17Z</dcterms:created>
  <dcterms:modified xsi:type="dcterms:W3CDTF">2022-04-07T11:48:24Z</dcterms:modified>
</cp:coreProperties>
</file>