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9" r:id="rId3"/>
    <p:sldId id="280" r:id="rId4"/>
    <p:sldId id="293" r:id="rId5"/>
    <p:sldId id="269" r:id="rId6"/>
    <p:sldId id="291" r:id="rId7"/>
    <p:sldId id="297" r:id="rId8"/>
    <p:sldId id="292" r:id="rId9"/>
    <p:sldId id="298" r:id="rId10"/>
    <p:sldId id="290" r:id="rId11"/>
    <p:sldId id="283" r:id="rId12"/>
    <p:sldId id="284" r:id="rId13"/>
    <p:sldId id="273" r:id="rId14"/>
    <p:sldId id="285" r:id="rId15"/>
    <p:sldId id="289" r:id="rId16"/>
    <p:sldId id="294" r:id="rId17"/>
    <p:sldId id="295" r:id="rId18"/>
    <p:sldId id="296" r:id="rId19"/>
    <p:sldId id="300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90929"/>
  </p:normalViewPr>
  <p:slideViewPr>
    <p:cSldViewPr>
      <p:cViewPr varScale="1">
        <p:scale>
          <a:sx n="95" d="100"/>
          <a:sy n="95" d="100"/>
        </p:scale>
        <p:origin x="3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EFB79A3-CC15-86FB-9A51-72B5543029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03DAC20-EFE9-F905-97F9-C62D28D32D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60965555-251D-3CD6-DC02-C4BDF5649E82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20736AB3-D7C5-D400-4B40-BE6F6B874E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A17E73B3-B267-A1FE-FDF9-277BB97EC7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2E4AC793-5C0E-6B56-96DC-A27DD0770B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D8F758-5CEF-47A9-BDF6-EC18CBAA04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1FAB06D-416C-0F29-D909-D7E9D2904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78F628-105F-4BCC-B3A6-5C26B3010EE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9634" name="Rectangle 7">
            <a:extLst>
              <a:ext uri="{FF2B5EF4-FFF2-40B4-BE49-F238E27FC236}">
                <a16:creationId xmlns:a16="http://schemas.microsoft.com/office/drawing/2014/main" id="{512D7819-43D1-11C7-771C-318C1F3F54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931ABAA5-8103-49E2-ACFE-CD4809047B02}" type="slidenum">
              <a:rPr lang="ru-RU" altLang="ru-RU" sz="1200"/>
              <a:pPr algn="r"/>
              <a:t>2</a:t>
            </a:fld>
            <a:endParaRPr lang="ru-RU" altLang="ru-RU" sz="12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1E515AA-5229-4C42-5D37-ECFCB5E077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3942882F-5E90-3061-469C-23CEDA8A0CD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9195722-A8D3-573F-7F1D-7237E3D256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AC4095-BC03-4FFC-B71A-1D19AB602167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B830630D-D2B3-F604-D148-5F28F4952C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3F35ABF3-A5A3-7084-03A0-934F29C58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CB1E6FE-8E66-E850-7CFB-8F0CAE9E99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24F8B-10E8-47C6-9324-395E274A29CB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1C0F7C49-0D48-D101-DA44-6A03004DDB7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52182B9-CAA1-EE2B-4A32-5C28F7B5C2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D8ECDF5-21BB-369D-6448-07C707B1FA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212F4-369B-449F-8B17-D0D10B178C73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5A762168-F495-A33B-3ADD-AEDD345D6C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022B81D1-104E-9F93-A760-3791B26FA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76990F0-1AA0-FFF8-2A78-B5472F962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B2EE-D636-4213-9921-640537C9EF33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C12D1595-4874-7875-2088-559F26BD8E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22DD0FA-F90D-CC93-50A4-1F6B774AB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36690B0-6E49-0AE0-14A9-09A1AE48FB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2425C-FDB9-4B7B-99CF-EBE10D30D108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1F9C83A9-8E02-44A2-60C0-FAD66DA3D0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36FC7F4-AF79-6178-9FCA-745BF77882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AB50C97-1AC9-C306-196C-E36E64DA2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3F312F-C942-443A-9A18-F0B3532CD86B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C0DD649-5473-3F52-9992-A9356D018F4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E1B5FE21-62CD-815A-B8E1-E4938BFE7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E2DC94C-E0F1-6025-4386-5161D5AD8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6C2A9-5E5A-4867-9D1A-8EDCEE7CFFF7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89B64843-C4EC-0451-7AFC-AC68F247F8B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821AADC-69CC-B150-A74D-001F62216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4926D68-3CDE-8274-8883-F21C2C7843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80198-E252-4F7F-8B49-C2F26C93E9DD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A0C22561-CFA8-B3E3-D1E2-900748A8C48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B10F838F-3ABE-0017-9561-CBBA6483D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2C556FE-21FA-FDBE-438D-1004A4F5AD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9E7AA-ACE9-49E3-B755-6F35CF20C3A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A9849ADD-1A58-2149-F848-9B6BCA669D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A162AA8C-E5CD-A802-4873-B0B1F1F9FA4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ED9D813-66BC-648E-01A6-907E14901B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181F96-26CC-46CF-9967-702884AA6EF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87583653-D1C7-0A4D-DC5C-24FEC6587C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42B2346-7D3E-3DAC-191C-9D13C1546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DFC3531-ADC6-7F6B-0F38-ED994A952B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37B6B3-498E-4CB4-A01D-8C20BBB3F001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22C31D5B-54C6-DA8A-1A6E-E7FE518EC5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E26D39CC-CB85-F47A-DC65-AB13E8F999E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DAB024F-ED66-9215-4A03-E6427FE6C7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8799EA-120D-4CED-9FA1-D01B52E9544F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5CF86F50-C7C7-508D-C1B2-3A971EA19F0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A2DB5CA-27B9-AFAE-DCF9-A4C3DDF3B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ECC36B5-2516-E28E-875F-5A2B4F5720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E54976-D33E-48BB-AEAD-E8D9F3E82BB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3BD77DCA-818E-FB5D-A9ED-CB9237DEB4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EDC1183-F523-70FB-3ABE-F976041C8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CAFCD26-B264-A9AB-52BB-620E0B2094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E4ECF-CAE8-4A05-ABF0-9FB46F3AB62A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B9C5C0B8-2BBA-C836-307F-10F82666EF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4C54C0E-F676-95B1-24D1-AD8BD1CD4A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0C3AE7-23F4-557D-835C-9E05EBDE1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DEDC2F-A450-1E1B-6C04-8CD85AD55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3C1D78-A687-649E-676D-CC445B67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4FA551-FBF4-569E-B846-D37E8EE17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0F9EBA-E475-C7E0-B494-0AB9905A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1779B-7387-4D78-8891-531D1E3D94F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5562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FEE94-9A11-9950-1CC7-4A707784A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65D8782-E924-52A3-4483-F7CAB4E44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2F809E-1FE9-6392-AE05-CE03B7A2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4DF60-FA2B-6656-5067-98BB8231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729EFF-D189-3A4D-79AE-846043AB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7BBCE-680C-4509-8B33-FC19105A5A4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119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6D2DC1-758E-E9A0-6FFD-F83D254941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81C0823-9D2A-737B-10ED-E41E4D752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EF3768-CBA4-5B0C-7C15-73E0006B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39251A-F7BD-647C-6818-956F2610B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0606CA-D624-CD31-428E-1BF25C4E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13D6E-818A-4FE1-8F6B-0C5950EE3C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899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0D6CBA-8245-9FF1-CC37-5A744727F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A22E70-745B-075B-CC92-C13D8113D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BF22DB-99BD-8C01-B73D-D1720C85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112AEB-47B0-744E-36A9-80FC6680F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4BBA5C-128A-0376-D725-F5DFC0CF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6C718-AB54-419B-AE89-74445BBE92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75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59AD6B-1D74-3140-9F37-6685AD187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41465A-D886-1B7F-E7EB-E6EA5138D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F3D6C7-414F-BF05-3D1E-F01934F8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A5ACCE-1E48-8E65-DC76-5FB8CB7D7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C31175-688A-03D6-10F4-CF65A0DF3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2DB96-4975-49A6-923F-AAD6B0AF8CC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0212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F3C98-A4D5-F697-2639-07A13304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4FCA6D-92D4-C28B-F5F5-FB3DB3C30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457300-B8C2-E969-7F15-9344141811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E64CF8-149A-F5BF-3051-FEEFCE02F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CDE81F-ABA1-232C-F520-F086178D9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0B75D1-50D1-27D5-5509-516C38E94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49494B-E920-418E-81B8-2C3F0A8B56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96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35412C-E38F-1D04-EBC3-7F2DBC61F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8B069B-D3DB-7057-8DA7-C47E5F356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D5B239-F600-72EA-6D38-86269B7D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D6D95B-DE72-CB6F-210D-479D2D780E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8C6B5AD-13A0-3382-563C-009E503601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498D922-8E8B-A636-29F6-9D2F06297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6A8EA04-9AC3-AA96-A833-81365CE4D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9D21B79-5A98-4B82-9242-A3A0CB73B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8E2C8-FC61-4643-BCA6-8E5C51D439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9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3627BC-BD13-7801-4364-2FCCB4E8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4A41980-F030-D7F7-33E3-BFDAAA577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98214F1-93E7-D11C-F0F0-0D213B32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A27C10-7441-A7C0-9ED1-D297A59A6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DE3233-F42D-4D26-83B6-338BBA54AD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1666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F1B73D-7D81-CA3D-50E0-16BB2B978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158060-89D5-1402-F13F-D0E7307EC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C725F0-CDBE-2BF6-E3C1-23953DE8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C33F7-7142-4217-A05B-7CE46D77F1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533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5BAF3-1304-5E3D-EBF8-2C5050280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B2B21A-5C63-6C89-EF68-C08173292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44CF6E8-6C8C-C826-8407-DE03D3A78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35D98D-F6AE-B494-BD56-596FA35C3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4EAB7D-2E48-8580-9007-2D881DDC0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639FAE4-EB1D-8BDD-3AB9-BF4C8E5D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C792C-C0B2-41DB-99ED-04C132476E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72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6465B5-7132-1169-CDA0-7CAA93D5C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B7E553-E622-C908-C83F-8D9F06A64F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F6126F-1834-55BA-336C-61B2067999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A7D4FC-F8E9-1989-319D-BA86F38FE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DA68CE-FFCF-967D-5B21-E4538D83C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9BFAF96-D115-82D0-E0A9-8B43401F6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D2777-B0F4-4049-A644-9A9BC6A0848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250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6675AD-C5DB-8309-1867-485129E848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917D7D7-8E9C-1E55-A000-2F2E9A5000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6E6363-06E3-26B6-5E23-D69C344204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5498A0-5399-CE73-2C67-5AB1EC8383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3FEE5D0-A325-4D24-23AF-58AF077EA0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5D0814-04D3-4392-8128-0EB02E00B8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39818AB-7872-D218-2884-502D991E0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Вершины, ребра и грани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48DE6D5D-940C-34D9-4876-5C922CEED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5600"/>
            <a:ext cx="8991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Рассмотрим известные нам многогранники и заполним следующую таблицу, в которой В </a:t>
            </a:r>
            <a:r>
              <a:rPr lang="ru-RU" altLang="ru-RU" i="1">
                <a:cs typeface="Times New Roman" panose="02020603050405020304" pitchFamily="18" charset="0"/>
              </a:rPr>
              <a:t>– </a:t>
            </a:r>
            <a:r>
              <a:rPr lang="ru-RU" altLang="ru-RU">
                <a:cs typeface="Times New Roman" panose="02020603050405020304" pitchFamily="18" charset="0"/>
              </a:rPr>
              <a:t>число вершин, Р</a:t>
            </a:r>
            <a:r>
              <a:rPr lang="ru-RU" altLang="ru-RU" i="1">
                <a:cs typeface="Times New Roman" panose="02020603050405020304" pitchFamily="18" charset="0"/>
              </a:rPr>
              <a:t> – </a:t>
            </a:r>
            <a:r>
              <a:rPr lang="ru-RU" altLang="ru-RU">
                <a:cs typeface="Times New Roman" panose="02020603050405020304" pitchFamily="18" charset="0"/>
              </a:rPr>
              <a:t>число ребер, Г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– число граней многогранника.</a:t>
            </a:r>
          </a:p>
        </p:txBody>
      </p:sp>
      <p:graphicFrame>
        <p:nvGraphicFramePr>
          <p:cNvPr id="2118" name="Group 70">
            <a:extLst>
              <a:ext uri="{FF2B5EF4-FFF2-40B4-BE49-F238E27FC236}">
                <a16:creationId xmlns:a16="http://schemas.microsoft.com/office/drawing/2014/main" id="{F3BC7B27-B1D0-AA18-EC7E-3961E0E21FF3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1905000"/>
          <a:ext cx="7239000" cy="4064001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364602437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4521870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85673756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501556500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многогранника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441145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0553047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10187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148504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250914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776808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2408626"/>
                  </a:ext>
                </a:extLst>
              </a:tr>
            </a:tbl>
          </a:graphicData>
        </a:graphic>
      </p:graphicFrame>
      <p:graphicFrame>
        <p:nvGraphicFramePr>
          <p:cNvPr id="2176" name="Group 128">
            <a:extLst>
              <a:ext uri="{FF2B5EF4-FFF2-40B4-BE49-F238E27FC236}">
                <a16:creationId xmlns:a16="http://schemas.microsoft.com/office/drawing/2014/main" id="{045D4DF2-FF7E-BBDC-5E85-EACB2CFE57A3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2514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26989642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52528448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03230294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858436"/>
                  </a:ext>
                </a:extLst>
              </a:tr>
            </a:tbl>
          </a:graphicData>
        </a:graphic>
      </p:graphicFrame>
      <p:graphicFrame>
        <p:nvGraphicFramePr>
          <p:cNvPr id="2181" name="Group 133">
            <a:extLst>
              <a:ext uri="{FF2B5EF4-FFF2-40B4-BE49-F238E27FC236}">
                <a16:creationId xmlns:a16="http://schemas.microsoft.com/office/drawing/2014/main" id="{10B35F37-4C94-BF6C-9402-8D7AA8EA6F99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124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26030886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1343833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662491347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9942994"/>
                  </a:ext>
                </a:extLst>
              </a:tr>
            </a:tbl>
          </a:graphicData>
        </a:graphic>
      </p:graphicFrame>
      <p:graphicFrame>
        <p:nvGraphicFramePr>
          <p:cNvPr id="2197" name="Group 149">
            <a:extLst>
              <a:ext uri="{FF2B5EF4-FFF2-40B4-BE49-F238E27FC236}">
                <a16:creationId xmlns:a16="http://schemas.microsoft.com/office/drawing/2014/main" id="{4FE3814F-DC1E-32E9-29A6-053DB86EDAE1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6576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05140743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80340243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7776588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638854"/>
                  </a:ext>
                </a:extLst>
              </a:tr>
            </a:tbl>
          </a:graphicData>
        </a:graphic>
      </p:graphicFrame>
      <p:graphicFrame>
        <p:nvGraphicFramePr>
          <p:cNvPr id="2213" name="Group 165">
            <a:extLst>
              <a:ext uri="{FF2B5EF4-FFF2-40B4-BE49-F238E27FC236}">
                <a16:creationId xmlns:a16="http://schemas.microsoft.com/office/drawing/2014/main" id="{059F8402-A789-B684-6526-1258F41DAE3D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1910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1530714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7527158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79850709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6556066"/>
                  </a:ext>
                </a:extLst>
              </a:tr>
            </a:tbl>
          </a:graphicData>
        </a:graphic>
      </p:graphicFrame>
      <p:graphicFrame>
        <p:nvGraphicFramePr>
          <p:cNvPr id="2229" name="Group 181">
            <a:extLst>
              <a:ext uri="{FF2B5EF4-FFF2-40B4-BE49-F238E27FC236}">
                <a16:creationId xmlns:a16="http://schemas.microsoft.com/office/drawing/2014/main" id="{BA834166-3A2B-686F-794A-446A5AE543E8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800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308582916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61185239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01661659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9591036"/>
                  </a:ext>
                </a:extLst>
              </a:tr>
            </a:tbl>
          </a:graphicData>
        </a:graphic>
      </p:graphicFrame>
      <p:graphicFrame>
        <p:nvGraphicFramePr>
          <p:cNvPr id="2244" name="Group 196">
            <a:extLst>
              <a:ext uri="{FF2B5EF4-FFF2-40B4-BE49-F238E27FC236}">
                <a16:creationId xmlns:a16="http://schemas.microsoft.com/office/drawing/2014/main" id="{F912CEDA-FD86-A5F8-E917-CA95E9643F61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5410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97250765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4861224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838259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37593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0604041-FA6A-C64D-AA42-43FB22635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7891" name="Text Box 3">
            <a:extLst>
              <a:ext uri="{FF2B5EF4-FFF2-40B4-BE49-F238E27FC236}">
                <a16:creationId xmlns:a16="http://schemas.microsoft.com/office/drawing/2014/main" id="{1B863DAF-01F7-386D-6A20-D10B87492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Гранями выпуклого многогранника являются только треугольники. Сколько у него вершин и граней, если он имеет: а) 12 ребер; б) 15 ребер?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F79C99C5-810A-53C9-C149-71D912AEE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6, Г = 8; 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966E187A-F9B8-63DC-9AB0-1A78398223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7, Г = 10.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7322973-57D8-A61C-9027-518D963B4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F79E40E6-B785-0025-9AA1-24BF99F0A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Из каждой вершины выпуклого многогранника выходит три ребра. Сколько он имеет вершин и граней, если число ребер равно: а) 12; б) 15?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A78D14D7-FE1E-83FB-84BF-07E38B421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8, Г = 6; 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F4B7A59A-2C9A-EA7D-C272-7102AD163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10, Г = 7.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83DDB43-3ED8-2F06-507E-26AD3195D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1B5F7030-A515-3EED-E997-238575E2C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Гранями выпуклого многогранника являются только четырехугольники. Сколько у него вершин и граней, если число ребер равно 12? </a:t>
            </a:r>
            <a:r>
              <a:rPr lang="ru-RU" altLang="ru-RU" sz="2800"/>
              <a:t>Приведите пример такого</a:t>
            </a:r>
            <a:r>
              <a:rPr lang="ru-RU" altLang="ru-RU" sz="2800">
                <a:cs typeface="Times New Roman" panose="02020603050405020304" pitchFamily="18" charset="0"/>
              </a:rPr>
              <a:t> многогранник</a:t>
            </a:r>
            <a:r>
              <a:rPr lang="ru-RU" altLang="ru-RU" sz="2800"/>
              <a:t>а</a:t>
            </a:r>
            <a:r>
              <a:rPr lang="ru-RU" altLang="ru-RU" sz="280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96C1DB9B-BDE8-9158-255F-859F47E62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В = 8, Г = 6</a:t>
            </a:r>
            <a:r>
              <a:rPr lang="ru-RU" altLang="ru-RU" sz="2800"/>
              <a:t>, куб.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F4F3300-53F8-5BB1-D2A1-2BD943B75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D0FF8201-7CA1-68B0-5FFC-DD515E11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В каждой вершине выпуклого многогранника сходится по четыре ребра. Сколько он имеет вершин и граней, если число ребер равно 12? </a:t>
            </a:r>
            <a:r>
              <a:rPr lang="ru-RU" altLang="ru-RU" sz="2800"/>
              <a:t>Приведите пример такого многогранника.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0F7408DB-B39B-039B-51C8-C195E29C3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9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В = 6, Г = 8</a:t>
            </a:r>
            <a:r>
              <a:rPr lang="ru-RU" altLang="ru-RU"/>
              <a:t>, октаэдр.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B4B789CE-D752-8F6B-BF63-C02EE7C44C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9CE8C0EF-DAE2-7440-87C8-5A944B472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Как изменится число вершин, рёбер и граней выпуклого многогранника, если к одной из его граней пристроить пирамиду?</a:t>
            </a:r>
            <a:r>
              <a:rPr lang="ru-RU" altLang="ru-RU" sz="2800"/>
              <a:t> Изменится ли В – Р + Г?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243DBDF6-5A32-D898-B587-BB1192C7E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Пусть пристроена </a:t>
            </a:r>
            <a:r>
              <a:rPr lang="en-US" altLang="ru-RU" sz="2800" i="1">
                <a:cs typeface="Times New Roman" panose="02020603050405020304" pitchFamily="18" charset="0"/>
              </a:rPr>
              <a:t>n</a:t>
            </a:r>
            <a:r>
              <a:rPr lang="ru-RU" altLang="ru-RU" sz="2800">
                <a:cs typeface="Times New Roman" panose="02020603050405020304" pitchFamily="18" charset="0"/>
              </a:rPr>
              <a:t>-угольная пирамида, тогда количество вершин станет (В+1), рёбер - (Р+</a:t>
            </a:r>
            <a:r>
              <a:rPr lang="en-US" altLang="ru-RU" sz="2800" i="1">
                <a:cs typeface="Times New Roman" panose="02020603050405020304" pitchFamily="18" charset="0"/>
              </a:rPr>
              <a:t>n</a:t>
            </a:r>
            <a:r>
              <a:rPr lang="ru-RU" altLang="ru-RU" sz="2800">
                <a:cs typeface="Times New Roman" panose="02020603050405020304" pitchFamily="18" charset="0"/>
              </a:rPr>
              <a:t>), граней - (Г+</a:t>
            </a:r>
            <a:r>
              <a:rPr lang="en-US" altLang="ru-RU" sz="2800" i="1">
                <a:cs typeface="Times New Roman" panose="02020603050405020304" pitchFamily="18" charset="0"/>
              </a:rPr>
              <a:t>n</a:t>
            </a:r>
            <a:r>
              <a:rPr lang="ru-RU" altLang="ru-RU" sz="2800">
                <a:cs typeface="Times New Roman" panose="02020603050405020304" pitchFamily="18" charset="0"/>
              </a:rPr>
              <a:t>).</a:t>
            </a:r>
            <a:r>
              <a:rPr lang="ru-RU" altLang="ru-RU" sz="2800"/>
              <a:t> В – Р + Г не изменится.</a:t>
            </a:r>
            <a:endParaRPr lang="en-US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4F4C550-1AA7-B4CB-5E0C-F98D3EC957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26888688-537B-1C45-64F9-27F1903A47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Как изменится число вершин, рёбер и граней выпуклого многогранника, если от </a:t>
            </a:r>
            <a:r>
              <a:rPr lang="ru-RU" altLang="ru-RU" sz="2800"/>
              <a:t>одного из его </a:t>
            </a:r>
            <a:r>
              <a:rPr lang="ru-RU" altLang="ru-RU" sz="2800">
                <a:cs typeface="Times New Roman" panose="02020603050405020304" pitchFamily="18" charset="0"/>
              </a:rPr>
              <a:t> многогранных углов</a:t>
            </a:r>
            <a:r>
              <a:rPr lang="ru-RU" altLang="ru-RU" sz="2800"/>
              <a:t> отсечь пирамиду</a:t>
            </a:r>
            <a:r>
              <a:rPr lang="ru-RU" altLang="ru-RU" sz="2800">
                <a:cs typeface="Times New Roman" panose="02020603050405020304" pitchFamily="18" charset="0"/>
              </a:rPr>
              <a:t>?</a:t>
            </a:r>
            <a:r>
              <a:rPr lang="ru-RU" altLang="ru-RU" sz="2800"/>
              <a:t> Изменится ли В – Р + Г?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F4B920B6-C9F4-267C-C91A-46EF45ADD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Пусть от 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>
                <a:cs typeface="Times New Roman" panose="02020603050405020304" pitchFamily="18" charset="0"/>
              </a:rPr>
              <a:t>-гранн</a:t>
            </a:r>
            <a:r>
              <a:rPr lang="ru-RU" altLang="ru-RU" sz="2800"/>
              <a:t>ого</a:t>
            </a:r>
            <a:r>
              <a:rPr lang="ru-RU" altLang="ru-RU" sz="2800">
                <a:cs typeface="Times New Roman" panose="02020603050405020304" pitchFamily="18" charset="0"/>
              </a:rPr>
              <a:t> уг</a:t>
            </a:r>
            <a:r>
              <a:rPr lang="ru-RU" altLang="ru-RU" sz="2800"/>
              <a:t>ла отсекли </a:t>
            </a:r>
            <a:r>
              <a:rPr lang="en-US" altLang="ru-RU" sz="2800" i="1"/>
              <a:t>m</a:t>
            </a:r>
            <a:r>
              <a:rPr lang="ru-RU" altLang="ru-RU" sz="2800"/>
              <a:t>-угольную пирамиду</a:t>
            </a:r>
            <a:r>
              <a:rPr lang="ru-RU" altLang="ru-RU" sz="2800">
                <a:cs typeface="Times New Roman" panose="02020603050405020304" pitchFamily="18" charset="0"/>
              </a:rPr>
              <a:t>, тогда количество вершин будет (В+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>
                <a:cs typeface="Times New Roman" panose="02020603050405020304" pitchFamily="18" charset="0"/>
              </a:rPr>
              <a:t>-1), рёбер - (Р+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>
                <a:cs typeface="Times New Roman" panose="02020603050405020304" pitchFamily="18" charset="0"/>
              </a:rPr>
              <a:t>), граней - (Г+1).</a:t>
            </a:r>
            <a:r>
              <a:rPr lang="ru-RU" altLang="ru-RU" sz="2800"/>
              <a:t> В – Р + Г не изменится.</a:t>
            </a:r>
            <a:endParaRPr lang="en-US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D7B0BBA-DED3-5128-B075-D32934849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0CCD1913-DB5A-5F6F-9CF0-EB6B1A236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Докажите, что в</a:t>
            </a:r>
            <a:r>
              <a:rPr lang="ru-RU" altLang="ru-RU">
                <a:cs typeface="Times New Roman" panose="02020603050405020304" pitchFamily="18" charset="0"/>
              </a:rPr>
              <a:t> любом выпуклом многограннике число треугольных граней плюс число трехгранных углов больше или равно восьми. 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D4F34B18-318E-1FF6-4144-271B56F0D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752600"/>
            <a:ext cx="91440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Доказательство. </a:t>
            </a:r>
            <a:r>
              <a:rPr lang="ru-RU" altLang="ru-RU">
                <a:cs typeface="Times New Roman" panose="02020603050405020304" pitchFamily="18" charset="0"/>
              </a:rPr>
              <a:t>Обозначим через В</a:t>
            </a:r>
            <a:r>
              <a:rPr lang="ru-RU" altLang="ru-RU" i="1" baseline="-30000">
                <a:cs typeface="Times New Roman" panose="02020603050405020304" pitchFamily="18" charset="0"/>
              </a:rPr>
              <a:t>i</a:t>
            </a:r>
            <a:r>
              <a:rPr lang="ru-RU" altLang="ru-RU" baseline="-30000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. Аналогично, обозначим через Г</a:t>
            </a:r>
            <a:r>
              <a:rPr lang="ru-RU" altLang="ru-RU" baseline="-30000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Тогда для общего числа граней Г имеет место равенство Г = Г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= 2Р, 3Г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+ 4Г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+ 5Г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= 2Р. По теореме Эйлера выполняется равенство 4В – 4Р + 4Г = 8. Подставляя вместо В, Р и Г их выражения, получим 4В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– (3В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…) – (3Г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+ 4Г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+ 5Г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…) + 4Г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+ 4Г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+ 4Г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= 8.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Следовательно, 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= 8 + 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+ Г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, значит, число треугольных граней плюс число трехгранных углов больше или равно восьми.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1B9CDA1-09BB-A7C2-AEE0-FA22648D7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14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229FA323-06D9-3CF6-BAF5-8ADAF13CB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Докажите, что в</a:t>
            </a:r>
            <a:r>
              <a:rPr lang="ru-RU" altLang="ru-RU">
                <a:cs typeface="Times New Roman" panose="02020603050405020304" pitchFamily="18" charset="0"/>
              </a:rPr>
              <a:t> любом выпуклом многограннике имеется грань с числом сторон, меньшим шести. 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E34A8547-4633-5B12-B53B-589CD08C0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9050"/>
            <a:ext cx="91440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Доказательство. </a:t>
            </a:r>
            <a:r>
              <a:rPr lang="ru-RU" altLang="ru-RU">
                <a:cs typeface="Times New Roman" panose="02020603050405020304" pitchFamily="18" charset="0"/>
              </a:rPr>
              <a:t>Обозначим через В</a:t>
            </a:r>
            <a:r>
              <a:rPr lang="ru-RU" altLang="ru-RU" i="1" baseline="-30000">
                <a:cs typeface="Times New Roman" panose="02020603050405020304" pitchFamily="18" charset="0"/>
              </a:rPr>
              <a:t>i</a:t>
            </a:r>
            <a:r>
              <a:rPr lang="ru-RU" altLang="ru-RU" baseline="-30000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. Аналогично, обозначим через Г</a:t>
            </a:r>
            <a:r>
              <a:rPr lang="ru-RU" altLang="ru-RU" baseline="-30000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Предположим, что у многогранника нет граней с числом сторон, меньшим шести. Тогда для общего числа граней Г имеет место равенство Г = Г</a:t>
            </a:r>
            <a:r>
              <a:rPr lang="ru-RU" altLang="ru-RU" baseline="-30000">
                <a:cs typeface="Times New Roman" panose="02020603050405020304" pitchFamily="18" charset="0"/>
              </a:rPr>
              <a:t>6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7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8</a:t>
            </a:r>
            <a:r>
              <a:rPr lang="ru-RU" altLang="ru-RU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= 2Р, 6Г</a:t>
            </a:r>
            <a:r>
              <a:rPr lang="ru-RU" altLang="ru-RU" baseline="-30000">
                <a:cs typeface="Times New Roman" panose="02020603050405020304" pitchFamily="18" charset="0"/>
              </a:rPr>
              <a:t>6</a:t>
            </a:r>
            <a:r>
              <a:rPr lang="ru-RU" altLang="ru-RU">
                <a:cs typeface="Times New Roman" panose="02020603050405020304" pitchFamily="18" charset="0"/>
              </a:rPr>
              <a:t> + 7Г</a:t>
            </a:r>
            <a:r>
              <a:rPr lang="ru-RU" altLang="ru-RU" baseline="-30000">
                <a:cs typeface="Times New Roman" panose="02020603050405020304" pitchFamily="18" charset="0"/>
              </a:rPr>
              <a:t>7</a:t>
            </a:r>
            <a:r>
              <a:rPr lang="ru-RU" altLang="ru-RU">
                <a:cs typeface="Times New Roman" panose="02020603050405020304" pitchFamily="18" charset="0"/>
              </a:rPr>
              <a:t> + 8Г</a:t>
            </a:r>
            <a:r>
              <a:rPr lang="ru-RU" altLang="ru-RU" baseline="-30000">
                <a:cs typeface="Times New Roman" panose="02020603050405020304" pitchFamily="18" charset="0"/>
              </a:rPr>
              <a:t>8</a:t>
            </a:r>
            <a:r>
              <a:rPr lang="ru-RU" altLang="ru-RU">
                <a:cs typeface="Times New Roman" panose="02020603050405020304" pitchFamily="18" charset="0"/>
              </a:rPr>
              <a:t> + … = 2Р. Из этих равенств следует выполнимость неравенств 3В 2Р и 6Г 2Р, из которых получаем: 3В – 3Р + 3Г  0, а по теореме Эйлера должно выполняться равенство 3В – 3Р + 3Г = 6. Полученное противоречие показывает, что неверным было наше предположение об отсутствии граней с числом сторон, меньшим шести. Значит, в выпуклом многограннике обязательно найдется грань с числом сторон, меньшим шести.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592EBB31-5285-5CF4-ACBE-4CBE5CCE6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15</a:t>
            </a:r>
            <a:r>
              <a:rPr lang="en-US" altLang="ru-RU" sz="3600">
                <a:solidFill>
                  <a:srgbClr val="FF3300"/>
                </a:solidFill>
              </a:rPr>
              <a:t>*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0F1DFA63-B719-D7BF-4EC4-B8BDBD115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8915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Докажите, что в любом выпуклом многограннике имеется многогранный угол с числом ребер, меньшим шести. 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9A2EC131-8238-FBEA-A34A-38E10F6F6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Доказательство получается из предыдущего, если в нем буквы В и Г поменять местами.</a:t>
            </a:r>
            <a:endParaRPr lang="ru-RU" altLang="ru-RU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2726572B-B4D6-281D-E21F-BF0AC2ABD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</a:t>
            </a:r>
            <a:r>
              <a:rPr lang="en-US" altLang="ru-RU" sz="2800">
                <a:solidFill>
                  <a:srgbClr val="FF3300"/>
                </a:solidFill>
              </a:rPr>
              <a:t>16*</a:t>
            </a:r>
            <a:endParaRPr lang="ru-RU" altLang="ru-RU" sz="2800">
              <a:solidFill>
                <a:srgbClr val="FF3300"/>
              </a:solidFill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784DF689-652A-D3E6-A55A-E6347A2CE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06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На рисунке показан многогранник, гранями которого являются пятиугольники и шестиугольники, а в каждой вершине сходится три грани. Сколько у него пятиугольных граней?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70661" name="Object 5">
            <a:extLst>
              <a:ext uri="{FF2B5EF4-FFF2-40B4-BE49-F238E27FC236}">
                <a16:creationId xmlns:a16="http://schemas.microsoft.com/office/drawing/2014/main" id="{3AA46782-9BA1-2811-CDB3-A0A8C88A5A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752600"/>
          <a:ext cx="39243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924848" imgH="3885714" progId="Paint.Picture">
                  <p:embed/>
                </p:oleObj>
              </mc:Choice>
              <mc:Fallback>
                <p:oleObj name="Точечный рисунок" r:id="rId2" imgW="3924848" imgH="388571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52600"/>
                        <a:ext cx="39243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664" name="Group 8">
            <a:extLst>
              <a:ext uri="{FF2B5EF4-FFF2-40B4-BE49-F238E27FC236}">
                <a16:creationId xmlns:a16="http://schemas.microsoft.com/office/drawing/2014/main" id="{41288CF3-A2EE-AA61-FD31-46CF4548B218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81200"/>
            <a:ext cx="8991600" cy="4267200"/>
            <a:chOff x="96" y="1248"/>
            <a:chExt cx="5664" cy="2688"/>
          </a:xfrm>
        </p:grpSpPr>
        <p:sp>
          <p:nvSpPr>
            <p:cNvPr id="70660" name="Text Box 4">
              <a:extLst>
                <a:ext uri="{FF2B5EF4-FFF2-40B4-BE49-F238E27FC236}">
                  <a16:creationId xmlns:a16="http://schemas.microsoft.com/office/drawing/2014/main" id="{40D59FAD-A86F-8A1F-3091-6108E0F4BB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48"/>
              <a:ext cx="3312" cy="2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Решение.</a:t>
              </a:r>
              <a:r>
                <a:rPr lang="ru-RU" altLang="ru-RU"/>
                <a:t> Пусть Г</a:t>
              </a:r>
              <a:r>
                <a:rPr lang="ru-RU" altLang="ru-RU" baseline="-25000"/>
                <a:t>5</a:t>
              </a:r>
              <a:r>
                <a:rPr lang="ru-RU" altLang="ru-RU"/>
                <a:t> и Г</a:t>
              </a:r>
              <a:r>
                <a:rPr lang="ru-RU" altLang="ru-RU" baseline="-25000"/>
                <a:t>6</a:t>
              </a:r>
              <a:r>
                <a:rPr lang="ru-RU" altLang="ru-RU"/>
                <a:t> – число пятиугольных и шестиугольных граней соответственно. Тогда Г = Г</a:t>
              </a:r>
              <a:r>
                <a:rPr lang="ru-RU" altLang="ru-RU" baseline="-25000"/>
                <a:t>5</a:t>
              </a:r>
              <a:r>
                <a:rPr lang="ru-RU" altLang="ru-RU"/>
                <a:t> + Г</a:t>
              </a:r>
              <a:r>
                <a:rPr lang="ru-RU" altLang="ru-RU" baseline="-25000"/>
                <a:t>6</a:t>
              </a:r>
              <a:r>
                <a:rPr lang="ru-RU" altLang="ru-RU"/>
                <a:t>. 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Так как в каждой вершине сходится три ребра, то 3В = 2Р. Кроме того, 2Р = 5Г</a:t>
              </a:r>
              <a:r>
                <a:rPr lang="ru-RU" altLang="ru-RU" baseline="-25000"/>
                <a:t>5</a:t>
              </a:r>
              <a:r>
                <a:rPr lang="ru-RU" altLang="ru-RU"/>
                <a:t> + 6Г</a:t>
              </a:r>
              <a:r>
                <a:rPr lang="ru-RU" altLang="ru-RU" baseline="-25000"/>
                <a:t>6</a:t>
              </a:r>
              <a:r>
                <a:rPr lang="ru-RU" altLang="ru-RU"/>
                <a:t>.</a:t>
              </a:r>
            </a:p>
            <a:p>
              <a:pPr>
                <a:spcBef>
                  <a:spcPct val="50000"/>
                </a:spcBef>
              </a:pPr>
              <a:r>
                <a:rPr lang="ru-RU" altLang="ru-RU"/>
                <a:t>По теореме Эйлера 6В – 6Р + 6Г = 12, значит, 6Г – 2Р = 12. </a:t>
              </a:r>
            </a:p>
          </p:txBody>
        </p:sp>
        <p:sp>
          <p:nvSpPr>
            <p:cNvPr id="70662" name="Text Box 6">
              <a:extLst>
                <a:ext uri="{FF2B5EF4-FFF2-40B4-BE49-F238E27FC236}">
                  <a16:creationId xmlns:a16="http://schemas.microsoft.com/office/drawing/2014/main" id="{E3FC43B5-6304-B598-1E45-E30DE75C9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48"/>
              <a:ext cx="56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/>
                <a:t>Следовательно, 6Г</a:t>
              </a:r>
              <a:r>
                <a:rPr lang="ru-RU" altLang="ru-RU" baseline="-25000"/>
                <a:t>5</a:t>
              </a:r>
              <a:r>
                <a:rPr lang="ru-RU" altLang="ru-RU"/>
                <a:t> + 6Г</a:t>
              </a:r>
              <a:r>
                <a:rPr lang="ru-RU" altLang="ru-RU" baseline="-25000"/>
                <a:t>6</a:t>
              </a:r>
              <a:r>
                <a:rPr lang="ru-RU" altLang="ru-RU"/>
                <a:t> – (5Г</a:t>
              </a:r>
              <a:r>
                <a:rPr lang="ru-RU" altLang="ru-RU" baseline="-25000"/>
                <a:t>5</a:t>
              </a:r>
              <a:r>
                <a:rPr lang="ru-RU" altLang="ru-RU"/>
                <a:t> + 6Г</a:t>
              </a:r>
              <a:r>
                <a:rPr lang="ru-RU" altLang="ru-RU" baseline="-25000"/>
                <a:t>6</a:t>
              </a:r>
              <a:r>
                <a:rPr lang="ru-RU" altLang="ru-RU"/>
                <a:t>) = 12, т.е. Г</a:t>
              </a:r>
              <a:r>
                <a:rPr lang="ru-RU" altLang="ru-RU" baseline="-25000"/>
                <a:t>5</a:t>
              </a:r>
              <a:r>
                <a:rPr lang="ru-RU" altLang="ru-RU"/>
                <a:t> = 12.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B322540-C036-F999-BE26-EAD40AC9E1F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9A4BE54A-B95C-B189-8A73-2218BBA62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838200"/>
            <a:ext cx="8458200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 sz="3200"/>
              <a:t>Посчитайте число вершин (В), ребер (Р) и граней (Г) для многогранников, изображенных на рисунке. Чему равно В – Р + Г?</a:t>
            </a:r>
          </a:p>
        </p:txBody>
      </p:sp>
      <p:sp>
        <p:nvSpPr>
          <p:cNvPr id="227332" name="Text Box 4">
            <a:extLst>
              <a:ext uri="{FF2B5EF4-FFF2-40B4-BE49-F238E27FC236}">
                <a16:creationId xmlns:a16="http://schemas.microsoft.com/office/drawing/2014/main" id="{1A8583D6-DC96-036D-DF6D-0E3045D06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а) В = 4, Р = 6, Г = 4; б) В = 8, Р = 12, Г = 6; в) В = 6, Р = 12, Г = 8; г) В = 20, Р = 30, Г = 12; д) В = 12, Р = 30, Г = 20.</a:t>
            </a:r>
          </a:p>
        </p:txBody>
      </p:sp>
      <p:pic>
        <p:nvPicPr>
          <p:cNvPr id="68613" name="Picture 6">
            <a:extLst>
              <a:ext uri="{FF2B5EF4-FFF2-40B4-BE49-F238E27FC236}">
                <a16:creationId xmlns:a16="http://schemas.microsoft.com/office/drawing/2014/main" id="{4C98467B-9335-B99C-DBC8-9728340F5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769225" cy="164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91F877F0-45BA-7291-B3E4-123E69DB0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ТЕОРЕМА ЭЙЛЕРА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788B3ABC-588C-D334-EE26-27938097D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Из </a:t>
            </a:r>
            <a:r>
              <a:rPr lang="ru-RU" altLang="ru-RU"/>
              <a:t>приведенных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примеров</a:t>
            </a:r>
            <a:r>
              <a:rPr lang="ru-RU" altLang="ru-RU">
                <a:cs typeface="Times New Roman" panose="02020603050405020304" pitchFamily="18" charset="0"/>
              </a:rPr>
              <a:t> непосредственно видно, что для всех выбранных многогранников имеет место равенство В - Р + Г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= 2. Оказывается, что это равенство справедливо не только для рассмотренных многогранников, но и для произвольного выпуклого многогранника. </a:t>
            </a:r>
            <a:endParaRPr lang="ru-RU" altLang="ru-RU"/>
          </a:p>
          <a:p>
            <a:pPr algn="just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Впервые это свойство выпуклых многогранников было доказано Леонардом Эйлером в 1752 году и получило название теоремы Эйлера.</a:t>
            </a:r>
          </a:p>
        </p:txBody>
      </p:sp>
      <p:sp>
        <p:nvSpPr>
          <p:cNvPr id="27657" name="Text Box 9">
            <a:extLst>
              <a:ext uri="{FF2B5EF4-FFF2-40B4-BE49-F238E27FC236}">
                <a16:creationId xmlns:a16="http://schemas.microsoft.com/office/drawing/2014/main" id="{9ABDD97F-1980-8B85-2168-2FF44B141F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962400"/>
            <a:ext cx="8915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 Эйлера.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Для любого выпуклого многогранника имеет место равенство</a:t>
            </a:r>
          </a:p>
          <a:p>
            <a:pPr algn="ctr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 - Р + Г = 2,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где В - число вершин, Р - число ребер и Г - число граней данного многогранника.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DF34AE0-B377-818D-E93A-E1B4B7B42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Л. ЭЙЛЕР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732911DB-EEBB-9D5A-EF2F-4E59EE10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"/>
            <a:ext cx="6248400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Леонард Эйлер (1707-1783) - од</a:t>
            </a:r>
            <a:r>
              <a:rPr lang="ru-RU" altLang="ru-RU" sz="2200"/>
              <a:t>ин</a:t>
            </a:r>
            <a:r>
              <a:rPr lang="ru-RU" altLang="ru-RU" sz="2200">
                <a:cs typeface="Times New Roman" panose="02020603050405020304" pitchFamily="18" charset="0"/>
              </a:rPr>
              <a:t> из величайших математиков мира, работы которого оказали решающее влияние на развитие многих современных разделов математики. Эйлер долгое время жил и работал в России, был действительным членом Петербургской Академии наук, оказал большое влияние на развитие отечественной математической школы и в деле подготовки кадров ученых-математиков и педагогов в России. </a:t>
            </a:r>
          </a:p>
        </p:txBody>
      </p:sp>
      <p:sp>
        <p:nvSpPr>
          <p:cNvPr id="53253" name="Text Box 5">
            <a:extLst>
              <a:ext uri="{FF2B5EF4-FFF2-40B4-BE49-F238E27FC236}">
                <a16:creationId xmlns:a16="http://schemas.microsoft.com/office/drawing/2014/main" id="{BF314730-2654-31FD-2277-282A73D4D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Поражает своими размерами научное наследие ученого. При жизни им опубликовано 530 книг и статей, а сейчас их известно уже более 800. Причем последние 12 лет своей жизни Эйлер тяжело болел, ослеп и, несмотря на тяжелый недуг, продолжал работать и творить. </a:t>
            </a:r>
          </a:p>
          <a:p>
            <a:pPr algn="just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Все математики последующих поколений так или иначе учились у Эйлера, и недаром известный французский ученый П.С. Лаплас сказал: "Читайте Эйлера, он - учитель всех нас".</a:t>
            </a:r>
            <a:endParaRPr lang="ru-RU" altLang="ru-RU"/>
          </a:p>
        </p:txBody>
      </p:sp>
      <p:pic>
        <p:nvPicPr>
          <p:cNvPr id="53254" name="Picture 6">
            <a:extLst>
              <a:ext uri="{FF2B5EF4-FFF2-40B4-BE49-F238E27FC236}">
                <a16:creationId xmlns:a16="http://schemas.microsoft.com/office/drawing/2014/main" id="{53AD69E5-808C-120F-6B3E-D8522F313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2736850" cy="3419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D0D252F-62F0-4A68-1289-6C83B1C30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5369" name="Text Box 9">
            <a:extLst>
              <a:ext uri="{FF2B5EF4-FFF2-40B4-BE49-F238E27FC236}">
                <a16:creationId xmlns:a16="http://schemas.microsoft.com/office/drawing/2014/main" id="{362A2B98-B6C9-C9E5-A550-E671A23C2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Выполняется ли соотношение Эйлера для невыпуклой призмы?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196DBF26-0AE1-4F53-35DF-21CD04F16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15375" name="Picture 15">
            <a:extLst>
              <a:ext uri="{FF2B5EF4-FFF2-40B4-BE49-F238E27FC236}">
                <a16:creationId xmlns:a16="http://schemas.microsoft.com/office/drawing/2014/main" id="{3CF924A4-7FC5-BF2C-8D35-FCE817FEB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1933575"/>
            <a:ext cx="230822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3308FA84-2983-32D3-CEA8-1F3FC1DDB2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8915" name="Text Box 1027">
            <a:extLst>
              <a:ext uri="{FF2B5EF4-FFF2-40B4-BE49-F238E27FC236}">
                <a16:creationId xmlns:a16="http://schemas.microsoft.com/office/drawing/2014/main" id="{5CEE951E-CBFD-73CE-2CFF-C2DCA356A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Выполняется ли соотношение Эйлера для невыпуклой пирамиды?</a:t>
            </a:r>
          </a:p>
        </p:txBody>
      </p:sp>
      <p:sp>
        <p:nvSpPr>
          <p:cNvPr id="38916" name="Text Box 1028">
            <a:extLst>
              <a:ext uri="{FF2B5EF4-FFF2-40B4-BE49-F238E27FC236}">
                <a16:creationId xmlns:a16="http://schemas.microsoft.com/office/drawing/2014/main" id="{8C33BDA0-FCD0-CBE7-13AC-18BE9BC3D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38918" name="Picture 1030">
            <a:extLst>
              <a:ext uri="{FF2B5EF4-FFF2-40B4-BE49-F238E27FC236}">
                <a16:creationId xmlns:a16="http://schemas.microsoft.com/office/drawing/2014/main" id="{E4039A67-0F02-ADFD-25F3-C8207FE2B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57400"/>
            <a:ext cx="2617788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EE4668B9-849B-3B9E-E844-4FBCE7946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CB64CB0F-6E6F-1F38-2F8E-95541D455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/>
              <a:t>Посчитайте число вершин (В), ребер (Р) и граней (Г) у многогранников, изображенных на рисунке. Выполняется ли для них равенство Эйлера?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D265E9A2-A850-6EB7-DF53-706A0196B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548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В = 12, Р = 18, Г = 8, да;</a:t>
            </a:r>
          </a:p>
        </p:txBody>
      </p:sp>
      <p:pic>
        <p:nvPicPr>
          <p:cNvPr id="64517" name="Picture 5">
            <a:extLst>
              <a:ext uri="{FF2B5EF4-FFF2-40B4-BE49-F238E27FC236}">
                <a16:creationId xmlns:a16="http://schemas.microsoft.com/office/drawing/2014/main" id="{FEDED21C-F54E-B63C-6C01-552E28A11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2349500"/>
            <a:ext cx="5011737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8" name="Text Box 6">
            <a:extLst>
              <a:ext uri="{FF2B5EF4-FFF2-40B4-BE49-F238E27FC236}">
                <a16:creationId xmlns:a16="http://schemas.microsoft.com/office/drawing/2014/main" id="{5473FA3A-F904-9D74-638F-E0B02BD88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б) В = 16, Р = 24, Г = 10, 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BDB263C-C702-D811-9D3F-06997FABA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9939" name="Text Box 3">
            <a:extLst>
              <a:ext uri="{FF2B5EF4-FFF2-40B4-BE49-F238E27FC236}">
                <a16:creationId xmlns:a16="http://schemas.microsoft.com/office/drawing/2014/main" id="{E23ABF5D-B35B-23A7-659A-D823AA9C4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Приведите пример многогранника, для которого не выполняется соотношение Эйлера.</a:t>
            </a:r>
          </a:p>
        </p:txBody>
      </p:sp>
      <p:grpSp>
        <p:nvGrpSpPr>
          <p:cNvPr id="39940" name="Group 4">
            <a:extLst>
              <a:ext uri="{FF2B5EF4-FFF2-40B4-BE49-F238E27FC236}">
                <a16:creationId xmlns:a16="http://schemas.microsoft.com/office/drawing/2014/main" id="{CF6C66B5-2E1C-7FAF-FA4B-4B0AE7A1446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1905000"/>
            <a:ext cx="8305800" cy="3806825"/>
            <a:chOff x="432" y="1200"/>
            <a:chExt cx="5232" cy="2398"/>
          </a:xfrm>
        </p:grpSpPr>
        <p:sp>
          <p:nvSpPr>
            <p:cNvPr id="39941" name="Text Box 5">
              <a:extLst>
                <a:ext uri="{FF2B5EF4-FFF2-40B4-BE49-F238E27FC236}">
                  <a16:creationId xmlns:a16="http://schemas.microsoft.com/office/drawing/2014/main" id="{AE407F80-9060-0B0E-0950-258922EA86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200"/>
              <a:ext cx="523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/>
                <a:t>Например, куб, из которого вырезан прямоугольный параллелепипед.</a:t>
              </a:r>
            </a:p>
          </p:txBody>
        </p:sp>
        <p:pic>
          <p:nvPicPr>
            <p:cNvPr id="39942" name="Picture 6">
              <a:extLst>
                <a:ext uri="{FF2B5EF4-FFF2-40B4-BE49-F238E27FC236}">
                  <a16:creationId xmlns:a16="http://schemas.microsoft.com/office/drawing/2014/main" id="{B3232437-5C54-71E1-39BA-72A8EC2EE0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1824"/>
              <a:ext cx="1790" cy="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1CCF2ED-55CD-B42B-0C21-1B1750FED7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6563" name="Text Box 3">
            <a:extLst>
              <a:ext uri="{FF2B5EF4-FFF2-40B4-BE49-F238E27FC236}">
                <a16:creationId xmlns:a16="http://schemas.microsoft.com/office/drawing/2014/main" id="{71EE8D65-6CF0-6122-2AE1-6FEEFF379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Чему равна эйлерова характеристика многогранник</a:t>
            </a:r>
            <a:r>
              <a:rPr lang="ru-RU" altLang="ru-RU" sz="2800"/>
              <a:t>а</a:t>
            </a:r>
            <a:r>
              <a:rPr lang="ru-RU" altLang="ru-RU" sz="2800">
                <a:cs typeface="Times New Roman" panose="02020603050405020304" pitchFamily="18" charset="0"/>
              </a:rPr>
              <a:t> (В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–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Р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+</a:t>
            </a:r>
            <a:r>
              <a:rPr lang="ru-RU" altLang="ru-RU" sz="2800"/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Г</a:t>
            </a:r>
            <a:r>
              <a:rPr lang="ru-RU" altLang="ru-RU" sz="2800"/>
              <a:t>)</a:t>
            </a:r>
            <a:r>
              <a:rPr lang="ru-RU" altLang="ru-RU" sz="2800">
                <a:cs typeface="Times New Roman" panose="02020603050405020304" pitchFamily="18" charset="0"/>
              </a:rPr>
              <a:t>, где В – число вершин, Р – рёбер и Г – граней многогранника), представленн</a:t>
            </a:r>
            <a:r>
              <a:rPr lang="ru-RU" altLang="ru-RU" sz="2800"/>
              <a:t>ого</a:t>
            </a:r>
            <a:r>
              <a:rPr lang="ru-RU" altLang="ru-RU" sz="2800">
                <a:cs typeface="Times New Roman" panose="02020603050405020304" pitchFamily="18" charset="0"/>
              </a:rPr>
              <a:t> на рисунке</a:t>
            </a:r>
            <a:r>
              <a:rPr lang="ru-RU" altLang="ru-RU" sz="2800"/>
              <a:t>?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6564" name="Text Box 4">
            <a:extLst>
              <a:ext uri="{FF2B5EF4-FFF2-40B4-BE49-F238E27FC236}">
                <a16:creationId xmlns:a16="http://schemas.microsoft.com/office/drawing/2014/main" id="{1CF32140-7044-A7CA-3D03-C65DE61CD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0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6565" name="Picture 5">
            <a:extLst>
              <a:ext uri="{FF2B5EF4-FFF2-40B4-BE49-F238E27FC236}">
                <a16:creationId xmlns:a16="http://schemas.microsoft.com/office/drawing/2014/main" id="{6CF3919F-00DA-D94E-64D7-A5CEE4D0E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362200"/>
            <a:ext cx="2841625" cy="281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1613</Words>
  <Application>Microsoft Office PowerPoint</Application>
  <PresentationFormat>Экран (4:3)</PresentationFormat>
  <Paragraphs>126</Paragraphs>
  <Slides>19</Slides>
  <Notes>15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Times New Roman</vt:lpstr>
      <vt:lpstr>Arial</vt:lpstr>
      <vt:lpstr>Оформление по умолчанию</vt:lpstr>
      <vt:lpstr>Точечный рисунок</vt:lpstr>
      <vt:lpstr>Вершины, ребра и грани</vt:lpstr>
      <vt:lpstr>Упражнение 1</vt:lpstr>
      <vt:lpstr>ТЕОРЕМА ЭЙЛЕРА</vt:lpstr>
      <vt:lpstr>Л. ЭЙЛЕР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13*</vt:lpstr>
      <vt:lpstr>Упражнение 14*</vt:lpstr>
      <vt:lpstr>Упражнение 15*</vt:lpstr>
      <vt:lpstr>Упражнение 16*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Смирнов Владимир Алексеевич</cp:lastModifiedBy>
  <cp:revision>23</cp:revision>
  <dcterms:created xsi:type="dcterms:W3CDTF">2007-12-05T04:57:17Z</dcterms:created>
  <dcterms:modified xsi:type="dcterms:W3CDTF">2025-08-07T08:40:29Z</dcterms:modified>
</cp:coreProperties>
</file>