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sldIdLst>
    <p:sldId id="256" r:id="rId2"/>
    <p:sldId id="327" r:id="rId3"/>
    <p:sldId id="279" r:id="rId4"/>
    <p:sldId id="300" r:id="rId5"/>
    <p:sldId id="257" r:id="rId6"/>
    <p:sldId id="278" r:id="rId7"/>
    <p:sldId id="282" r:id="rId8"/>
    <p:sldId id="308" r:id="rId9"/>
    <p:sldId id="309" r:id="rId10"/>
    <p:sldId id="310" r:id="rId11"/>
    <p:sldId id="311" r:id="rId12"/>
    <p:sldId id="316" r:id="rId13"/>
    <p:sldId id="317" r:id="rId14"/>
    <p:sldId id="318" r:id="rId15"/>
    <p:sldId id="283" r:id="rId16"/>
    <p:sldId id="301" r:id="rId17"/>
    <p:sldId id="312" r:id="rId18"/>
    <p:sldId id="313" r:id="rId19"/>
    <p:sldId id="314" r:id="rId20"/>
    <p:sldId id="315" r:id="rId21"/>
    <p:sldId id="270" r:id="rId22"/>
    <p:sldId id="302" r:id="rId23"/>
    <p:sldId id="271" r:id="rId24"/>
    <p:sldId id="304" r:id="rId25"/>
    <p:sldId id="319" r:id="rId26"/>
    <p:sldId id="320" r:id="rId27"/>
    <p:sldId id="273" r:id="rId28"/>
    <p:sldId id="305" r:id="rId29"/>
    <p:sldId id="323" r:id="rId30"/>
    <p:sldId id="324" r:id="rId31"/>
    <p:sldId id="321" r:id="rId32"/>
    <p:sldId id="322" r:id="rId33"/>
    <p:sldId id="262" r:id="rId34"/>
    <p:sldId id="306" r:id="rId35"/>
    <p:sldId id="274" r:id="rId36"/>
    <p:sldId id="307" r:id="rId37"/>
    <p:sldId id="325" r:id="rId38"/>
    <p:sldId id="326" r:id="rId39"/>
    <p:sldId id="275" r:id="rId40"/>
    <p:sldId id="294" r:id="rId41"/>
    <p:sldId id="268" r:id="rId4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390" autoAdjust="0"/>
    <p:restoredTop sz="90970" autoAdjust="0"/>
  </p:normalViewPr>
  <p:slideViewPr>
    <p:cSldViewPr>
      <p:cViewPr varScale="1">
        <p:scale>
          <a:sx n="96" d="100"/>
          <a:sy n="96" d="100"/>
        </p:scale>
        <p:origin x="7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026">
            <a:extLst>
              <a:ext uri="{FF2B5EF4-FFF2-40B4-BE49-F238E27FC236}">
                <a16:creationId xmlns:a16="http://schemas.microsoft.com/office/drawing/2014/main" id="{921936C2-881D-42DD-B524-9BD3386F2EE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50179" name="Rectangle 1027">
            <a:extLst>
              <a:ext uri="{FF2B5EF4-FFF2-40B4-BE49-F238E27FC236}">
                <a16:creationId xmlns:a16="http://schemas.microsoft.com/office/drawing/2014/main" id="{C73EF6D0-EF62-4517-999D-EA89E5A9411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50180" name="Rectangle 1028">
            <a:extLst>
              <a:ext uri="{FF2B5EF4-FFF2-40B4-BE49-F238E27FC236}">
                <a16:creationId xmlns:a16="http://schemas.microsoft.com/office/drawing/2014/main" id="{022720C2-5B4C-4442-A367-6E4D260D50F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0181" name="Rectangle 1029">
            <a:extLst>
              <a:ext uri="{FF2B5EF4-FFF2-40B4-BE49-F238E27FC236}">
                <a16:creationId xmlns:a16="http://schemas.microsoft.com/office/drawing/2014/main" id="{9E02C2C1-3751-45DA-BF78-C04A53145B3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50182" name="Rectangle 1030">
            <a:extLst>
              <a:ext uri="{FF2B5EF4-FFF2-40B4-BE49-F238E27FC236}">
                <a16:creationId xmlns:a16="http://schemas.microsoft.com/office/drawing/2014/main" id="{F6380708-D7A4-4EDD-B85A-26673103846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50183" name="Rectangle 1031">
            <a:extLst>
              <a:ext uri="{FF2B5EF4-FFF2-40B4-BE49-F238E27FC236}">
                <a16:creationId xmlns:a16="http://schemas.microsoft.com/office/drawing/2014/main" id="{35905A31-893B-407D-81AC-DD61985CAD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5341884-FD20-4EBE-A0F5-76C1CC684574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EF7B29DE-32FA-4F04-9DEA-D5AF9C9383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A3E972-9B0E-4098-A083-5E57A36A6CAB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51202" name="Rectangle 1026">
            <a:extLst>
              <a:ext uri="{FF2B5EF4-FFF2-40B4-BE49-F238E27FC236}">
                <a16:creationId xmlns:a16="http://schemas.microsoft.com/office/drawing/2014/main" id="{5E134F0D-290B-4C2F-8368-0D124DCC447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1027">
            <a:extLst>
              <a:ext uri="{FF2B5EF4-FFF2-40B4-BE49-F238E27FC236}">
                <a16:creationId xmlns:a16="http://schemas.microsoft.com/office/drawing/2014/main" id="{DC72AD20-A4DD-4FD1-92E7-B15A30AF09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283EF124-60C2-457F-AF3C-6500E9AB47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1621C6-3C6A-4E0B-8F9D-E6E03A87ACFB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72706" name="Rectangle 1026">
            <a:extLst>
              <a:ext uri="{FF2B5EF4-FFF2-40B4-BE49-F238E27FC236}">
                <a16:creationId xmlns:a16="http://schemas.microsoft.com/office/drawing/2014/main" id="{D42FC95C-4EAE-409B-BB08-B51FE1C04C2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1027">
            <a:extLst>
              <a:ext uri="{FF2B5EF4-FFF2-40B4-BE49-F238E27FC236}">
                <a16:creationId xmlns:a16="http://schemas.microsoft.com/office/drawing/2014/main" id="{9A6DABCD-82B8-4BE2-85B3-6D38B13B3A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E1A0D917-F34F-4FE6-84AB-9D0B23FC5F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E83B65-1C87-40B7-9D86-FEE9B098E74A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92162" name="Rectangle 2">
            <a:extLst>
              <a:ext uri="{FF2B5EF4-FFF2-40B4-BE49-F238E27FC236}">
                <a16:creationId xmlns:a16="http://schemas.microsoft.com/office/drawing/2014/main" id="{E49D8CF9-9131-4822-B37B-35E6B2F3806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3" name="Rectangle 3">
            <a:extLst>
              <a:ext uri="{FF2B5EF4-FFF2-40B4-BE49-F238E27FC236}">
                <a16:creationId xmlns:a16="http://schemas.microsoft.com/office/drawing/2014/main" id="{C351915E-C4CD-4BEB-AEF1-000248D578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9453C991-1B1F-4ABA-9211-10C9B1C426E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2EFD0A-13C0-4F57-8509-49004B103DE7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94210" name="Rectangle 2">
            <a:extLst>
              <a:ext uri="{FF2B5EF4-FFF2-40B4-BE49-F238E27FC236}">
                <a16:creationId xmlns:a16="http://schemas.microsoft.com/office/drawing/2014/main" id="{CFF8FB2F-C390-4104-86BD-7CAFE469E27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1" name="Rectangle 3">
            <a:extLst>
              <a:ext uri="{FF2B5EF4-FFF2-40B4-BE49-F238E27FC236}">
                <a16:creationId xmlns:a16="http://schemas.microsoft.com/office/drawing/2014/main" id="{C1072053-72E2-45E3-AE10-F9B096ED52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35C36CFB-8158-4A4E-8381-88D3DFD78E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CDC5A3-9E7F-4501-BA35-3530E421690E}" type="slidenum">
              <a:rPr lang="ru-RU" altLang="ru-RU"/>
              <a:pPr/>
              <a:t>20</a:t>
            </a:fld>
            <a:endParaRPr lang="ru-RU" altLang="ru-RU"/>
          </a:p>
        </p:txBody>
      </p:sp>
      <p:sp>
        <p:nvSpPr>
          <p:cNvPr id="97282" name="Rectangle 2">
            <a:extLst>
              <a:ext uri="{FF2B5EF4-FFF2-40B4-BE49-F238E27FC236}">
                <a16:creationId xmlns:a16="http://schemas.microsoft.com/office/drawing/2014/main" id="{3AFD977C-45D4-4803-ADC8-C521C37C31D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Rectangle 3">
            <a:extLst>
              <a:ext uri="{FF2B5EF4-FFF2-40B4-BE49-F238E27FC236}">
                <a16:creationId xmlns:a16="http://schemas.microsoft.com/office/drawing/2014/main" id="{A6CCD321-D519-4BC0-B6A9-A39C80F34F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67D5B8B8-B6F1-4E48-BEBD-877E4D07FF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3472A1-D3B1-49E7-A3AF-81E887FE64DA}" type="slidenum">
              <a:rPr lang="ru-RU" altLang="ru-RU"/>
              <a:pPr/>
              <a:t>26</a:t>
            </a:fld>
            <a:endParaRPr lang="ru-RU" altLang="ru-RU"/>
          </a:p>
        </p:txBody>
      </p:sp>
      <p:sp>
        <p:nvSpPr>
          <p:cNvPr id="105474" name="Rectangle 2">
            <a:extLst>
              <a:ext uri="{FF2B5EF4-FFF2-40B4-BE49-F238E27FC236}">
                <a16:creationId xmlns:a16="http://schemas.microsoft.com/office/drawing/2014/main" id="{40EE2EC7-6ADD-4D02-8B0F-B8072DC35C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5475" name="Rectangle 3">
            <a:extLst>
              <a:ext uri="{FF2B5EF4-FFF2-40B4-BE49-F238E27FC236}">
                <a16:creationId xmlns:a16="http://schemas.microsoft.com/office/drawing/2014/main" id="{D7B61778-464A-43B5-AB2F-C5A9594AEA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A9D864C4-3C8E-4380-84E5-87B4AE7AA79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F0495D-1F7A-4A82-8D25-A4B3F90574B3}" type="slidenum">
              <a:rPr lang="ru-RU" altLang="ru-RU"/>
              <a:pPr/>
              <a:t>27</a:t>
            </a:fld>
            <a:endParaRPr lang="ru-RU" altLang="ru-RU"/>
          </a:p>
        </p:txBody>
      </p:sp>
      <p:sp>
        <p:nvSpPr>
          <p:cNvPr id="58370" name="Rectangle 2">
            <a:extLst>
              <a:ext uri="{FF2B5EF4-FFF2-40B4-BE49-F238E27FC236}">
                <a16:creationId xmlns:a16="http://schemas.microsoft.com/office/drawing/2014/main" id="{AB4AE55F-ABC0-4014-9904-E0A6A809591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AC1FE727-286F-4F66-B036-3118BB3D67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26E66920-C71E-4A86-95A4-EE88A3D28E2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C830A2-B692-46F7-8322-49AA0FFEE772}" type="slidenum">
              <a:rPr lang="ru-RU" altLang="ru-RU"/>
              <a:pPr/>
              <a:t>28</a:t>
            </a:fld>
            <a:endParaRPr lang="ru-RU" altLang="ru-RU"/>
          </a:p>
        </p:txBody>
      </p:sp>
      <p:sp>
        <p:nvSpPr>
          <p:cNvPr id="79874" name="Rectangle 2">
            <a:extLst>
              <a:ext uri="{FF2B5EF4-FFF2-40B4-BE49-F238E27FC236}">
                <a16:creationId xmlns:a16="http://schemas.microsoft.com/office/drawing/2014/main" id="{C76FB2E2-E79A-4924-BC9A-980AA9573A4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>
            <a:extLst>
              <a:ext uri="{FF2B5EF4-FFF2-40B4-BE49-F238E27FC236}">
                <a16:creationId xmlns:a16="http://schemas.microsoft.com/office/drawing/2014/main" id="{DEFF6657-1071-41D4-92A5-6B1A37B13A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77B5CD52-C2F1-497E-9C12-F95285316E9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81FC67-2D7C-4352-935F-5B12BFEB266D}" type="slidenum">
              <a:rPr lang="ru-RU" altLang="ru-RU"/>
              <a:pPr/>
              <a:t>30</a:t>
            </a:fld>
            <a:endParaRPr lang="ru-RU" altLang="ru-RU"/>
          </a:p>
        </p:txBody>
      </p:sp>
      <p:sp>
        <p:nvSpPr>
          <p:cNvPr id="111618" name="Rectangle 2">
            <a:extLst>
              <a:ext uri="{FF2B5EF4-FFF2-40B4-BE49-F238E27FC236}">
                <a16:creationId xmlns:a16="http://schemas.microsoft.com/office/drawing/2014/main" id="{09D1F6F0-96AF-44D4-B2A8-431C1B108F7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19" name="Rectangle 3">
            <a:extLst>
              <a:ext uri="{FF2B5EF4-FFF2-40B4-BE49-F238E27FC236}">
                <a16:creationId xmlns:a16="http://schemas.microsoft.com/office/drawing/2014/main" id="{5BC77D80-F9F8-4C9C-9A68-3C54F421EB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68533EDE-389E-458F-ADF0-1DB90A3ABDC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73C147-829E-4C98-95FD-3A55F1B32A52}" type="slidenum">
              <a:rPr lang="ru-RU" altLang="ru-RU"/>
              <a:pPr/>
              <a:t>32</a:t>
            </a:fld>
            <a:endParaRPr lang="ru-RU" altLang="ru-RU"/>
          </a:p>
        </p:txBody>
      </p:sp>
      <p:sp>
        <p:nvSpPr>
          <p:cNvPr id="108546" name="Rectangle 2">
            <a:extLst>
              <a:ext uri="{FF2B5EF4-FFF2-40B4-BE49-F238E27FC236}">
                <a16:creationId xmlns:a16="http://schemas.microsoft.com/office/drawing/2014/main" id="{6E44AB1A-1EEB-4815-958D-E288910FB7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8547" name="Rectangle 3">
            <a:extLst>
              <a:ext uri="{FF2B5EF4-FFF2-40B4-BE49-F238E27FC236}">
                <a16:creationId xmlns:a16="http://schemas.microsoft.com/office/drawing/2014/main" id="{C3311853-9B09-4420-AC06-858A8F3D84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A2E4E8A2-5E01-4822-849C-BCFD04B519E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A4EC9A-2951-494F-A6DA-A263A89148A1}" type="slidenum">
              <a:rPr lang="ru-RU" altLang="ru-RU"/>
              <a:pPr/>
              <a:t>33</a:t>
            </a:fld>
            <a:endParaRPr lang="ru-RU" altLang="ru-RU"/>
          </a:p>
        </p:txBody>
      </p:sp>
      <p:sp>
        <p:nvSpPr>
          <p:cNvPr id="59394" name="Rectangle 2">
            <a:extLst>
              <a:ext uri="{FF2B5EF4-FFF2-40B4-BE49-F238E27FC236}">
                <a16:creationId xmlns:a16="http://schemas.microsoft.com/office/drawing/2014/main" id="{2C955921-4666-4CD7-99DC-3D49FD6705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5D4ACEED-A20E-400B-AD28-3D7B6553CD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82CCE6C2-DCB5-4C3A-A675-6A856D03D40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300D05-1AF4-418E-AF90-FF922DDF5F5F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70658" name="Rectangle 2">
            <a:extLst>
              <a:ext uri="{FF2B5EF4-FFF2-40B4-BE49-F238E27FC236}">
                <a16:creationId xmlns:a16="http://schemas.microsoft.com/office/drawing/2014/main" id="{0CD61CC8-E8E0-44AF-B23D-2DE4FB18155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C84EB950-1AE2-47FD-8C3F-F648F3F8EE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F6AB42DF-4B6B-41E0-8E4A-A75D04AEF4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77B006-4646-4DF4-AFFA-3F9C6B1FBF29}" type="slidenum">
              <a:rPr lang="ru-RU" altLang="ru-RU"/>
              <a:pPr/>
              <a:t>34</a:t>
            </a:fld>
            <a:endParaRPr lang="ru-RU" altLang="ru-RU"/>
          </a:p>
        </p:txBody>
      </p:sp>
      <p:sp>
        <p:nvSpPr>
          <p:cNvPr id="81922" name="Rectangle 2">
            <a:extLst>
              <a:ext uri="{FF2B5EF4-FFF2-40B4-BE49-F238E27FC236}">
                <a16:creationId xmlns:a16="http://schemas.microsoft.com/office/drawing/2014/main" id="{6EBBF7FB-D49A-4DB1-8B20-4A50322ABC0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E0D99B1C-561F-4C66-830F-9ABE55D01A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7DF55E09-1DC2-482C-BC51-C6A214B147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07A059-DAC4-4C88-A5AF-52A99069419B}" type="slidenum">
              <a:rPr lang="ru-RU" altLang="ru-RU"/>
              <a:pPr/>
              <a:t>35</a:t>
            </a:fld>
            <a:endParaRPr lang="ru-RU" altLang="ru-RU"/>
          </a:p>
        </p:txBody>
      </p:sp>
      <p:sp>
        <p:nvSpPr>
          <p:cNvPr id="60418" name="Rectangle 2">
            <a:extLst>
              <a:ext uri="{FF2B5EF4-FFF2-40B4-BE49-F238E27FC236}">
                <a16:creationId xmlns:a16="http://schemas.microsoft.com/office/drawing/2014/main" id="{253283D9-8D45-43D3-B736-2951F787A77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92497096-0E13-4A6A-9722-269E20CE03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2B630D1A-8655-4AC0-8E03-D7D47D27E87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7A29DA-1F64-431D-A44E-3F3E01BC4BB9}" type="slidenum">
              <a:rPr lang="ru-RU" altLang="ru-RU"/>
              <a:pPr/>
              <a:t>36</a:t>
            </a:fld>
            <a:endParaRPr lang="ru-RU" altLang="ru-RU"/>
          </a:p>
        </p:txBody>
      </p:sp>
      <p:sp>
        <p:nvSpPr>
          <p:cNvPr id="83970" name="Rectangle 2">
            <a:extLst>
              <a:ext uri="{FF2B5EF4-FFF2-40B4-BE49-F238E27FC236}">
                <a16:creationId xmlns:a16="http://schemas.microsoft.com/office/drawing/2014/main" id="{5BFBE72F-3507-4BDB-BD58-4E5FF5ADFE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>
            <a:extLst>
              <a:ext uri="{FF2B5EF4-FFF2-40B4-BE49-F238E27FC236}">
                <a16:creationId xmlns:a16="http://schemas.microsoft.com/office/drawing/2014/main" id="{00D64E7E-1C3E-4DCC-948B-85A55DE95A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70B016BC-7FB4-4DF3-A899-3DCB3A28264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73DAB7-B315-489A-A812-D1AFFE2CA26D}" type="slidenum">
              <a:rPr lang="ru-RU" altLang="ru-RU"/>
              <a:pPr/>
              <a:t>38</a:t>
            </a:fld>
            <a:endParaRPr lang="ru-RU" altLang="ru-RU"/>
          </a:p>
        </p:txBody>
      </p:sp>
      <p:sp>
        <p:nvSpPr>
          <p:cNvPr id="114690" name="Rectangle 2">
            <a:extLst>
              <a:ext uri="{FF2B5EF4-FFF2-40B4-BE49-F238E27FC236}">
                <a16:creationId xmlns:a16="http://schemas.microsoft.com/office/drawing/2014/main" id="{0C3F0624-68E2-4C37-BFC8-24524DB33C1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1" name="Rectangle 3">
            <a:extLst>
              <a:ext uri="{FF2B5EF4-FFF2-40B4-BE49-F238E27FC236}">
                <a16:creationId xmlns:a16="http://schemas.microsoft.com/office/drawing/2014/main" id="{3B700F60-F928-4939-B75F-F083DB342C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4035ADEE-BE69-4388-A152-E5C23E09EE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4B5D9B-622E-4328-B068-387A6386B169}" type="slidenum">
              <a:rPr lang="ru-RU" altLang="ru-RU"/>
              <a:pPr/>
              <a:t>40</a:t>
            </a:fld>
            <a:endParaRPr lang="ru-RU" altLang="ru-RU"/>
          </a:p>
        </p:txBody>
      </p:sp>
      <p:sp>
        <p:nvSpPr>
          <p:cNvPr id="66562" name="Rectangle 2">
            <a:extLst>
              <a:ext uri="{FF2B5EF4-FFF2-40B4-BE49-F238E27FC236}">
                <a16:creationId xmlns:a16="http://schemas.microsoft.com/office/drawing/2014/main" id="{5DD60573-51F6-4A80-8ABD-DB3C571694B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0323EDCC-C944-48AF-8547-F44C36C90F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EE5EEC31-0B90-4B52-B231-09F9CE64CE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34B812-C187-40FC-86B9-14166D9CC4CB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52226" name="Rectangle 1026">
            <a:extLst>
              <a:ext uri="{FF2B5EF4-FFF2-40B4-BE49-F238E27FC236}">
                <a16:creationId xmlns:a16="http://schemas.microsoft.com/office/drawing/2014/main" id="{C70FFDB1-E27F-4ABD-9530-0A5E41F741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1027">
            <a:extLst>
              <a:ext uri="{FF2B5EF4-FFF2-40B4-BE49-F238E27FC236}">
                <a16:creationId xmlns:a16="http://schemas.microsoft.com/office/drawing/2014/main" id="{355F6A55-B823-4D44-AFF0-9E0700BA4B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AC0F793E-D200-44CE-9F35-DAD9C46260F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A66ED3-9897-4929-BD54-3BABC9B15701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53250" name="Rectangle 1026">
            <a:extLst>
              <a:ext uri="{FF2B5EF4-FFF2-40B4-BE49-F238E27FC236}">
                <a16:creationId xmlns:a16="http://schemas.microsoft.com/office/drawing/2014/main" id="{32BEB425-FEBA-4CB5-9340-47EF0D619D1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1027">
            <a:extLst>
              <a:ext uri="{FF2B5EF4-FFF2-40B4-BE49-F238E27FC236}">
                <a16:creationId xmlns:a16="http://schemas.microsoft.com/office/drawing/2014/main" id="{44DD7D0E-A8A6-4ADE-B3EE-AC00AE68B3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7BA9FBE8-9D9F-42D1-8E71-6255DAE1EFE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EA8B6A-DFFB-494E-8B4F-14B5A061C2E7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87042" name="Rectangle 2">
            <a:extLst>
              <a:ext uri="{FF2B5EF4-FFF2-40B4-BE49-F238E27FC236}">
                <a16:creationId xmlns:a16="http://schemas.microsoft.com/office/drawing/2014/main" id="{4092A1A5-C084-45E5-A085-38A3DE999F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3" name="Rectangle 3">
            <a:extLst>
              <a:ext uri="{FF2B5EF4-FFF2-40B4-BE49-F238E27FC236}">
                <a16:creationId xmlns:a16="http://schemas.microsoft.com/office/drawing/2014/main" id="{CBFDBF20-321B-4F9E-9D9E-FA8B5E048D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C34887C8-681D-4E42-9816-2BC32516EEE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B01647-93A9-4478-921C-A1D2E1B7D655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90114" name="Rectangle 2">
            <a:extLst>
              <a:ext uri="{FF2B5EF4-FFF2-40B4-BE49-F238E27FC236}">
                <a16:creationId xmlns:a16="http://schemas.microsoft.com/office/drawing/2014/main" id="{84C8AD35-83FC-44DD-9D43-518E629C5D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Rectangle 3">
            <a:extLst>
              <a:ext uri="{FF2B5EF4-FFF2-40B4-BE49-F238E27FC236}">
                <a16:creationId xmlns:a16="http://schemas.microsoft.com/office/drawing/2014/main" id="{B3D347FA-2DE1-4D37-9CFC-4DC2151BFD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750E1D68-9989-468F-B103-9A8AAC9F21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2C7EF9-0D48-46D2-A145-CA97F4C11DEC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100354" name="Rectangle 2">
            <a:extLst>
              <a:ext uri="{FF2B5EF4-FFF2-40B4-BE49-F238E27FC236}">
                <a16:creationId xmlns:a16="http://schemas.microsoft.com/office/drawing/2014/main" id="{5C24B303-779B-4E90-A484-632E9CE72FE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5" name="Rectangle 3">
            <a:extLst>
              <a:ext uri="{FF2B5EF4-FFF2-40B4-BE49-F238E27FC236}">
                <a16:creationId xmlns:a16="http://schemas.microsoft.com/office/drawing/2014/main" id="{6384D28B-1368-4D37-A458-C4277ACCEE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5AD160CA-9553-457D-96E6-F45CED25A04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654842-B282-43FC-9942-B7CE30AB1FE4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102402" name="Rectangle 2">
            <a:extLst>
              <a:ext uri="{FF2B5EF4-FFF2-40B4-BE49-F238E27FC236}">
                <a16:creationId xmlns:a16="http://schemas.microsoft.com/office/drawing/2014/main" id="{FCEE558B-CA5E-4909-ADA5-8551EBB850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3" name="Rectangle 3">
            <a:extLst>
              <a:ext uri="{FF2B5EF4-FFF2-40B4-BE49-F238E27FC236}">
                <a16:creationId xmlns:a16="http://schemas.microsoft.com/office/drawing/2014/main" id="{D08C4A44-3FC7-48C5-8661-F9C230695E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62250EFE-EBFC-4CF3-86E4-3EE04F8CD09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A3B373-E88F-460C-A9F7-38747D3C9265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56322" name="Rectangle 1026">
            <a:extLst>
              <a:ext uri="{FF2B5EF4-FFF2-40B4-BE49-F238E27FC236}">
                <a16:creationId xmlns:a16="http://schemas.microsoft.com/office/drawing/2014/main" id="{2FE39CB2-212B-44D5-97FF-33AECA6F106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1027">
            <a:extLst>
              <a:ext uri="{FF2B5EF4-FFF2-40B4-BE49-F238E27FC236}">
                <a16:creationId xmlns:a16="http://schemas.microsoft.com/office/drawing/2014/main" id="{FF1041BB-116A-434C-B903-7C7579E973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AEEA4C-D633-4063-878D-5EF91BAB18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25B6C99-D09F-4E2C-8F0C-D6938316DF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2D2F261-60AA-4626-A2F5-E27D104DD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5C8CBB1-592A-432A-9882-37B76F749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07B18EA-C7E1-40BB-8ACC-97ED1FBBC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80DE70-C847-4845-BDC5-884AB9A95E7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93634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F54DE7-C566-4D62-B4C9-565249181A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239CDD6-5BD5-40A3-B589-CCF0D4E387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CDA1CC2-B0C8-4DEF-AB0E-3E1ACACD6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375B12D-856A-4230-98D0-D1F8169C6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392A5AD-CC39-41DB-90FF-424CFFEF1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4B30D8-A7AD-4D9A-BEC4-58D557A3AD0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99997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98FE0A1-2F10-4B04-9E9A-168EC9B4A6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AD6DC69-90E7-44F9-813F-7AD11081D6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A29430C-DFBA-4E5D-A756-44121A60C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BF21931-AFC7-4EFD-9C39-D538C77D9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F43DEB1-BE83-406B-935C-9D96444B6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1B77BB-4C17-4802-8E3A-8830A8102FE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73124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D64963-0535-45B2-A902-693EFC5FA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02E7555-FF7C-4E05-A763-D232AA607C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0DBC3DF-4718-428A-8CDD-84456CA07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97BD0A8-96F5-4991-AD37-DAA8063FD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A36D56D-E734-4FF3-94B0-BE4B55E90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027D2E-F4C7-426B-B0C7-F495C40F9D2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67503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EF68F5-AEFA-43F4-ACB5-8246CBDA61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4A039AF-EF74-4A01-B7E5-028E0784D1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EF3FFAA-C003-4BC6-A281-5FFCC718E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B548CB4-50E8-44D1-8D6C-640EA0E75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C29BE82-C639-4C13-8534-D32BF84A8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AE46CD-6CD3-4AD1-8B74-A621B265225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41053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F0D975-C24D-4E04-A2C4-94DFBDAE0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FF6B8B1-1CE5-449A-8025-14EE5861B9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155C437-D13F-4055-BD0A-E5FAA8B0E0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1DF9897-2511-4615-9120-623915C34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4CF4147-6358-4CD6-9582-01BDF6FA3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44136AC-4C2A-4E8D-8322-7CF101E25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AC9EFA-D995-4C54-A1FF-98A75C0E89C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56363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6AFE96-6666-4212-9929-D6988D666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A38D063-EF03-4D91-8355-490B3262BB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4625A5B-3A59-4A2B-9C1C-C96E89F660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03383BE-60EA-48B2-B3D7-A4A64D76EF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49B0F55-8873-4253-9F9E-9514FA95A4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28A8D626-BA08-44B8-8B73-D2B8A6EB2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4ED63B3E-92A8-46F8-A7A6-2DC56578D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57F416B-3380-4571-BD36-667938399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AE9A44-BD90-46E0-982B-B6387603D5A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25137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C71827-A747-4BD9-98A7-81EB32E34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433F1F2-6EC9-4DF0-82D9-CC7F8FACC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8533BD5-46BF-4F3F-B57A-202516D29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0B2CF4C-210B-4D42-ACDB-EC4A30E29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3170EF-F514-465A-A54E-8202B97E9D6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89729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44C56FEE-6B0E-4B38-AAE6-258C4F6E5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C76D4EC9-BA54-4EA6-AC61-A6BC62718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F945F59-4EFD-4FAF-8ECA-C8EE605AB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313726-4CD6-4EAA-9CE8-3237BE18180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04915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0C2B4B-307F-46E4-985E-3D92C3DE0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3866290-9450-4B7C-9CE5-AA815A53D0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3273693-E25A-42F9-9D3F-6F8513AD50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C2569D5-4E43-42BE-A565-4249B5B9D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52681FC-B2BC-4E56-9346-4774D3048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4AAA817-3BFA-4A11-9455-8B38C3AD0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93678-1700-4B09-9160-B2781766DFD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50509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EB6927-ABD9-46DC-A417-A0EFE6EA60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C4CF3A7-C53C-4123-B473-23A11C45BC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99BDBBE-D5C7-40F9-A1CC-A2C97EA228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99D16E2-4A7A-4C1C-8A25-2F1FA151A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AC95483-6CA7-4D30-BE88-CD9AE07F5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F0B929F-2D0D-4AC9-9DE0-EE3536129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CE7A05-FEC3-48DA-BD4B-AFADA93E903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12278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4DE1DA0-A4AB-4433-A576-3913540AFA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B5CF4AB-4ACC-428B-9FCA-271E0618D4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276E4C7-A908-4C98-8064-845F2BAE562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E352FFE-9B7B-4061-9E74-1548ADEB287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4DBA207-585F-4A3B-97E0-FC9BBA861C6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91C30BE-640B-48BD-A88A-FAE37331E77B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5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.png"/><Relationship Id="rId5" Type="http://schemas.openxmlformats.org/officeDocument/2006/relationships/image" Target="../media/image44.png"/><Relationship Id="rId4" Type="http://schemas.openxmlformats.org/officeDocument/2006/relationships/image" Target="../media/image43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7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1.png"/><Relationship Id="rId5" Type="http://schemas.openxmlformats.org/officeDocument/2006/relationships/image" Target="../media/image50.png"/><Relationship Id="rId4" Type="http://schemas.openxmlformats.org/officeDocument/2006/relationships/image" Target="../media/image49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5.png"/><Relationship Id="rId5" Type="http://schemas.openxmlformats.org/officeDocument/2006/relationships/image" Target="../media/image54.png"/><Relationship Id="rId4" Type="http://schemas.openxmlformats.org/officeDocument/2006/relationships/image" Target="../media/image53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7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9.png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3.png"/><Relationship Id="rId5" Type="http://schemas.openxmlformats.org/officeDocument/2006/relationships/image" Target="../media/image62.png"/><Relationship Id="rId4" Type="http://schemas.openxmlformats.org/officeDocument/2006/relationships/image" Target="../media/image61.png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7.png"/><Relationship Id="rId5" Type="http://schemas.openxmlformats.org/officeDocument/2006/relationships/image" Target="../media/image66.png"/><Relationship Id="rId4" Type="http://schemas.openxmlformats.org/officeDocument/2006/relationships/image" Target="../media/image65.png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DD9E94FD-4A15-4420-8940-ECC2613B1A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772816"/>
            <a:ext cx="7772400" cy="2128664"/>
          </a:xfrm>
        </p:spPr>
        <p:txBody>
          <a:bodyPr/>
          <a:lstStyle/>
          <a:p>
            <a:r>
              <a:rPr lang="ru-RU" altLang="ru-RU" sz="4800" dirty="0">
                <a:solidFill>
                  <a:srgbClr val="FF3300"/>
                </a:solidFill>
              </a:rPr>
              <a:t>27б. Каскады из правильных многогранников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>
            <a:extLst>
              <a:ext uri="{FF2B5EF4-FFF2-40B4-BE49-F238E27FC236}">
                <a16:creationId xmlns:a16="http://schemas.microsoft.com/office/drawing/2014/main" id="{1E191249-45A3-44EA-A22D-B71965029D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848600" cy="457200"/>
          </a:xfrm>
        </p:spPr>
        <p:txBody>
          <a:bodyPr/>
          <a:lstStyle/>
          <a:p>
            <a:r>
              <a:rPr lang="ru-RU" altLang="ru-RU" sz="3200">
                <a:solidFill>
                  <a:srgbClr val="FF3300"/>
                </a:solidFill>
              </a:rPr>
              <a:t>Куб и додекаэдр</a:t>
            </a:r>
          </a:p>
        </p:txBody>
      </p:sp>
      <p:sp>
        <p:nvSpPr>
          <p:cNvPr id="88067" name="Text Box 3">
            <a:extLst>
              <a:ext uri="{FF2B5EF4-FFF2-40B4-BE49-F238E27FC236}">
                <a16:creationId xmlns:a16="http://schemas.microsoft.com/office/drawing/2014/main" id="{9A80857A-78CF-43DF-A4CD-2CA4C173DF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1800">
                <a:solidFill>
                  <a:schemeClr val="accent1"/>
                </a:solidFill>
              </a:rPr>
              <a:t>          </a:t>
            </a:r>
            <a:r>
              <a:rPr lang="ru-RU" altLang="ru-RU"/>
              <a:t>В куб можно вписать додекаэдр так, что серединами ребер додекаэдра будут центры граней куба.</a:t>
            </a:r>
          </a:p>
        </p:txBody>
      </p:sp>
      <p:pic>
        <p:nvPicPr>
          <p:cNvPr id="88068" name="Picture 4">
            <a:extLst>
              <a:ext uri="{FF2B5EF4-FFF2-40B4-BE49-F238E27FC236}">
                <a16:creationId xmlns:a16="http://schemas.microsoft.com/office/drawing/2014/main" id="{4EA598CB-C231-464E-BDF2-5069A37E75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286000"/>
            <a:ext cx="4413250" cy="4186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Text Box 3">
            <a:extLst>
              <a:ext uri="{FF2B5EF4-FFF2-40B4-BE49-F238E27FC236}">
                <a16:creationId xmlns:a16="http://schemas.microsoft.com/office/drawing/2014/main" id="{5E0E3D74-009B-45E3-A303-D96B79C2AA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99914"/>
            <a:ext cx="89154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</a:pPr>
            <a:r>
              <a:rPr lang="en-US" altLang="ru-RU" sz="2000" dirty="0"/>
              <a:t>	</a:t>
            </a:r>
            <a:r>
              <a:rPr lang="ru-RU" altLang="ru-RU" sz="2000" dirty="0"/>
              <a:t>Впишем в куб додекаэдр. Для этого </a:t>
            </a:r>
            <a:r>
              <a:rPr lang="ru-RU" altLang="ru-RU" sz="2000" dirty="0">
                <a:cs typeface="Times New Roman" panose="02020603050405020304" pitchFamily="18" charset="0"/>
              </a:rPr>
              <a:t>построим на гранях куба отрезки, параллельные ребрам и середины которых лежат в центрах граней. Одним из таких отрезков является отрезок </a:t>
            </a:r>
            <a:r>
              <a:rPr lang="en-US" altLang="ru-RU" sz="2000" i="1" dirty="0">
                <a:cs typeface="Times New Roman" panose="02020603050405020304" pitchFamily="18" charset="0"/>
              </a:rPr>
              <a:t>AB</a:t>
            </a:r>
            <a:r>
              <a:rPr lang="ru-RU" altLang="ru-RU" sz="2000" dirty="0">
                <a:cs typeface="Times New Roman" panose="02020603050405020304" pitchFamily="18" charset="0"/>
              </a:rPr>
              <a:t>. Соединим концы этих отрезков. В результате получим многогранник, гранями которого являются двадцать треугольников и в каждой вершине сходится пять ребер. </a:t>
            </a:r>
            <a:endParaRPr lang="ru-RU" altLang="ru-RU" sz="2000" dirty="0"/>
          </a:p>
          <a:p>
            <a:pPr algn="just">
              <a:spcBef>
                <a:spcPts val="0"/>
              </a:spcBef>
            </a:pPr>
            <a:r>
              <a:rPr lang="en-US" altLang="ru-RU" sz="2000" dirty="0"/>
              <a:t>	</a:t>
            </a:r>
            <a:r>
              <a:rPr lang="ru-RU" altLang="ru-RU" sz="2000" dirty="0"/>
              <a:t>Какую длину должен иметь </a:t>
            </a:r>
            <a:r>
              <a:rPr lang="ru-RU" altLang="ru-RU" sz="2000" dirty="0">
                <a:cs typeface="Times New Roman" panose="02020603050405020304" pitchFamily="18" charset="0"/>
              </a:rPr>
              <a:t>отрез</a:t>
            </a:r>
            <a:r>
              <a:rPr lang="ru-RU" altLang="ru-RU" sz="2000" dirty="0"/>
              <a:t>ок</a:t>
            </a:r>
            <a:r>
              <a:rPr lang="ru-RU" altLang="ru-RU" sz="2000" dirty="0">
                <a:cs typeface="Times New Roman" panose="02020603050405020304" pitchFamily="18" charset="0"/>
              </a:rPr>
              <a:t> </a:t>
            </a:r>
            <a:r>
              <a:rPr lang="en-US" altLang="ru-RU" sz="2000" i="1" dirty="0">
                <a:cs typeface="Times New Roman" panose="02020603050405020304" pitchFamily="18" charset="0"/>
              </a:rPr>
              <a:t>AB</a:t>
            </a:r>
            <a:r>
              <a:rPr lang="ru-RU" altLang="ru-RU" sz="2000" i="1" dirty="0"/>
              <a:t> </a:t>
            </a:r>
            <a:r>
              <a:rPr lang="ru-RU" altLang="ru-RU" sz="2000" dirty="0"/>
              <a:t>в единичном кубе</a:t>
            </a:r>
            <a:r>
              <a:rPr lang="ru-RU" altLang="ru-RU" sz="2000" dirty="0">
                <a:cs typeface="Times New Roman" panose="02020603050405020304" pitchFamily="18" charset="0"/>
              </a:rPr>
              <a:t>, чтобы </a:t>
            </a:r>
            <a:r>
              <a:rPr lang="ru-RU" altLang="ru-RU" sz="2000" dirty="0"/>
              <a:t>полученный многогранник был додекаэдром?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endParaRPr lang="ru-RU" altLang="ru-RU" dirty="0"/>
          </a:p>
        </p:txBody>
      </p:sp>
      <p:pic>
        <p:nvPicPr>
          <p:cNvPr id="89092" name="Picture 4">
            <a:extLst>
              <a:ext uri="{FF2B5EF4-FFF2-40B4-BE49-F238E27FC236}">
                <a16:creationId xmlns:a16="http://schemas.microsoft.com/office/drawing/2014/main" id="{58A03B44-967A-434A-B7F4-D9D798DC54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895600"/>
            <a:ext cx="3505200" cy="332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89093" name="Group 5">
            <a:extLst>
              <a:ext uri="{FF2B5EF4-FFF2-40B4-BE49-F238E27FC236}">
                <a16:creationId xmlns:a16="http://schemas.microsoft.com/office/drawing/2014/main" id="{E465EB7C-DC7F-4D52-9087-50E3EB2DA1D5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2667000"/>
            <a:ext cx="8839200" cy="3978275"/>
            <a:chOff x="192" y="1680"/>
            <a:chExt cx="5568" cy="2506"/>
          </a:xfrm>
        </p:grpSpPr>
        <p:sp>
          <p:nvSpPr>
            <p:cNvPr id="89094" name="Text Box 6">
              <a:extLst>
                <a:ext uri="{FF2B5EF4-FFF2-40B4-BE49-F238E27FC236}">
                  <a16:creationId xmlns:a16="http://schemas.microsoft.com/office/drawing/2014/main" id="{4DA8D5BA-2E84-45AA-AD60-480165B1C9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48" y="1680"/>
              <a:ext cx="3208" cy="7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000">
                  <a:solidFill>
                    <a:srgbClr val="FF3300"/>
                  </a:solidFill>
                </a:rPr>
                <a:t>Решение. </a:t>
              </a:r>
              <a:r>
                <a:rPr lang="ru-RU" altLang="ru-RU" sz="2000"/>
                <a:t>Обозначим </a:t>
              </a:r>
              <a:r>
                <a:rPr lang="en-US" altLang="ru-RU" sz="2000" i="1"/>
                <a:t>x </a:t>
              </a:r>
              <a:r>
                <a:rPr lang="ru-RU" altLang="ru-RU" sz="2000"/>
                <a:t>половину длины отрезка </a:t>
              </a:r>
              <a:r>
                <a:rPr lang="en-US" altLang="ru-RU" sz="2000" i="1"/>
                <a:t>AB</a:t>
              </a:r>
              <a:r>
                <a:rPr lang="en-US" altLang="ru-RU" sz="2000"/>
                <a:t>. </a:t>
              </a:r>
              <a:r>
                <a:rPr lang="ru-RU" altLang="ru-RU" sz="2000"/>
                <a:t>Тогда</a:t>
              </a:r>
            </a:p>
            <a:p>
              <a:pPr>
                <a:spcBef>
                  <a:spcPct val="50000"/>
                </a:spcBef>
              </a:pPr>
              <a:endParaRPr lang="ru-RU" altLang="ru-RU" sz="2000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9095" name="Object 7">
                  <a:extLst>
                    <a:ext uri="{FF2B5EF4-FFF2-40B4-BE49-F238E27FC236}">
                      <a16:creationId xmlns:a16="http://schemas.microsoft.com/office/drawing/2014/main" id="{F762DBC1-338C-4BE2-9531-32A5534CAC94}"/>
                    </a:ext>
                  </a:extLst>
                </p:cNvPr>
                <p:cNvSpPr txBox="1"/>
                <p:nvPr/>
              </p:nvSpPr>
              <p:spPr bwMode="auto">
                <a:xfrm>
                  <a:off x="3064" y="2064"/>
                  <a:ext cx="2096" cy="46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62500" lnSpcReduction="2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  <m:sSup>
                          <m:sSup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p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ru-RU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ru-RU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</m:e>
                          <m:sup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89095" name="Object 7">
                  <a:extLst>
                    <a:ext uri="{FF2B5EF4-FFF2-40B4-BE49-F238E27FC236}">
                      <a16:creationId xmlns:a16="http://schemas.microsoft.com/office/drawing/2014/main" id="{F762DBC1-338C-4BE2-9531-32A5534CAC9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064" y="2064"/>
                  <a:ext cx="2096" cy="464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9096" name="Object 8">
                  <a:extLst>
                    <a:ext uri="{FF2B5EF4-FFF2-40B4-BE49-F238E27FC236}">
                      <a16:creationId xmlns:a16="http://schemas.microsoft.com/office/drawing/2014/main" id="{76F730E0-A63C-45D7-B50A-3100B1BD1C4E}"/>
                    </a:ext>
                  </a:extLst>
                </p:cNvPr>
                <p:cNvSpPr txBox="1"/>
                <p:nvPr/>
              </p:nvSpPr>
              <p:spPr bwMode="auto">
                <a:xfrm>
                  <a:off x="3064" y="2496"/>
                  <a:ext cx="2096" cy="38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62500" lnSpcReduction="2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  <m:sSup>
                          <m:sSup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p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  <m:sSup>
                          <m:sSup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p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  <m:sSup>
                          <m:sSup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p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+2</m:t>
                        </m:r>
                        <m:sSup>
                          <m:sSup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89096" name="Object 8">
                  <a:extLst>
                    <a:ext uri="{FF2B5EF4-FFF2-40B4-BE49-F238E27FC236}">
                      <a16:creationId xmlns:a16="http://schemas.microsoft.com/office/drawing/2014/main" id="{76F730E0-A63C-45D7-B50A-3100B1BD1C4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064" y="2496"/>
                  <a:ext cx="2096" cy="384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89097" name="Text Box 9">
              <a:extLst>
                <a:ext uri="{FF2B5EF4-FFF2-40B4-BE49-F238E27FC236}">
                  <a16:creationId xmlns:a16="http://schemas.microsoft.com/office/drawing/2014/main" id="{98227BD7-85FF-4691-A789-554E7CA4D5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96" y="2880"/>
              <a:ext cx="3160" cy="13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000"/>
                <a:t>Для того, чтобы грань была правильным</a:t>
              </a:r>
            </a:p>
            <a:p>
              <a:pPr>
                <a:spcBef>
                  <a:spcPct val="50000"/>
                </a:spcBef>
              </a:pPr>
              <a:r>
                <a:rPr lang="ru-RU" altLang="ru-RU" sz="2000"/>
                <a:t>пятиугольником нужно, чтобы </a:t>
              </a:r>
              <a:r>
                <a:rPr lang="en-US" altLang="ru-RU" sz="2000" i="1"/>
                <a:t>BC =</a:t>
              </a:r>
              <a:endParaRPr lang="ru-RU" altLang="ru-RU" sz="2000" i="1"/>
            </a:p>
            <a:p>
              <a:pPr>
                <a:spcBef>
                  <a:spcPct val="50000"/>
                </a:spcBef>
              </a:pPr>
              <a:r>
                <a:rPr lang="ru-RU" altLang="ru-RU" sz="2000"/>
                <a:t>Решая соответствующее уравнение, находим </a:t>
              </a:r>
              <a:endParaRPr lang="en-US" altLang="ru-RU" sz="2000" i="1"/>
            </a:p>
            <a:p>
              <a:pPr>
                <a:spcBef>
                  <a:spcPct val="50000"/>
                </a:spcBef>
              </a:pPr>
              <a:endParaRPr lang="ru-RU" altLang="ru-RU" sz="2000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9098" name="Object 10">
                  <a:extLst>
                    <a:ext uri="{FF2B5EF4-FFF2-40B4-BE49-F238E27FC236}">
                      <a16:creationId xmlns:a16="http://schemas.microsoft.com/office/drawing/2014/main" id="{E20B93FC-2FE7-4CE5-B61B-434C5CBAAA3B}"/>
                    </a:ext>
                  </a:extLst>
                </p:cNvPr>
                <p:cNvSpPr txBox="1"/>
                <p:nvPr/>
              </p:nvSpPr>
              <p:spPr bwMode="auto">
                <a:xfrm>
                  <a:off x="5064" y="3072"/>
                  <a:ext cx="696" cy="42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70000" lnSpcReduction="2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1+</m:t>
                            </m:r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𝐴𝐵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89098" name="Object 10">
                  <a:extLst>
                    <a:ext uri="{FF2B5EF4-FFF2-40B4-BE49-F238E27FC236}">
                      <a16:creationId xmlns:a16="http://schemas.microsoft.com/office/drawing/2014/main" id="{E20B93FC-2FE7-4CE5-B61B-434C5CBAAA3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5064" y="3072"/>
                  <a:ext cx="696" cy="424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9099" name="Object 11">
                  <a:extLst>
                    <a:ext uri="{FF2B5EF4-FFF2-40B4-BE49-F238E27FC236}">
                      <a16:creationId xmlns:a16="http://schemas.microsoft.com/office/drawing/2014/main" id="{2DE015DB-B87B-4324-9CFB-CFA4C748789E}"/>
                    </a:ext>
                  </a:extLst>
                </p:cNvPr>
                <p:cNvSpPr txBox="1"/>
                <p:nvPr/>
              </p:nvSpPr>
              <p:spPr bwMode="auto">
                <a:xfrm>
                  <a:off x="3352" y="3648"/>
                  <a:ext cx="1176" cy="42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62500" lnSpcReduction="2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𝐴𝐵</m:t>
                        </m:r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3−</m:t>
                            </m:r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𝜙</m:t>
                            </m:r>
                          </m:e>
                          <m:sup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89099" name="Object 11">
                  <a:extLst>
                    <a:ext uri="{FF2B5EF4-FFF2-40B4-BE49-F238E27FC236}">
                      <a16:creationId xmlns:a16="http://schemas.microsoft.com/office/drawing/2014/main" id="{2DE015DB-B87B-4324-9CFB-CFA4C748789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2" y="3648"/>
                  <a:ext cx="1176" cy="424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89100" name="Picture 12">
              <a:extLst>
                <a:ext uri="{FF2B5EF4-FFF2-40B4-BE49-F238E27FC236}">
                  <a16:creationId xmlns:a16="http://schemas.microsoft.com/office/drawing/2014/main" id="{F54FD5A5-7F8D-44BA-B2FF-CA52103F70E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" y="1824"/>
              <a:ext cx="2208" cy="20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16D9759D-ABA4-40C2-8E0B-5B2DAACCE601}"/>
              </a:ext>
            </a:extLst>
          </p:cNvPr>
          <p:cNvSpPr txBox="1"/>
          <p:nvPr/>
        </p:nvSpPr>
        <p:spPr>
          <a:xfrm>
            <a:off x="2770903" y="20765"/>
            <a:ext cx="36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Упражнение 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9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>
            <a:extLst>
              <a:ext uri="{FF2B5EF4-FFF2-40B4-BE49-F238E27FC236}">
                <a16:creationId xmlns:a16="http://schemas.microsoft.com/office/drawing/2014/main" id="{35521EA3-63F4-4893-89FC-F884A778AF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533400"/>
          </a:xfrm>
        </p:spPr>
        <p:txBody>
          <a:bodyPr/>
          <a:lstStyle/>
          <a:p>
            <a:r>
              <a:rPr lang="ru-RU" altLang="ru-RU" sz="3200">
                <a:solidFill>
                  <a:srgbClr val="FF3300"/>
                </a:solidFill>
              </a:rPr>
              <a:t>Додекаэдр и икосаэдр</a:t>
            </a:r>
          </a:p>
        </p:txBody>
      </p:sp>
      <p:pic>
        <p:nvPicPr>
          <p:cNvPr id="98307" name="Picture 3">
            <a:extLst>
              <a:ext uri="{FF2B5EF4-FFF2-40B4-BE49-F238E27FC236}">
                <a16:creationId xmlns:a16="http://schemas.microsoft.com/office/drawing/2014/main" id="{CCC87D6F-622A-470B-9569-4F2DFE72DD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048000"/>
            <a:ext cx="7491413" cy="334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8308" name="Text Box 4">
            <a:extLst>
              <a:ext uri="{FF2B5EF4-FFF2-40B4-BE49-F238E27FC236}">
                <a16:creationId xmlns:a16="http://schemas.microsoft.com/office/drawing/2014/main" id="{851891F9-E392-4678-B1AE-24AB8841C4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858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/>
              <a:t>	</a:t>
            </a:r>
            <a:r>
              <a:rPr lang="ru-RU" altLang="ru-RU" dirty="0"/>
              <a:t>В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додекаэдр</a:t>
            </a:r>
            <a:r>
              <a:rPr lang="ru-RU" altLang="ru-RU" dirty="0">
                <a:cs typeface="Times New Roman" panose="02020603050405020304" pitchFamily="18" charset="0"/>
              </a:rPr>
              <a:t> можно вписать </a:t>
            </a:r>
            <a:r>
              <a:rPr lang="ru-RU" altLang="ru-RU" dirty="0"/>
              <a:t>икосаэдр</a:t>
            </a:r>
            <a:r>
              <a:rPr lang="ru-RU" altLang="ru-RU" dirty="0">
                <a:cs typeface="Times New Roman" panose="02020603050405020304" pitchFamily="18" charset="0"/>
              </a:rPr>
              <a:t>. </a:t>
            </a:r>
            <a:r>
              <a:rPr lang="ru-RU" altLang="ru-RU" dirty="0"/>
              <a:t>Вершинами икосаэдра являются ц</a:t>
            </a:r>
            <a:r>
              <a:rPr lang="ru-RU" altLang="ru-RU" dirty="0">
                <a:cs typeface="Times New Roman" panose="02020603050405020304" pitchFamily="18" charset="0"/>
              </a:rPr>
              <a:t>ентры граней </a:t>
            </a:r>
            <a:r>
              <a:rPr lang="ru-RU" altLang="ru-RU" dirty="0"/>
              <a:t>додекаэдра. </a:t>
            </a:r>
            <a:r>
              <a:rPr lang="ru-RU" altLang="ru-RU" dirty="0">
                <a:cs typeface="Times New Roman" panose="02020603050405020304" pitchFamily="18" charset="0"/>
              </a:rPr>
              <a:t>В свою очередь, центры граней </a:t>
            </a:r>
            <a:r>
              <a:rPr lang="ru-RU" altLang="ru-RU" dirty="0"/>
              <a:t>икоса</a:t>
            </a:r>
            <a:r>
              <a:rPr lang="ru-RU" altLang="ru-RU" dirty="0">
                <a:cs typeface="Times New Roman" panose="02020603050405020304" pitchFamily="18" charset="0"/>
              </a:rPr>
              <a:t>эдра образуют вершины вписанного в него </a:t>
            </a:r>
            <a:r>
              <a:rPr lang="ru-RU" altLang="ru-RU" dirty="0"/>
              <a:t>додекаэдра</a:t>
            </a:r>
            <a:r>
              <a:rPr lang="ru-RU" altLang="ru-RU" dirty="0">
                <a:cs typeface="Times New Roman" panose="02020603050405020304" pitchFamily="18" charset="0"/>
              </a:rPr>
              <a:t>. </a:t>
            </a:r>
            <a:endParaRPr lang="ru-RU" alt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1" name="Text Box 3">
            <a:extLst>
              <a:ext uri="{FF2B5EF4-FFF2-40B4-BE49-F238E27FC236}">
                <a16:creationId xmlns:a16="http://schemas.microsoft.com/office/drawing/2014/main" id="{C610CF4B-A7CB-4702-AFC6-088693AF55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85800"/>
            <a:ext cx="845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Найдите ребро додекаэдра, вписанного в единичный икосаэдр.</a:t>
            </a:r>
          </a:p>
        </p:txBody>
      </p:sp>
      <p:pic>
        <p:nvPicPr>
          <p:cNvPr id="99332" name="Picture 4">
            <a:extLst>
              <a:ext uri="{FF2B5EF4-FFF2-40B4-BE49-F238E27FC236}">
                <a16:creationId xmlns:a16="http://schemas.microsoft.com/office/drawing/2014/main" id="{D29D94B5-5246-4D20-853A-7747D10980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752600"/>
            <a:ext cx="3656013" cy="317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99333" name="Group 5">
            <a:extLst>
              <a:ext uri="{FF2B5EF4-FFF2-40B4-BE49-F238E27FC236}">
                <a16:creationId xmlns:a16="http://schemas.microsoft.com/office/drawing/2014/main" id="{58A815F1-FBF7-48AF-B6E0-C489608AD2D2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524000"/>
            <a:ext cx="8839200" cy="4319588"/>
            <a:chOff x="96" y="960"/>
            <a:chExt cx="5568" cy="2721"/>
          </a:xfrm>
        </p:grpSpPr>
        <p:sp>
          <p:nvSpPr>
            <p:cNvPr id="99335" name="Text Box 7">
              <a:extLst>
                <a:ext uri="{FF2B5EF4-FFF2-40B4-BE49-F238E27FC236}">
                  <a16:creationId xmlns:a16="http://schemas.microsoft.com/office/drawing/2014/main" id="{B1BE55F1-6667-4175-B08A-CFF485BC95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48" y="1056"/>
              <a:ext cx="3216" cy="20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Решение.</a:t>
              </a:r>
              <a:r>
                <a:rPr lang="ru-RU" altLang="ru-RU">
                  <a:solidFill>
                    <a:schemeClr val="accent1"/>
                  </a:solidFill>
                </a:rPr>
                <a:t> </a:t>
              </a:r>
              <a:r>
                <a:rPr lang="ru-RU" altLang="ru-RU"/>
                <a:t>Пятиугольник </a:t>
              </a:r>
              <a:r>
                <a:rPr lang="en-US" altLang="ru-RU" i="1"/>
                <a:t>ABCDE</a:t>
              </a:r>
              <a:r>
                <a:rPr lang="ru-RU" altLang="ru-RU"/>
                <a:t>, с вершинами в серединах ребер икосаэдра, является правильным,</a:t>
              </a:r>
            </a:p>
            <a:p>
              <a:pPr>
                <a:spcBef>
                  <a:spcPct val="50000"/>
                </a:spcBef>
              </a:pPr>
              <a:r>
                <a:rPr lang="ru-RU" altLang="ru-RU"/>
                <a:t> со стороной, равной</a:t>
              </a:r>
            </a:p>
            <a:p>
              <a:pPr>
                <a:spcBef>
                  <a:spcPct val="50000"/>
                </a:spcBef>
              </a:pPr>
              <a:r>
                <a:rPr lang="ru-RU" altLang="ru-RU"/>
                <a:t>Грань додекаэдра подобна этому пятиугольнику с коэффициентом</a:t>
              </a:r>
            </a:p>
            <a:p>
              <a:pPr>
                <a:spcBef>
                  <a:spcPct val="50000"/>
                </a:spcBef>
              </a:pPr>
              <a:endParaRPr lang="ru-RU" altLang="ru-RU"/>
            </a:p>
          </p:txBody>
        </p:sp>
        <p:pic>
          <p:nvPicPr>
            <p:cNvPr id="99336" name="Picture 8">
              <a:extLst>
                <a:ext uri="{FF2B5EF4-FFF2-40B4-BE49-F238E27FC236}">
                  <a16:creationId xmlns:a16="http://schemas.microsoft.com/office/drawing/2014/main" id="{204EF916-9D70-453B-9CFD-5FF0AD17905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" y="960"/>
              <a:ext cx="2303" cy="2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9337" name="Object 9">
                  <a:extLst>
                    <a:ext uri="{FF2B5EF4-FFF2-40B4-BE49-F238E27FC236}">
                      <a16:creationId xmlns:a16="http://schemas.microsoft.com/office/drawing/2014/main" id="{45C334EF-EB47-4125-AE84-B9A77250B0F2}"/>
                    </a:ext>
                  </a:extLst>
                </p:cNvPr>
                <p:cNvSpPr txBox="1"/>
                <p:nvPr/>
              </p:nvSpPr>
              <p:spPr bwMode="auto">
                <a:xfrm>
                  <a:off x="4272" y="1776"/>
                  <a:ext cx="568" cy="49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77500" lnSpcReduction="2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1+</m:t>
                            </m:r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99337" name="Object 9">
                  <a:extLst>
                    <a:ext uri="{FF2B5EF4-FFF2-40B4-BE49-F238E27FC236}">
                      <a16:creationId xmlns:a16="http://schemas.microsoft.com/office/drawing/2014/main" id="{45C334EF-EB47-4125-AE84-B9A77250B0F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272" y="1776"/>
                  <a:ext cx="568" cy="496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9338" name="Object 10">
                  <a:extLst>
                    <a:ext uri="{FF2B5EF4-FFF2-40B4-BE49-F238E27FC236}">
                      <a16:creationId xmlns:a16="http://schemas.microsoft.com/office/drawing/2014/main" id="{D0D23032-206A-4726-B52A-EAF34282CF49}"/>
                    </a:ext>
                  </a:extLst>
                </p:cNvPr>
                <p:cNvSpPr txBox="1"/>
                <p:nvPr/>
              </p:nvSpPr>
              <p:spPr bwMode="auto">
                <a:xfrm>
                  <a:off x="5280" y="2352"/>
                  <a:ext cx="200" cy="46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85000" lnSpcReduction="1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99338" name="Object 10">
                  <a:extLst>
                    <a:ext uri="{FF2B5EF4-FFF2-40B4-BE49-F238E27FC236}">
                      <a16:creationId xmlns:a16="http://schemas.microsoft.com/office/drawing/2014/main" id="{D0D23032-206A-4726-B52A-EAF34282CF4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5280" y="2352"/>
                  <a:ext cx="200" cy="464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9339" name="Text Box 11">
                  <a:extLst>
                    <a:ext uri="{FF2B5EF4-FFF2-40B4-BE49-F238E27FC236}">
                      <a16:creationId xmlns:a16="http://schemas.microsoft.com/office/drawing/2014/main" id="{42801D3C-D1B1-4864-BC49-CF9028850CD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496" y="2784"/>
                  <a:ext cx="3120" cy="89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ru-RU" altLang="ru-RU" dirty="0"/>
                    <a:t>Таким образом, ребро додекаэдра, вписанного в единичный икосаэдр, </a:t>
                  </a:r>
                  <a:r>
                    <a:rPr lang="ru-RU" altLang="ru-RU" dirty="0">
                      <a:solidFill>
                        <a:schemeClr val="tx1"/>
                      </a:solidFill>
                    </a:rPr>
                    <a:t>равно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1+</m:t>
                          </m:r>
                          <m:rad>
                            <m:radPr>
                              <m:degHide m:val="on"/>
                              <m:ctrlPr>
                                <a:rPr lang="ru-RU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</m:num>
                        <m:den>
                          <m:r>
                            <a:rPr lang="ru-RU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ru-RU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endParaRPr lang="ru-RU" altLang="ru-RU" dirty="0"/>
                </a:p>
              </p:txBody>
            </p:sp>
          </mc:Choice>
          <mc:Fallback>
            <p:sp>
              <p:nvSpPr>
                <p:cNvPr id="99339" name="Text Box 11">
                  <a:extLst>
                    <a:ext uri="{FF2B5EF4-FFF2-40B4-BE49-F238E27FC236}">
                      <a16:creationId xmlns:a16="http://schemas.microsoft.com/office/drawing/2014/main" id="{42801D3C-D1B1-4864-BC49-CF9028850CD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496" y="2784"/>
                  <a:ext cx="3120" cy="897"/>
                </a:xfrm>
                <a:prstGeom prst="rect">
                  <a:avLst/>
                </a:prstGeom>
                <a:blipFill>
                  <a:blip r:embed="rId7"/>
                  <a:stretch>
                    <a:fillRect l="-1845" t="-3419" b="-2991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DEF216D1-4C29-44E6-943D-B380F3B515D0}"/>
              </a:ext>
            </a:extLst>
          </p:cNvPr>
          <p:cNvSpPr txBox="1"/>
          <p:nvPr/>
        </p:nvSpPr>
        <p:spPr>
          <a:xfrm>
            <a:off x="2770903" y="151140"/>
            <a:ext cx="36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Упражнение 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9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9" name="Text Box 3">
            <a:extLst>
              <a:ext uri="{FF2B5EF4-FFF2-40B4-BE49-F238E27FC236}">
                <a16:creationId xmlns:a16="http://schemas.microsoft.com/office/drawing/2014/main" id="{C1873370-E548-4708-80BB-954E2D6D2D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85800"/>
            <a:ext cx="845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Найдите ребро икосаэдра, вписанного в единичный додекаэдр.</a:t>
            </a:r>
          </a:p>
        </p:txBody>
      </p:sp>
      <p:grpSp>
        <p:nvGrpSpPr>
          <p:cNvPr id="101380" name="Group 4">
            <a:extLst>
              <a:ext uri="{FF2B5EF4-FFF2-40B4-BE49-F238E27FC236}">
                <a16:creationId xmlns:a16="http://schemas.microsoft.com/office/drawing/2014/main" id="{C0054E1E-7B46-4284-A7B9-884153F5C94C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5334000"/>
            <a:ext cx="3352800" cy="800100"/>
            <a:chOff x="336" y="3360"/>
            <a:chExt cx="2112" cy="504"/>
          </a:xfrm>
        </p:grpSpPr>
        <p:sp>
          <p:nvSpPr>
            <p:cNvPr id="101381" name="Text Box 5">
              <a:extLst>
                <a:ext uri="{FF2B5EF4-FFF2-40B4-BE49-F238E27FC236}">
                  <a16:creationId xmlns:a16="http://schemas.microsoft.com/office/drawing/2014/main" id="{C27F76E5-3291-471F-92BF-C35F6FE3B4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456"/>
              <a:ext cx="21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01382" name="Object 6">
                  <a:extLst>
                    <a:ext uri="{FF2B5EF4-FFF2-40B4-BE49-F238E27FC236}">
                      <a16:creationId xmlns:a16="http://schemas.microsoft.com/office/drawing/2014/main" id="{8CB54E2B-6CD8-4A7D-8B1C-10E6254EAD30}"/>
                    </a:ext>
                  </a:extLst>
                </p:cNvPr>
                <p:cNvSpPr txBox="1"/>
                <p:nvPr/>
              </p:nvSpPr>
              <p:spPr bwMode="auto">
                <a:xfrm>
                  <a:off x="1008" y="3360"/>
                  <a:ext cx="680" cy="50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85000" lnSpcReduction="1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5+3</m:t>
                            </m:r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101382" name="Object 6">
                  <a:extLst>
                    <a:ext uri="{FF2B5EF4-FFF2-40B4-BE49-F238E27FC236}">
                      <a16:creationId xmlns:a16="http://schemas.microsoft.com/office/drawing/2014/main" id="{8CB54E2B-6CD8-4A7D-8B1C-10E6254EAD3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008" y="3360"/>
                  <a:ext cx="680" cy="504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101383" name="Picture 7">
            <a:extLst>
              <a:ext uri="{FF2B5EF4-FFF2-40B4-BE49-F238E27FC236}">
                <a16:creationId xmlns:a16="http://schemas.microsoft.com/office/drawing/2014/main" id="{DF660CD3-F828-43DB-B268-BBA10CFEE6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371600"/>
            <a:ext cx="3846513" cy="3870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5C53EC3-EC01-49CA-B1D0-CCAAFEBC2B42}"/>
              </a:ext>
            </a:extLst>
          </p:cNvPr>
          <p:cNvSpPr txBox="1"/>
          <p:nvPr/>
        </p:nvSpPr>
        <p:spPr>
          <a:xfrm>
            <a:off x="2770903" y="151140"/>
            <a:ext cx="36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Упражнение 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1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C9DD1542-432A-4359-81C8-B89AC78352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200">
                <a:solidFill>
                  <a:srgbClr val="FF3300"/>
                </a:solidFill>
              </a:rPr>
              <a:t>Додекаэдр и куб</a:t>
            </a:r>
          </a:p>
        </p:txBody>
      </p:sp>
      <p:sp>
        <p:nvSpPr>
          <p:cNvPr id="31747" name="Text Box 3">
            <a:extLst>
              <a:ext uri="{FF2B5EF4-FFF2-40B4-BE49-F238E27FC236}">
                <a16:creationId xmlns:a16="http://schemas.microsoft.com/office/drawing/2014/main" id="{BFB47C74-50FE-484D-B23A-CE88BD2874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85800"/>
            <a:ext cx="84582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/>
              <a:t>	</a:t>
            </a:r>
            <a:r>
              <a:rPr lang="ru-RU" altLang="ru-RU" dirty="0"/>
              <a:t>Куб можно вписать в додекаэдр так, что вершинами куба будут некоторые вершины додекаэдра.</a:t>
            </a:r>
          </a:p>
        </p:txBody>
      </p:sp>
      <p:pic>
        <p:nvPicPr>
          <p:cNvPr id="31748" name="Picture 4">
            <a:extLst>
              <a:ext uri="{FF2B5EF4-FFF2-40B4-BE49-F238E27FC236}">
                <a16:creationId xmlns:a16="http://schemas.microsoft.com/office/drawing/2014/main" id="{7D904F39-AFF2-4F89-B3D3-6E12B7D2B5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133600"/>
            <a:ext cx="3643313" cy="3795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84" name="Picture 4">
            <a:extLst>
              <a:ext uri="{FF2B5EF4-FFF2-40B4-BE49-F238E27FC236}">
                <a16:creationId xmlns:a16="http://schemas.microsoft.com/office/drawing/2014/main" id="{B103387B-BFE4-41A9-A7A4-0B516E8DD7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133600"/>
            <a:ext cx="3643313" cy="3795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1685" name="Group 5">
            <a:extLst>
              <a:ext uri="{FF2B5EF4-FFF2-40B4-BE49-F238E27FC236}">
                <a16:creationId xmlns:a16="http://schemas.microsoft.com/office/drawing/2014/main" id="{8F9F47F0-726A-42F8-9AC1-9BDE205CE619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5562600"/>
            <a:ext cx="4114800" cy="787400"/>
            <a:chOff x="336" y="3504"/>
            <a:chExt cx="2592" cy="496"/>
          </a:xfrm>
        </p:grpSpPr>
        <p:sp>
          <p:nvSpPr>
            <p:cNvPr id="71686" name="Text Box 6">
              <a:extLst>
                <a:ext uri="{FF2B5EF4-FFF2-40B4-BE49-F238E27FC236}">
                  <a16:creationId xmlns:a16="http://schemas.microsoft.com/office/drawing/2014/main" id="{05EB609B-6FA3-4F64-8D05-286E0D29FE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648"/>
              <a:ext cx="259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1687" name="Object 7">
                  <a:extLst>
                    <a:ext uri="{FF2B5EF4-FFF2-40B4-BE49-F238E27FC236}">
                      <a16:creationId xmlns:a16="http://schemas.microsoft.com/office/drawing/2014/main" id="{8B85E111-C744-4741-AD8C-61445B2C7C9B}"/>
                    </a:ext>
                  </a:extLst>
                </p:cNvPr>
                <p:cNvSpPr txBox="1"/>
                <p:nvPr/>
              </p:nvSpPr>
              <p:spPr bwMode="auto">
                <a:xfrm>
                  <a:off x="960" y="3504"/>
                  <a:ext cx="568" cy="49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77500" lnSpcReduction="2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1+</m:t>
                            </m:r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71687" name="Object 7">
                  <a:extLst>
                    <a:ext uri="{FF2B5EF4-FFF2-40B4-BE49-F238E27FC236}">
                      <a16:creationId xmlns:a16="http://schemas.microsoft.com/office/drawing/2014/main" id="{8B85E111-C744-4741-AD8C-61445B2C7C9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960" y="3504"/>
                  <a:ext cx="568" cy="496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71688" name="Text Box 8">
            <a:extLst>
              <a:ext uri="{FF2B5EF4-FFF2-40B4-BE49-F238E27FC236}">
                <a16:creationId xmlns:a16="http://schemas.microsoft.com/office/drawing/2014/main" id="{A7DEE29A-D88A-4D36-B801-97F0A3EF3B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836613"/>
            <a:ext cx="845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Найдите ребро куба, вписанного в единичный додекаэдр.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85844A7-6F21-4B12-B12B-B6B06E607F46}"/>
              </a:ext>
            </a:extLst>
          </p:cNvPr>
          <p:cNvSpPr txBox="1"/>
          <p:nvPr/>
        </p:nvSpPr>
        <p:spPr>
          <a:xfrm>
            <a:off x="2770903" y="151140"/>
            <a:ext cx="36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Упражнение 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1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>
            <a:extLst>
              <a:ext uri="{FF2B5EF4-FFF2-40B4-BE49-F238E27FC236}">
                <a16:creationId xmlns:a16="http://schemas.microsoft.com/office/drawing/2014/main" id="{AA9B40FE-0C66-445F-A026-DC12CA1CAE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200">
                <a:solidFill>
                  <a:srgbClr val="FF3300"/>
                </a:solidFill>
              </a:rPr>
              <a:t>Додекаэдр и тетраэдр</a:t>
            </a:r>
          </a:p>
        </p:txBody>
      </p:sp>
      <p:sp>
        <p:nvSpPr>
          <p:cNvPr id="91139" name="Text Box 3">
            <a:extLst>
              <a:ext uri="{FF2B5EF4-FFF2-40B4-BE49-F238E27FC236}">
                <a16:creationId xmlns:a16="http://schemas.microsoft.com/office/drawing/2014/main" id="{F357EB11-E378-4E39-B5C2-48FA06E7BE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/>
              <a:t>	</a:t>
            </a:r>
            <a:r>
              <a:rPr lang="ru-RU" altLang="ru-RU" dirty="0"/>
              <a:t>В додекаэдр можно вписать куб так, что вершинами куба будут некоторые вершины додекаэдра. Вписывая в куб тетраэдр, получим тетраэдр, вписанный в додекаэдр. На рисунке ребра тетраэдра изображены зеленым цветом.</a:t>
            </a:r>
          </a:p>
        </p:txBody>
      </p:sp>
      <p:pic>
        <p:nvPicPr>
          <p:cNvPr id="91140" name="Picture 4">
            <a:extLst>
              <a:ext uri="{FF2B5EF4-FFF2-40B4-BE49-F238E27FC236}">
                <a16:creationId xmlns:a16="http://schemas.microsoft.com/office/drawing/2014/main" id="{1B84C4EF-AAB4-44E4-9B9E-6E64941258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438" y="2420938"/>
            <a:ext cx="3762375" cy="392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187" name="Picture 3">
            <a:extLst>
              <a:ext uri="{FF2B5EF4-FFF2-40B4-BE49-F238E27FC236}">
                <a16:creationId xmlns:a16="http://schemas.microsoft.com/office/drawing/2014/main" id="{00D5E817-D0A8-48E1-8798-FC1D2C0B59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801813"/>
            <a:ext cx="3762375" cy="392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3188" name="Text Box 4">
            <a:extLst>
              <a:ext uri="{FF2B5EF4-FFF2-40B4-BE49-F238E27FC236}">
                <a16:creationId xmlns:a16="http://schemas.microsoft.com/office/drawing/2014/main" id="{20F90773-3554-467C-9E14-6154D908C8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836613"/>
            <a:ext cx="845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Найдите ребро тетраэдра, вписанного в единичный додекаэдр.</a:t>
            </a:r>
          </a:p>
        </p:txBody>
      </p:sp>
      <p:grpSp>
        <p:nvGrpSpPr>
          <p:cNvPr id="93189" name="Group 5">
            <a:extLst>
              <a:ext uri="{FF2B5EF4-FFF2-40B4-BE49-F238E27FC236}">
                <a16:creationId xmlns:a16="http://schemas.microsoft.com/office/drawing/2014/main" id="{751CAFFF-934E-4E13-A5FC-95A5527F5D9D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5002213"/>
            <a:ext cx="3352800" cy="787400"/>
            <a:chOff x="336" y="3360"/>
            <a:chExt cx="2112" cy="496"/>
          </a:xfrm>
        </p:grpSpPr>
        <p:sp>
          <p:nvSpPr>
            <p:cNvPr id="93190" name="Text Box 6">
              <a:extLst>
                <a:ext uri="{FF2B5EF4-FFF2-40B4-BE49-F238E27FC236}">
                  <a16:creationId xmlns:a16="http://schemas.microsoft.com/office/drawing/2014/main" id="{6332E0AB-4185-4472-980F-DC216A5EE4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456"/>
              <a:ext cx="21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3191" name="Object 7">
                  <a:extLst>
                    <a:ext uri="{FF2B5EF4-FFF2-40B4-BE49-F238E27FC236}">
                      <a16:creationId xmlns:a16="http://schemas.microsoft.com/office/drawing/2014/main" id="{60AFB800-C8BD-4E5F-9C9C-889FF54F827A}"/>
                    </a:ext>
                  </a:extLst>
                </p:cNvPr>
                <p:cNvSpPr txBox="1"/>
                <p:nvPr/>
              </p:nvSpPr>
              <p:spPr bwMode="auto">
                <a:xfrm>
                  <a:off x="960" y="3360"/>
                  <a:ext cx="832" cy="49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85000" lnSpcReduction="1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rad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93191" name="Object 7">
                  <a:extLst>
                    <a:ext uri="{FF2B5EF4-FFF2-40B4-BE49-F238E27FC236}">
                      <a16:creationId xmlns:a16="http://schemas.microsoft.com/office/drawing/2014/main" id="{60AFB800-C8BD-4E5F-9C9C-889FF54F827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960" y="3360"/>
                  <a:ext cx="832" cy="496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044AD0C3-84A1-43D4-AF42-7C30B24EB1E8}"/>
              </a:ext>
            </a:extLst>
          </p:cNvPr>
          <p:cNvSpPr txBox="1"/>
          <p:nvPr/>
        </p:nvSpPr>
        <p:spPr>
          <a:xfrm>
            <a:off x="2770903" y="151140"/>
            <a:ext cx="36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Упражнение 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3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>
            <a:extLst>
              <a:ext uri="{FF2B5EF4-FFF2-40B4-BE49-F238E27FC236}">
                <a16:creationId xmlns:a16="http://schemas.microsoft.com/office/drawing/2014/main" id="{5993D6DB-08C7-4317-959F-AF0DB9391B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848600" cy="457200"/>
          </a:xfrm>
        </p:spPr>
        <p:txBody>
          <a:bodyPr/>
          <a:lstStyle/>
          <a:p>
            <a:r>
              <a:rPr lang="ru-RU" altLang="ru-RU" sz="3200">
                <a:solidFill>
                  <a:srgbClr val="FF3300"/>
                </a:solidFill>
              </a:rPr>
              <a:t>Додекаэдр и октаэдр</a:t>
            </a:r>
          </a:p>
        </p:txBody>
      </p:sp>
      <p:sp>
        <p:nvSpPr>
          <p:cNvPr id="95235" name="Text Box 3">
            <a:extLst>
              <a:ext uri="{FF2B5EF4-FFF2-40B4-BE49-F238E27FC236}">
                <a16:creationId xmlns:a16="http://schemas.microsoft.com/office/drawing/2014/main" id="{6C49A814-4FD1-4778-A78F-1A3CB901A9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173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1800">
                <a:solidFill>
                  <a:schemeClr val="accent1"/>
                </a:solidFill>
              </a:rPr>
              <a:t>          </a:t>
            </a:r>
            <a:r>
              <a:rPr lang="ru-RU" altLang="ru-RU"/>
              <a:t>Октаэдр можно вписать в додекаэдр так, что вершинами октаэдра будут середины ребер додекаэдра.</a:t>
            </a:r>
          </a:p>
          <a:p>
            <a:pPr>
              <a:spcBef>
                <a:spcPct val="50000"/>
              </a:spcBef>
            </a:pPr>
            <a:r>
              <a:rPr lang="ru-RU" altLang="ru-RU"/>
              <a:t>       Для этого сначала в куб вписываем октаэдр и додекаэдр. При этом октаэдр окажется вписанным в додекаэдр.</a:t>
            </a:r>
          </a:p>
        </p:txBody>
      </p:sp>
      <p:pic>
        <p:nvPicPr>
          <p:cNvPr id="95236" name="Picture 4">
            <a:extLst>
              <a:ext uri="{FF2B5EF4-FFF2-40B4-BE49-F238E27FC236}">
                <a16:creationId xmlns:a16="http://schemas.microsoft.com/office/drawing/2014/main" id="{99589950-AF97-40EB-B852-3197E9D88F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724150"/>
            <a:ext cx="4191000" cy="396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3">
            <a:extLst>
              <a:ext uri="{FF2B5EF4-FFF2-40B4-BE49-F238E27FC236}">
                <a16:creationId xmlns:a16="http://schemas.microsoft.com/office/drawing/2014/main" id="{FB060E79-5BBA-4848-ABD3-9C9A12BED9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34962"/>
            <a:ext cx="9144000" cy="618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ru-RU" sz="1800" dirty="0">
                <a:solidFill>
                  <a:schemeClr val="accent1"/>
                </a:solidFill>
                <a:cs typeface="Times New Roman" panose="02020603050405020304" pitchFamily="18" charset="0"/>
              </a:rPr>
              <a:t>	</a:t>
            </a:r>
            <a:r>
              <a:rPr lang="ru-RU" altLang="ru-RU" sz="2000" dirty="0">
                <a:cs typeface="Times New Roman" panose="02020603050405020304" pitchFamily="18" charset="0"/>
              </a:rPr>
              <a:t>Правильные многогранники можно вписывать друг в друга.</a:t>
            </a:r>
            <a:r>
              <a:rPr lang="ru-RU" altLang="ru-RU" sz="2000" dirty="0"/>
              <a:t> </a:t>
            </a:r>
          </a:p>
          <a:p>
            <a:pPr algn="just">
              <a:spcBef>
                <a:spcPct val="50000"/>
              </a:spcBef>
            </a:pPr>
            <a:r>
              <a:rPr lang="en-US" altLang="ru-RU" sz="2000" dirty="0"/>
              <a:t>	</a:t>
            </a:r>
            <a:r>
              <a:rPr lang="ru-RU" altLang="ru-RU" sz="2000" dirty="0"/>
              <a:t>При этом возможны следующие случаи: </a:t>
            </a:r>
          </a:p>
          <a:p>
            <a:pPr algn="just">
              <a:spcBef>
                <a:spcPct val="50000"/>
              </a:spcBef>
              <a:buFontTx/>
              <a:buAutoNum type="arabicPeriod"/>
            </a:pPr>
            <a:r>
              <a:rPr lang="ru-RU" altLang="ru-RU" sz="2000" dirty="0"/>
              <a:t>Вершинами вписанного многогранника являются некоторые вершины описанного многогранника.</a:t>
            </a:r>
          </a:p>
          <a:p>
            <a:pPr algn="just">
              <a:spcBef>
                <a:spcPct val="50000"/>
              </a:spcBef>
              <a:buFontTx/>
              <a:buAutoNum type="arabicPeriod"/>
            </a:pPr>
            <a:r>
              <a:rPr lang="ru-RU" altLang="ru-RU" sz="2000" dirty="0"/>
              <a:t>Вершинами вписанного многогранника являются середины ребер описанного многогранника. </a:t>
            </a:r>
          </a:p>
          <a:p>
            <a:pPr algn="just">
              <a:spcBef>
                <a:spcPct val="50000"/>
              </a:spcBef>
              <a:buFontTx/>
              <a:buAutoNum type="arabicPeriod"/>
            </a:pPr>
            <a:r>
              <a:rPr lang="ru-RU" altLang="ru-RU" sz="2000" dirty="0"/>
              <a:t>Вершинами вписанного многогранника являются центры граней описанного многогранника.</a:t>
            </a:r>
          </a:p>
          <a:p>
            <a:pPr algn="just">
              <a:spcBef>
                <a:spcPct val="50000"/>
              </a:spcBef>
              <a:buFontTx/>
              <a:buAutoNum type="arabicPeriod"/>
            </a:pPr>
            <a:r>
              <a:rPr lang="ru-RU" altLang="ru-RU" sz="2000" dirty="0"/>
              <a:t>Серединами ребер вписанного многогранника являются центры граней описанного многогранника.</a:t>
            </a:r>
          </a:p>
          <a:p>
            <a:pPr algn="just">
              <a:spcBef>
                <a:spcPct val="50000"/>
              </a:spcBef>
              <a:buFontTx/>
              <a:buAutoNum type="arabicPeriod"/>
            </a:pPr>
            <a:r>
              <a:rPr lang="ru-RU" altLang="ru-RU" sz="2000" dirty="0"/>
              <a:t>Центрами граней вписанного многогранника являются некоторые центры граней описанного многогранника.</a:t>
            </a:r>
          </a:p>
          <a:p>
            <a:pPr algn="just">
              <a:spcBef>
                <a:spcPct val="50000"/>
              </a:spcBef>
            </a:pPr>
            <a:r>
              <a:rPr lang="ru-RU" altLang="ru-RU" sz="2000" dirty="0"/>
              <a:t>	Последовательное вписывание друг в друга правильных многогранников называется каскадом.</a:t>
            </a:r>
          </a:p>
          <a:p>
            <a:pPr algn="just">
              <a:spcBef>
                <a:spcPct val="50000"/>
              </a:spcBef>
            </a:pPr>
            <a:r>
              <a:rPr lang="ru-RU" altLang="ru-RU" sz="2000" dirty="0"/>
              <a:t>	Здесь мы рассмотрим возможные варианты </a:t>
            </a:r>
            <a:r>
              <a:rPr lang="ru-RU" altLang="ru-RU" sz="2000" dirty="0" err="1"/>
              <a:t>вписанности</a:t>
            </a:r>
            <a:r>
              <a:rPr lang="ru-RU" altLang="ru-RU" sz="2000" dirty="0"/>
              <a:t> правильных многогранников и покажем, что имеется 5! = 120 каскадов.</a:t>
            </a:r>
          </a:p>
        </p:txBody>
      </p:sp>
    </p:spTree>
    <p:extLst>
      <p:ext uri="{BB962C8B-B14F-4D97-AF65-F5344CB8AC3E}">
        <p14:creationId xmlns:p14="http://schemas.microsoft.com/office/powerpoint/2010/main" val="7177102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9" name="Text Box 3">
            <a:extLst>
              <a:ext uri="{FF2B5EF4-FFF2-40B4-BE49-F238E27FC236}">
                <a16:creationId xmlns:a16="http://schemas.microsoft.com/office/drawing/2014/main" id="{FC30459D-452B-4D3F-872D-407AEE3143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1800">
                <a:solidFill>
                  <a:schemeClr val="accent1"/>
                </a:solidFill>
              </a:rPr>
              <a:t>   </a:t>
            </a:r>
            <a:r>
              <a:rPr lang="ru-RU" altLang="ru-RU"/>
              <a:t>Найдите ребро октаэдра, вписанного в единичный додекаэдр.</a:t>
            </a:r>
          </a:p>
        </p:txBody>
      </p:sp>
      <p:pic>
        <p:nvPicPr>
          <p:cNvPr id="96260" name="Picture 4">
            <a:extLst>
              <a:ext uri="{FF2B5EF4-FFF2-40B4-BE49-F238E27FC236}">
                <a16:creationId xmlns:a16="http://schemas.microsoft.com/office/drawing/2014/main" id="{255E6C81-E814-44BA-885B-0FF740022B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24000"/>
            <a:ext cx="3886200" cy="367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96262" name="Text Box 6">
                <a:extLst>
                  <a:ext uri="{FF2B5EF4-FFF2-40B4-BE49-F238E27FC236}">
                    <a16:creationId xmlns:a16="http://schemas.microsoft.com/office/drawing/2014/main" id="{B6DA61D1-986D-4AC6-966C-AD41801D80C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95800" y="1524000"/>
                <a:ext cx="4572000" cy="34877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dirty="0">
                    <a:solidFill>
                      <a:srgbClr val="FF3300"/>
                    </a:solidFill>
                  </a:rPr>
                  <a:t>	Решение. </a:t>
                </a:r>
                <a:r>
                  <a:rPr lang="ru-RU" altLang="ru-RU" dirty="0"/>
                  <a:t>Если ребро куба равно 1, то ребро додекаэдра равно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3−</m:t>
                        </m:r>
                        <m:rad>
                          <m:radPr>
                            <m:degHide m:val="on"/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5</m:t>
                            </m:r>
                          </m:e>
                        </m:rad>
                      </m:num>
                      <m:den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ru-RU" altLang="ru-RU" dirty="0"/>
                  <a:t> а ребро октаэдра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num>
                      <m:den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ru-RU" altLang="ru-RU" dirty="0"/>
              </a:p>
              <a:p>
                <a:pPr>
                  <a:spcBef>
                    <a:spcPct val="50000"/>
                  </a:spcBef>
                </a:pPr>
                <a:r>
                  <a:rPr lang="ru-RU" altLang="ru-RU" dirty="0"/>
                  <a:t>Если же ребро додекаэдра равно 1, то ребро октаэдра будет равно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ru-RU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  <m:r>
                          <a:rPr lang="ru-R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(3+</m:t>
                        </m:r>
                        <m:rad>
                          <m:radPr>
                            <m:degHide m:val="on"/>
                            <m:ctrlPr>
                              <a:rPr lang="ru-RU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5</m:t>
                            </m:r>
                          </m:e>
                        </m:rad>
                        <m:r>
                          <a:rPr lang="ru-R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ru-R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ru-RU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ru-RU" altLang="ru-RU" dirty="0"/>
              </a:p>
              <a:p>
                <a:pPr>
                  <a:spcBef>
                    <a:spcPct val="50000"/>
                  </a:spcBef>
                </a:pPr>
                <a:endParaRPr lang="ru-RU" altLang="ru-RU" dirty="0"/>
              </a:p>
            </p:txBody>
          </p:sp>
        </mc:Choice>
        <mc:Fallback>
          <p:sp>
            <p:nvSpPr>
              <p:cNvPr id="96262" name="Text Box 6">
                <a:extLst>
                  <a:ext uri="{FF2B5EF4-FFF2-40B4-BE49-F238E27FC236}">
                    <a16:creationId xmlns:a16="http://schemas.microsoft.com/office/drawing/2014/main" id="{B6DA61D1-986D-4AC6-966C-AD41801D80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95800" y="1524000"/>
                <a:ext cx="4572000" cy="3487738"/>
              </a:xfrm>
              <a:prstGeom prst="rect">
                <a:avLst/>
              </a:prstGeom>
              <a:blipFill>
                <a:blip r:embed="rId4"/>
                <a:stretch>
                  <a:fillRect l="-2133" t="-1399" r="-200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>
            <a:extLst>
              <a:ext uri="{FF2B5EF4-FFF2-40B4-BE49-F238E27FC236}">
                <a16:creationId xmlns:a16="http://schemas.microsoft.com/office/drawing/2014/main" id="{BF243591-BF06-481F-9635-F8BB53B4EDC4}"/>
              </a:ext>
            </a:extLst>
          </p:cNvPr>
          <p:cNvSpPr txBox="1"/>
          <p:nvPr/>
        </p:nvSpPr>
        <p:spPr>
          <a:xfrm>
            <a:off x="2770903" y="151140"/>
            <a:ext cx="36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Упражнение 10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B0C72D80-7946-447A-8C61-DA9670A7AE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200">
                <a:solidFill>
                  <a:srgbClr val="FF3300"/>
                </a:solidFill>
              </a:rPr>
              <a:t>Икосаэдр и куб</a:t>
            </a:r>
          </a:p>
        </p:txBody>
      </p:sp>
      <p:sp>
        <p:nvSpPr>
          <p:cNvPr id="17411" name="Text Box 3">
            <a:extLst>
              <a:ext uri="{FF2B5EF4-FFF2-40B4-BE49-F238E27FC236}">
                <a16:creationId xmlns:a16="http://schemas.microsoft.com/office/drawing/2014/main" id="{3D1D9D44-864A-445A-B937-14940F30AC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763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/>
              <a:t>	</a:t>
            </a:r>
            <a:r>
              <a:rPr lang="ru-RU" altLang="ru-RU" dirty="0"/>
              <a:t>В икосаэдр можно вписать додекаэдр, а в додекаэдр – куб. При этом куб будет вписан в икосаэдр. Его вершинами будут центры граней икосаэдра.</a:t>
            </a:r>
          </a:p>
        </p:txBody>
      </p:sp>
      <p:pic>
        <p:nvPicPr>
          <p:cNvPr id="17414" name="Picture 6">
            <a:extLst>
              <a:ext uri="{FF2B5EF4-FFF2-40B4-BE49-F238E27FC236}">
                <a16:creationId xmlns:a16="http://schemas.microsoft.com/office/drawing/2014/main" id="{85C7E596-2369-48C4-926D-E5D1064CC0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2205038"/>
            <a:ext cx="4413250" cy="3827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732" name="Picture 4">
            <a:extLst>
              <a:ext uri="{FF2B5EF4-FFF2-40B4-BE49-F238E27FC236}">
                <a16:creationId xmlns:a16="http://schemas.microsoft.com/office/drawing/2014/main" id="{FE4697A7-98F2-42EF-9858-F21EFB8672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590800"/>
            <a:ext cx="4413250" cy="3827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3733" name="Text Box 5">
            <a:extLst>
              <a:ext uri="{FF2B5EF4-FFF2-40B4-BE49-F238E27FC236}">
                <a16:creationId xmlns:a16="http://schemas.microsoft.com/office/drawing/2014/main" id="{FB6965AC-3DE7-42CB-9644-E6615EAE47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196975"/>
            <a:ext cx="845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Найдите ребро куба, вписанного в единичный икосаэдр.</a:t>
            </a:r>
          </a:p>
        </p:txBody>
      </p:sp>
      <p:grpSp>
        <p:nvGrpSpPr>
          <p:cNvPr id="73740" name="Group 12">
            <a:extLst>
              <a:ext uri="{FF2B5EF4-FFF2-40B4-BE49-F238E27FC236}">
                <a16:creationId xmlns:a16="http://schemas.microsoft.com/office/drawing/2014/main" id="{3E8F3B37-AB83-4F71-B82E-698FFF487D2D}"/>
              </a:ext>
            </a:extLst>
          </p:cNvPr>
          <p:cNvGrpSpPr>
            <a:grpSpLocks/>
          </p:cNvGrpSpPr>
          <p:nvPr/>
        </p:nvGrpSpPr>
        <p:grpSpPr bwMode="auto">
          <a:xfrm>
            <a:off x="4724400" y="2298700"/>
            <a:ext cx="4419600" cy="4089400"/>
            <a:chOff x="2976" y="1448"/>
            <a:chExt cx="2784" cy="2576"/>
          </a:xfrm>
        </p:grpSpPr>
        <p:sp>
          <p:nvSpPr>
            <p:cNvPr id="73735" name="Text Box 7">
              <a:extLst>
                <a:ext uri="{FF2B5EF4-FFF2-40B4-BE49-F238E27FC236}">
                  <a16:creationId xmlns:a16="http://schemas.microsoft.com/office/drawing/2014/main" id="{55FD1815-80CB-462C-A32F-21C75DCB50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6" y="1448"/>
              <a:ext cx="2784" cy="13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Решение. </a:t>
              </a:r>
              <a:r>
                <a:rPr lang="ru-RU" altLang="ru-RU" dirty="0"/>
                <a:t>Если ребро икосаэдра равно 1, то ребро додекаэдра равно</a:t>
              </a:r>
            </a:p>
            <a:p>
              <a:pPr algn="just">
                <a:spcBef>
                  <a:spcPct val="50000"/>
                </a:spcBef>
              </a:pPr>
              <a:r>
                <a:rPr lang="ru-RU" altLang="ru-RU" dirty="0"/>
                <a:t>Ребро куба, вписанного в этот додекаэдр, равно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3736" name="Object 8">
                  <a:extLst>
                    <a:ext uri="{FF2B5EF4-FFF2-40B4-BE49-F238E27FC236}">
                      <a16:creationId xmlns:a16="http://schemas.microsoft.com/office/drawing/2014/main" id="{92CAEF1A-ABB3-4D3B-85D1-FD564045E277}"/>
                    </a:ext>
                  </a:extLst>
                </p:cNvPr>
                <p:cNvSpPr txBox="1"/>
                <p:nvPr/>
              </p:nvSpPr>
              <p:spPr bwMode="auto">
                <a:xfrm>
                  <a:off x="3552" y="1928"/>
                  <a:ext cx="480" cy="42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62500" lnSpcReduction="2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1+</m:t>
                            </m:r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73736" name="Object 8">
                  <a:extLst>
                    <a:ext uri="{FF2B5EF4-FFF2-40B4-BE49-F238E27FC236}">
                      <a16:creationId xmlns:a16="http://schemas.microsoft.com/office/drawing/2014/main" id="{92CAEF1A-ABB3-4D3B-85D1-FD564045E27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552" y="1928"/>
                  <a:ext cx="480" cy="424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3737" name="Object 9">
                  <a:extLst>
                    <a:ext uri="{FF2B5EF4-FFF2-40B4-BE49-F238E27FC236}">
                      <a16:creationId xmlns:a16="http://schemas.microsoft.com/office/drawing/2014/main" id="{CECAED3E-9102-4F80-8276-E72810A5FD9C}"/>
                    </a:ext>
                  </a:extLst>
                </p:cNvPr>
                <p:cNvSpPr txBox="1"/>
                <p:nvPr/>
              </p:nvSpPr>
              <p:spPr bwMode="auto">
                <a:xfrm>
                  <a:off x="3552" y="2744"/>
                  <a:ext cx="1568" cy="42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62500" lnSpcReduction="2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1+</m:t>
                            </m:r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⋅</m:t>
                        </m:r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1+</m:t>
                            </m:r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3+</m:t>
                            </m:r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73737" name="Object 9">
                  <a:extLst>
                    <a:ext uri="{FF2B5EF4-FFF2-40B4-BE49-F238E27FC236}">
                      <a16:creationId xmlns:a16="http://schemas.microsoft.com/office/drawing/2014/main" id="{CECAED3E-9102-4F80-8276-E72810A5FD9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552" y="2744"/>
                  <a:ext cx="1568" cy="424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3738" name="Text Box 10">
              <a:extLst>
                <a:ext uri="{FF2B5EF4-FFF2-40B4-BE49-F238E27FC236}">
                  <a16:creationId xmlns:a16="http://schemas.microsoft.com/office/drawing/2014/main" id="{30F2FFDC-2BD2-4BF8-ABB2-7DD51DF1BF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6" y="3176"/>
              <a:ext cx="2640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/>
                <a:t>Таким образом, ребро куба, вписанного в единичный икосаэдр равно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3739" name="Object 11">
                  <a:extLst>
                    <a:ext uri="{FF2B5EF4-FFF2-40B4-BE49-F238E27FC236}">
                      <a16:creationId xmlns:a16="http://schemas.microsoft.com/office/drawing/2014/main" id="{EBC21AA7-F888-4B54-AAE1-EE98006CD897}"/>
                    </a:ext>
                  </a:extLst>
                </p:cNvPr>
                <p:cNvSpPr txBox="1"/>
                <p:nvPr/>
              </p:nvSpPr>
              <p:spPr bwMode="auto">
                <a:xfrm>
                  <a:off x="4320" y="3600"/>
                  <a:ext cx="496" cy="42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70000" lnSpcReduction="2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3+</m:t>
                            </m:r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73739" name="Object 11">
                  <a:extLst>
                    <a:ext uri="{FF2B5EF4-FFF2-40B4-BE49-F238E27FC236}">
                      <a16:creationId xmlns:a16="http://schemas.microsoft.com/office/drawing/2014/main" id="{EBC21AA7-F888-4B54-AAE1-EE98006CD89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320" y="3600"/>
                  <a:ext cx="496" cy="424"/>
                </a:xfrm>
                <a:prstGeom prst="rect">
                  <a:avLst/>
                </a:prstGeom>
                <a:blipFill>
                  <a:blip r:embed="rId5"/>
                  <a:stretch>
                    <a:fillRect r="-2326"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77F48811-6B9B-4D6C-B7C6-327AAACB68E3}"/>
              </a:ext>
            </a:extLst>
          </p:cNvPr>
          <p:cNvSpPr txBox="1"/>
          <p:nvPr/>
        </p:nvSpPr>
        <p:spPr>
          <a:xfrm>
            <a:off x="2770903" y="151140"/>
            <a:ext cx="36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Упражнение 11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3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1A2C6972-3B6A-4BFD-B5E1-D20F63F342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200">
                <a:solidFill>
                  <a:srgbClr val="FF3300"/>
                </a:solidFill>
              </a:rPr>
              <a:t>Икосаэдр и тетраэдр</a:t>
            </a:r>
          </a:p>
        </p:txBody>
      </p:sp>
      <p:sp>
        <p:nvSpPr>
          <p:cNvPr id="18435" name="Text Box 3">
            <a:extLst>
              <a:ext uri="{FF2B5EF4-FFF2-40B4-BE49-F238E27FC236}">
                <a16:creationId xmlns:a16="http://schemas.microsoft.com/office/drawing/2014/main" id="{383B51D8-D219-4F77-AE3F-E84F12CEFC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85800"/>
            <a:ext cx="8458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/>
              <a:t>	</a:t>
            </a:r>
            <a:r>
              <a:rPr lang="ru-RU" altLang="ru-RU" dirty="0"/>
              <a:t>В икосаэдр можно вписать куб так, что вершинами куба будут центры граней икосаэдра. Вписывая в куб тетраэдр, получим тетраэдр, вписанный в икосаэдр. На рисунке ребра тетраэдра изображены зеленым цветом.</a:t>
            </a:r>
          </a:p>
        </p:txBody>
      </p:sp>
      <p:pic>
        <p:nvPicPr>
          <p:cNvPr id="18437" name="Picture 5">
            <a:extLst>
              <a:ext uri="{FF2B5EF4-FFF2-40B4-BE49-F238E27FC236}">
                <a16:creationId xmlns:a16="http://schemas.microsoft.com/office/drawing/2014/main" id="{75E37F5A-63FA-4AD9-B9F0-3BA15971F6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438400"/>
            <a:ext cx="4413250" cy="3827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Text Box 3">
            <a:extLst>
              <a:ext uri="{FF2B5EF4-FFF2-40B4-BE49-F238E27FC236}">
                <a16:creationId xmlns:a16="http://schemas.microsoft.com/office/drawing/2014/main" id="{298DAA27-E2DF-4C06-8697-99321F3E2B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85800"/>
            <a:ext cx="845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Найдите ребро тетраэдра, вписанного в единичный икосаэдр.</a:t>
            </a:r>
          </a:p>
        </p:txBody>
      </p:sp>
      <p:pic>
        <p:nvPicPr>
          <p:cNvPr id="76804" name="Picture 4">
            <a:extLst>
              <a:ext uri="{FF2B5EF4-FFF2-40B4-BE49-F238E27FC236}">
                <a16:creationId xmlns:a16="http://schemas.microsoft.com/office/drawing/2014/main" id="{292A6E10-7C9A-414E-B100-16146EDA4D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1628775"/>
            <a:ext cx="4413250" cy="3827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6809" name="Group 9">
            <a:extLst>
              <a:ext uri="{FF2B5EF4-FFF2-40B4-BE49-F238E27FC236}">
                <a16:creationId xmlns:a16="http://schemas.microsoft.com/office/drawing/2014/main" id="{A3B59DBD-B73C-40EC-AF7B-BD97C223A56E}"/>
              </a:ext>
            </a:extLst>
          </p:cNvPr>
          <p:cNvGrpSpPr>
            <a:grpSpLocks/>
          </p:cNvGrpSpPr>
          <p:nvPr/>
        </p:nvGrpSpPr>
        <p:grpSpPr bwMode="auto">
          <a:xfrm>
            <a:off x="468313" y="5589588"/>
            <a:ext cx="2881312" cy="750887"/>
            <a:chOff x="295" y="3521"/>
            <a:chExt cx="1815" cy="473"/>
          </a:xfrm>
        </p:grpSpPr>
        <p:sp>
          <p:nvSpPr>
            <p:cNvPr id="76805" name="Text Box 5">
              <a:extLst>
                <a:ext uri="{FF2B5EF4-FFF2-40B4-BE49-F238E27FC236}">
                  <a16:creationId xmlns:a16="http://schemas.microsoft.com/office/drawing/2014/main" id="{DB92E9B3-1FBC-40A3-9A1B-B61A685E90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5" y="3612"/>
              <a:ext cx="181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6806" name="Object 6">
                  <a:extLst>
                    <a:ext uri="{FF2B5EF4-FFF2-40B4-BE49-F238E27FC236}">
                      <a16:creationId xmlns:a16="http://schemas.microsoft.com/office/drawing/2014/main" id="{C9F8895A-5B02-4AE7-AFC6-77F99A73FCBD}"/>
                    </a:ext>
                  </a:extLst>
                </p:cNvPr>
                <p:cNvSpPr txBox="1"/>
                <p:nvPr/>
              </p:nvSpPr>
              <p:spPr bwMode="auto">
                <a:xfrm>
                  <a:off x="930" y="3521"/>
                  <a:ext cx="862" cy="47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85000" lnSpcReduction="1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rad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76806" name="Object 6">
                  <a:extLst>
                    <a:ext uri="{FF2B5EF4-FFF2-40B4-BE49-F238E27FC236}">
                      <a16:creationId xmlns:a16="http://schemas.microsoft.com/office/drawing/2014/main" id="{C9F8895A-5B02-4AE7-AFC6-77F99A73FCB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930" y="3521"/>
                  <a:ext cx="862" cy="473"/>
                </a:xfrm>
                <a:prstGeom prst="rect">
                  <a:avLst/>
                </a:prstGeom>
                <a:blipFill>
                  <a:blip r:embed="rId3"/>
                  <a:stretch>
                    <a:fillRect r="-444"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ED3D516E-B9E8-49BE-A4C0-27E80A2B79F7}"/>
              </a:ext>
            </a:extLst>
          </p:cNvPr>
          <p:cNvSpPr txBox="1"/>
          <p:nvPr/>
        </p:nvSpPr>
        <p:spPr>
          <a:xfrm>
            <a:off x="2770903" y="151140"/>
            <a:ext cx="36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Упражнение 12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6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2BCBCA8D-860E-462E-9250-100BBDB9E3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848600" cy="457200"/>
          </a:xfrm>
        </p:spPr>
        <p:txBody>
          <a:bodyPr/>
          <a:lstStyle/>
          <a:p>
            <a:r>
              <a:rPr lang="ru-RU" altLang="ru-RU" sz="3200">
                <a:solidFill>
                  <a:srgbClr val="FF3300"/>
                </a:solidFill>
              </a:rPr>
              <a:t>Икосаэдр и октаэдр</a:t>
            </a:r>
          </a:p>
        </p:txBody>
      </p:sp>
      <p:sp>
        <p:nvSpPr>
          <p:cNvPr id="103427" name="Text Box 3">
            <a:extLst>
              <a:ext uri="{FF2B5EF4-FFF2-40B4-BE49-F238E27FC236}">
                <a16:creationId xmlns:a16="http://schemas.microsoft.com/office/drawing/2014/main" id="{E94A5849-858B-4AC3-B2FA-3CC63D7C3B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1800" dirty="0">
                <a:solidFill>
                  <a:schemeClr val="accent1"/>
                </a:solidFill>
              </a:rPr>
              <a:t>          </a:t>
            </a:r>
            <a:r>
              <a:rPr lang="ru-RU" altLang="ru-RU" dirty="0"/>
              <a:t>Октаэдр можно вписать в икосаэдр так, что вершинами октаэдра будут середины ребер икосаэдра.</a:t>
            </a:r>
          </a:p>
          <a:p>
            <a:pPr>
              <a:spcBef>
                <a:spcPct val="50000"/>
              </a:spcBef>
            </a:pPr>
            <a:r>
              <a:rPr lang="ru-RU" altLang="ru-RU" dirty="0"/>
              <a:t>       Для этого сначала в куб вписываем октаэдр и икосаэдр. При этом октаэдр окажется вписанным в икосаэдр.</a:t>
            </a:r>
          </a:p>
        </p:txBody>
      </p:sp>
      <p:pic>
        <p:nvPicPr>
          <p:cNvPr id="103428" name="Picture 4">
            <a:extLst>
              <a:ext uri="{FF2B5EF4-FFF2-40B4-BE49-F238E27FC236}">
                <a16:creationId xmlns:a16="http://schemas.microsoft.com/office/drawing/2014/main" id="{22BD31D3-67EF-476C-BDA3-DCB83C80C5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590800"/>
            <a:ext cx="4424363" cy="402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1" name="Text Box 3">
            <a:extLst>
              <a:ext uri="{FF2B5EF4-FFF2-40B4-BE49-F238E27FC236}">
                <a16:creationId xmlns:a16="http://schemas.microsoft.com/office/drawing/2014/main" id="{2BE5085F-8FBA-4029-AF6B-6CE7163F6A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1800">
                <a:solidFill>
                  <a:schemeClr val="accent1"/>
                </a:solidFill>
              </a:rPr>
              <a:t>   </a:t>
            </a:r>
            <a:r>
              <a:rPr lang="ru-RU" altLang="ru-RU"/>
              <a:t>Найдите ребро октаэдра, вписанного в единичный икосаэдр.</a:t>
            </a:r>
          </a:p>
        </p:txBody>
      </p:sp>
      <p:pic>
        <p:nvPicPr>
          <p:cNvPr id="104452" name="Picture 4">
            <a:extLst>
              <a:ext uri="{FF2B5EF4-FFF2-40B4-BE49-F238E27FC236}">
                <a16:creationId xmlns:a16="http://schemas.microsoft.com/office/drawing/2014/main" id="{D7114DAA-C415-4424-A2A2-1AECBC7B23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24000"/>
            <a:ext cx="3886200" cy="3538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04453" name="Group 5">
            <a:extLst>
              <a:ext uri="{FF2B5EF4-FFF2-40B4-BE49-F238E27FC236}">
                <a16:creationId xmlns:a16="http://schemas.microsoft.com/office/drawing/2014/main" id="{814289AE-F497-497E-BA2C-0D88B308F47C}"/>
              </a:ext>
            </a:extLst>
          </p:cNvPr>
          <p:cNvGrpSpPr>
            <a:grpSpLocks/>
          </p:cNvGrpSpPr>
          <p:nvPr/>
        </p:nvGrpSpPr>
        <p:grpSpPr bwMode="auto">
          <a:xfrm>
            <a:off x="4343400" y="1752600"/>
            <a:ext cx="4572000" cy="3416300"/>
            <a:chOff x="2736" y="1104"/>
            <a:chExt cx="2880" cy="2152"/>
          </a:xfrm>
        </p:grpSpPr>
        <p:sp>
          <p:nvSpPr>
            <p:cNvPr id="104454" name="Text Box 6">
              <a:extLst>
                <a:ext uri="{FF2B5EF4-FFF2-40B4-BE49-F238E27FC236}">
                  <a16:creationId xmlns:a16="http://schemas.microsoft.com/office/drawing/2014/main" id="{7D84EE1A-256B-499B-9C92-1152E05A9FA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6" y="1104"/>
              <a:ext cx="2880" cy="2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Решение. </a:t>
              </a:r>
              <a:r>
                <a:rPr lang="ru-RU" altLang="ru-RU" dirty="0"/>
                <a:t>Если ребро куба равно 1, то ребро икосаэдра равно</a:t>
              </a:r>
            </a:p>
            <a:p>
              <a:pPr>
                <a:spcBef>
                  <a:spcPct val="50000"/>
                </a:spcBef>
              </a:pPr>
              <a:r>
                <a:rPr lang="ru-RU" altLang="ru-RU" dirty="0"/>
                <a:t>            а ребро октаэдра</a:t>
              </a:r>
            </a:p>
            <a:p>
              <a:pPr>
                <a:spcBef>
                  <a:spcPct val="50000"/>
                </a:spcBef>
              </a:pPr>
              <a:r>
                <a:rPr lang="ru-RU" altLang="ru-RU" dirty="0"/>
                <a:t>Если же ребро икосаэдра равно 1, то ребро октаэдра будет равно</a:t>
              </a:r>
            </a:p>
            <a:p>
              <a:pPr>
                <a:spcBef>
                  <a:spcPct val="50000"/>
                </a:spcBef>
              </a:pPr>
              <a:endParaRPr lang="ru-RU" altLang="ru-RU" dirty="0"/>
            </a:p>
            <a:p>
              <a:pPr>
                <a:spcBef>
                  <a:spcPct val="50000"/>
                </a:spcBef>
              </a:pPr>
              <a:endParaRPr lang="ru-RU" altLang="ru-RU" dirty="0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04455" name="Object 7">
                  <a:extLst>
                    <a:ext uri="{FF2B5EF4-FFF2-40B4-BE49-F238E27FC236}">
                      <a16:creationId xmlns:a16="http://schemas.microsoft.com/office/drawing/2014/main" id="{DD5463C3-4ACE-4028-A0FC-50B1CAE2BF72}"/>
                    </a:ext>
                  </a:extLst>
                </p:cNvPr>
                <p:cNvSpPr txBox="1"/>
                <p:nvPr/>
              </p:nvSpPr>
              <p:spPr bwMode="auto">
                <a:xfrm>
                  <a:off x="2788" y="1632"/>
                  <a:ext cx="600" cy="42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70000" lnSpcReduction="2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−1+</m:t>
                            </m:r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104455" name="Object 7">
                  <a:extLst>
                    <a:ext uri="{FF2B5EF4-FFF2-40B4-BE49-F238E27FC236}">
                      <a16:creationId xmlns:a16="http://schemas.microsoft.com/office/drawing/2014/main" id="{DD5463C3-4ACE-4028-A0FC-50B1CAE2BF7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788" y="1632"/>
                  <a:ext cx="600" cy="424"/>
                </a:xfrm>
                <a:prstGeom prst="rect">
                  <a:avLst/>
                </a:prstGeom>
                <a:blipFill>
                  <a:blip r:embed="rId4"/>
                  <a:stretch>
                    <a:fillRect r="-1282"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04456" name="Object 8">
                  <a:extLst>
                    <a:ext uri="{FF2B5EF4-FFF2-40B4-BE49-F238E27FC236}">
                      <a16:creationId xmlns:a16="http://schemas.microsoft.com/office/drawing/2014/main" id="{E476CD9D-D8EB-4072-8152-9699719F837D}"/>
                    </a:ext>
                  </a:extLst>
                </p:cNvPr>
                <p:cNvSpPr txBox="1"/>
                <p:nvPr/>
              </p:nvSpPr>
              <p:spPr bwMode="auto">
                <a:xfrm>
                  <a:off x="4800" y="1632"/>
                  <a:ext cx="296" cy="42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70000" lnSpcReduction="2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104456" name="Object 8">
                  <a:extLst>
                    <a:ext uri="{FF2B5EF4-FFF2-40B4-BE49-F238E27FC236}">
                      <a16:creationId xmlns:a16="http://schemas.microsoft.com/office/drawing/2014/main" id="{E476CD9D-D8EB-4072-8152-9699719F837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800" y="1632"/>
                  <a:ext cx="296" cy="424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04457" name="Object 9">
                  <a:extLst>
                    <a:ext uri="{FF2B5EF4-FFF2-40B4-BE49-F238E27FC236}">
                      <a16:creationId xmlns:a16="http://schemas.microsoft.com/office/drawing/2014/main" id="{8446668F-002F-4F8B-A20A-A99355E61D0E}"/>
                    </a:ext>
                  </a:extLst>
                </p:cNvPr>
                <p:cNvSpPr txBox="1"/>
                <p:nvPr/>
              </p:nvSpPr>
              <p:spPr bwMode="auto">
                <a:xfrm>
                  <a:off x="3708" y="2544"/>
                  <a:ext cx="792" cy="42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70000" lnSpcReduction="2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rad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(1+</m:t>
                            </m:r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rad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num>
                          <m:den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104457" name="Object 9">
                  <a:extLst>
                    <a:ext uri="{FF2B5EF4-FFF2-40B4-BE49-F238E27FC236}">
                      <a16:creationId xmlns:a16="http://schemas.microsoft.com/office/drawing/2014/main" id="{8446668F-002F-4F8B-A20A-A99355E61D0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708" y="2544"/>
                  <a:ext cx="792" cy="424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FD9A028E-6D09-4A72-8F1E-3570765D7B09}"/>
              </a:ext>
            </a:extLst>
          </p:cNvPr>
          <p:cNvSpPr txBox="1"/>
          <p:nvPr/>
        </p:nvSpPr>
        <p:spPr>
          <a:xfrm>
            <a:off x="2770903" y="151140"/>
            <a:ext cx="36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Упражнение 13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4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A94A7092-0AD8-437D-81E7-4ABC16B82F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200">
                <a:solidFill>
                  <a:srgbClr val="FF3300"/>
                </a:solidFill>
              </a:rPr>
              <a:t>Октаэдр и тетраэдр</a:t>
            </a:r>
          </a:p>
        </p:txBody>
      </p:sp>
      <p:sp>
        <p:nvSpPr>
          <p:cNvPr id="20483" name="Text Box 3">
            <a:extLst>
              <a:ext uri="{FF2B5EF4-FFF2-40B4-BE49-F238E27FC236}">
                <a16:creationId xmlns:a16="http://schemas.microsoft.com/office/drawing/2014/main" id="{40F2268E-2914-490B-BE6F-E402279B20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/>
              <a:t>	</a:t>
            </a:r>
            <a:r>
              <a:rPr lang="ru-RU" altLang="ru-RU" dirty="0"/>
              <a:t>В октаэдр можно вписать куб так, что вершинами куба будут центры граней октаэдра. Вписывая в куб тетраэдр, получим тетраэдр, вписанный в октаэдр. На рисунке ребра тетраэдра изображены зеленым цветом.</a:t>
            </a:r>
          </a:p>
        </p:txBody>
      </p:sp>
      <p:pic>
        <p:nvPicPr>
          <p:cNvPr id="20486" name="Picture 6">
            <a:extLst>
              <a:ext uri="{FF2B5EF4-FFF2-40B4-BE49-F238E27FC236}">
                <a16:creationId xmlns:a16="http://schemas.microsoft.com/office/drawing/2014/main" id="{2C52271F-F70D-4FD5-AB6A-CD62ADC53D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2349500"/>
            <a:ext cx="4267200" cy="421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852" name="Picture 4">
            <a:extLst>
              <a:ext uri="{FF2B5EF4-FFF2-40B4-BE49-F238E27FC236}">
                <a16:creationId xmlns:a16="http://schemas.microsoft.com/office/drawing/2014/main" id="{C4C58A35-8133-4E0E-BF04-69520DD4EF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2988" y="1782763"/>
            <a:ext cx="4267200" cy="421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8853" name="Text Box 5">
            <a:extLst>
              <a:ext uri="{FF2B5EF4-FFF2-40B4-BE49-F238E27FC236}">
                <a16:creationId xmlns:a16="http://schemas.microsoft.com/office/drawing/2014/main" id="{12CAE555-FFB4-4D23-B58F-52FC5331C8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762000"/>
            <a:ext cx="861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Найдите ребро тетраэдра, вписанного в единичный октаэдр.</a:t>
            </a:r>
          </a:p>
        </p:txBody>
      </p:sp>
      <p:grpSp>
        <p:nvGrpSpPr>
          <p:cNvPr id="78854" name="Group 6">
            <a:extLst>
              <a:ext uri="{FF2B5EF4-FFF2-40B4-BE49-F238E27FC236}">
                <a16:creationId xmlns:a16="http://schemas.microsoft.com/office/drawing/2014/main" id="{C586734B-A0BE-422B-A742-C3B1DD5EBD77}"/>
              </a:ext>
            </a:extLst>
          </p:cNvPr>
          <p:cNvGrpSpPr>
            <a:grpSpLocks/>
          </p:cNvGrpSpPr>
          <p:nvPr/>
        </p:nvGrpSpPr>
        <p:grpSpPr bwMode="auto">
          <a:xfrm>
            <a:off x="484188" y="5154613"/>
            <a:ext cx="3352800" cy="736600"/>
            <a:chOff x="336" y="3360"/>
            <a:chExt cx="2112" cy="464"/>
          </a:xfrm>
        </p:grpSpPr>
        <p:sp>
          <p:nvSpPr>
            <p:cNvPr id="78855" name="Text Box 7">
              <a:extLst>
                <a:ext uri="{FF2B5EF4-FFF2-40B4-BE49-F238E27FC236}">
                  <a16:creationId xmlns:a16="http://schemas.microsoft.com/office/drawing/2014/main" id="{73C327F3-2C24-4DF7-8E67-86CB14B71B9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456"/>
              <a:ext cx="21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8856" name="Object 8">
                  <a:extLst>
                    <a:ext uri="{FF2B5EF4-FFF2-40B4-BE49-F238E27FC236}">
                      <a16:creationId xmlns:a16="http://schemas.microsoft.com/office/drawing/2014/main" id="{87B7A722-8C07-479E-827D-430581E1A4B3}"/>
                    </a:ext>
                  </a:extLst>
                </p:cNvPr>
                <p:cNvSpPr txBox="1"/>
                <p:nvPr/>
              </p:nvSpPr>
              <p:spPr bwMode="auto">
                <a:xfrm>
                  <a:off x="1008" y="3360"/>
                  <a:ext cx="200" cy="46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85000" lnSpcReduction="1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78856" name="Object 8">
                  <a:extLst>
                    <a:ext uri="{FF2B5EF4-FFF2-40B4-BE49-F238E27FC236}">
                      <a16:creationId xmlns:a16="http://schemas.microsoft.com/office/drawing/2014/main" id="{87B7A722-8C07-479E-827D-430581E1A4B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008" y="3360"/>
                  <a:ext cx="200" cy="464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64AE316D-BEAE-445A-BE30-A3809B6BC45C}"/>
              </a:ext>
            </a:extLst>
          </p:cNvPr>
          <p:cNvSpPr txBox="1"/>
          <p:nvPr/>
        </p:nvSpPr>
        <p:spPr>
          <a:xfrm>
            <a:off x="2770903" y="151140"/>
            <a:ext cx="36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Упражнение 14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8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>
            <a:extLst>
              <a:ext uri="{FF2B5EF4-FFF2-40B4-BE49-F238E27FC236}">
                <a16:creationId xmlns:a16="http://schemas.microsoft.com/office/drawing/2014/main" id="{2FA152C7-1C68-433D-9B0D-4FE4496514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7848600" cy="457200"/>
          </a:xfrm>
        </p:spPr>
        <p:txBody>
          <a:bodyPr/>
          <a:lstStyle/>
          <a:p>
            <a:r>
              <a:rPr lang="ru-RU" altLang="ru-RU" sz="3200">
                <a:solidFill>
                  <a:srgbClr val="FF3300"/>
                </a:solidFill>
              </a:rPr>
              <a:t>Октаэдр и икосаэдр</a:t>
            </a:r>
          </a:p>
        </p:txBody>
      </p:sp>
      <p:sp>
        <p:nvSpPr>
          <p:cNvPr id="109571" name="Text Box 3">
            <a:extLst>
              <a:ext uri="{FF2B5EF4-FFF2-40B4-BE49-F238E27FC236}">
                <a16:creationId xmlns:a16="http://schemas.microsoft.com/office/drawing/2014/main" id="{0FB3A266-D9F5-4F9A-8D97-1D82B1C3F0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33400"/>
            <a:ext cx="8686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1800" dirty="0">
                <a:solidFill>
                  <a:schemeClr val="accent1"/>
                </a:solidFill>
              </a:rPr>
              <a:t>          </a:t>
            </a:r>
            <a:r>
              <a:rPr lang="ru-RU" altLang="ru-RU" dirty="0"/>
              <a:t>Икосаэдр можно вписать в октаэдр так, что центрами граней икосаэдра будут центры граней октаэдра.       </a:t>
            </a:r>
          </a:p>
        </p:txBody>
      </p:sp>
      <p:sp>
        <p:nvSpPr>
          <p:cNvPr id="109572" name="Text Box 4">
            <a:extLst>
              <a:ext uri="{FF2B5EF4-FFF2-40B4-BE49-F238E27FC236}">
                <a16:creationId xmlns:a16="http://schemas.microsoft.com/office/drawing/2014/main" id="{9F4D60E0-BBE5-4016-82F9-C3BB0E376C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971800"/>
            <a:ext cx="4572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В каком отношении вершины икосаэдра делят ребра тетраэдра?</a:t>
            </a:r>
          </a:p>
        </p:txBody>
      </p:sp>
      <p:sp>
        <p:nvSpPr>
          <p:cNvPr id="109573" name="Text Box 5">
            <a:extLst>
              <a:ext uri="{FF2B5EF4-FFF2-40B4-BE49-F238E27FC236}">
                <a16:creationId xmlns:a16="http://schemas.microsoft.com/office/drawing/2014/main" id="{EB1F6F44-90CC-43B8-8670-3A4BCE7F3D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3886200"/>
            <a:ext cx="449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В золотом отношении.</a:t>
            </a:r>
          </a:p>
        </p:txBody>
      </p:sp>
      <p:grpSp>
        <p:nvGrpSpPr>
          <p:cNvPr id="109574" name="Group 6">
            <a:extLst>
              <a:ext uri="{FF2B5EF4-FFF2-40B4-BE49-F238E27FC236}">
                <a16:creationId xmlns:a16="http://schemas.microsoft.com/office/drawing/2014/main" id="{6B94F3BF-190D-468E-B6DE-5EAF0045A33F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1371600"/>
            <a:ext cx="8686800" cy="5260975"/>
            <a:chOff x="144" y="864"/>
            <a:chExt cx="5472" cy="3314"/>
          </a:xfrm>
        </p:grpSpPr>
        <p:pic>
          <p:nvPicPr>
            <p:cNvPr id="109575" name="Picture 7">
              <a:extLst>
                <a:ext uri="{FF2B5EF4-FFF2-40B4-BE49-F238E27FC236}">
                  <a16:creationId xmlns:a16="http://schemas.microsoft.com/office/drawing/2014/main" id="{3D40E44A-8FD5-45E3-9EB9-EE23C094E5B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8" y="1680"/>
              <a:ext cx="2363" cy="24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09576" name="Text Box 8">
              <a:extLst>
                <a:ext uri="{FF2B5EF4-FFF2-40B4-BE49-F238E27FC236}">
                  <a16:creationId xmlns:a16="http://schemas.microsoft.com/office/drawing/2014/main" id="{121182FD-D2CB-499A-8DE4-0232FBA393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" y="864"/>
              <a:ext cx="5472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1800" dirty="0">
                  <a:solidFill>
                    <a:schemeClr val="accent1"/>
                  </a:solidFill>
                </a:rPr>
                <a:t>          </a:t>
              </a:r>
              <a:r>
                <a:rPr lang="ru-RU" altLang="ru-RU" dirty="0"/>
                <a:t>Для этого сначала в октаэдр вписываем куб, а затем около куба описываем икосаэдр. При этом икосаэдр окажется вписанным в октаэдр.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9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9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9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2" grpId="0" autoUpdateAnimBg="0"/>
      <p:bldP spid="109573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AC7A6192-99C9-4D0E-B138-1103D33807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762000"/>
          </a:xfrm>
        </p:spPr>
        <p:txBody>
          <a:bodyPr/>
          <a:lstStyle/>
          <a:p>
            <a:r>
              <a:rPr lang="ru-RU" altLang="ru-RU" sz="3200">
                <a:solidFill>
                  <a:srgbClr val="FF3300"/>
                </a:solidFill>
              </a:rPr>
              <a:t>Куб и тетраэдр</a:t>
            </a:r>
          </a:p>
        </p:txBody>
      </p:sp>
      <p:sp>
        <p:nvSpPr>
          <p:cNvPr id="27651" name="Text Box 3">
            <a:extLst>
              <a:ext uri="{FF2B5EF4-FFF2-40B4-BE49-F238E27FC236}">
                <a16:creationId xmlns:a16="http://schemas.microsoft.com/office/drawing/2014/main" id="{04C43D8E-A6D5-44E6-B6CB-B9B57F0ED4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85800"/>
            <a:ext cx="84582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/>
              <a:t>	</a:t>
            </a:r>
            <a:r>
              <a:rPr lang="ru-RU" altLang="ru-RU" dirty="0"/>
              <a:t>Тетраэдр можно вписать в куб так, что вершинами тетраэдра будут некоторые вершины куба.</a:t>
            </a:r>
          </a:p>
        </p:txBody>
      </p:sp>
      <p:pic>
        <p:nvPicPr>
          <p:cNvPr id="27652" name="Picture 4">
            <a:extLst>
              <a:ext uri="{FF2B5EF4-FFF2-40B4-BE49-F238E27FC236}">
                <a16:creationId xmlns:a16="http://schemas.microsoft.com/office/drawing/2014/main" id="{2EDE7E89-7F23-486F-B86B-21A515F867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286000"/>
            <a:ext cx="3878263" cy="3533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5" name="Text Box 3">
            <a:extLst>
              <a:ext uri="{FF2B5EF4-FFF2-40B4-BE49-F238E27FC236}">
                <a16:creationId xmlns:a16="http://schemas.microsoft.com/office/drawing/2014/main" id="{E556AB43-2234-49ED-A8E0-EA5488CC17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8382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1800">
                <a:solidFill>
                  <a:schemeClr val="accent1"/>
                </a:solidFill>
              </a:rPr>
              <a:t>  </a:t>
            </a:r>
            <a:r>
              <a:rPr lang="ru-RU" altLang="ru-RU"/>
              <a:t>Найдите ребро икосаэдра, вписанного в единичный октаэдр.</a:t>
            </a:r>
          </a:p>
        </p:txBody>
      </p:sp>
      <p:pic>
        <p:nvPicPr>
          <p:cNvPr id="110596" name="Picture 4">
            <a:extLst>
              <a:ext uri="{FF2B5EF4-FFF2-40B4-BE49-F238E27FC236}">
                <a16:creationId xmlns:a16="http://schemas.microsoft.com/office/drawing/2014/main" id="{4E140B1C-CF6C-4E78-9302-AAAEBB287A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828800"/>
            <a:ext cx="3751263" cy="396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10597" name="Group 5">
            <a:extLst>
              <a:ext uri="{FF2B5EF4-FFF2-40B4-BE49-F238E27FC236}">
                <a16:creationId xmlns:a16="http://schemas.microsoft.com/office/drawing/2014/main" id="{0B4F6615-411E-4A1D-BDD0-ABDA72E562F3}"/>
              </a:ext>
            </a:extLst>
          </p:cNvPr>
          <p:cNvGrpSpPr>
            <a:grpSpLocks/>
          </p:cNvGrpSpPr>
          <p:nvPr/>
        </p:nvGrpSpPr>
        <p:grpSpPr bwMode="auto">
          <a:xfrm>
            <a:off x="4191000" y="1600200"/>
            <a:ext cx="4724400" cy="4483100"/>
            <a:chOff x="2640" y="1008"/>
            <a:chExt cx="2976" cy="2824"/>
          </a:xfrm>
        </p:grpSpPr>
        <p:sp>
          <p:nvSpPr>
            <p:cNvPr id="110598" name="Text Box 6">
              <a:extLst>
                <a:ext uri="{FF2B5EF4-FFF2-40B4-BE49-F238E27FC236}">
                  <a16:creationId xmlns:a16="http://schemas.microsoft.com/office/drawing/2014/main" id="{FAE19C5C-49F3-4B3F-A4FF-8DE130E449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8" y="1008"/>
              <a:ext cx="2880" cy="13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Решение. </a:t>
              </a:r>
              <a:r>
                <a:rPr lang="ru-RU" altLang="ru-RU"/>
                <a:t>Если ребро октаэдра равно 1, то ребро, вписанного в него куба, равно         </a:t>
              </a:r>
            </a:p>
            <a:p>
              <a:pPr>
                <a:spcBef>
                  <a:spcPct val="50000"/>
                </a:spcBef>
              </a:pPr>
              <a:r>
                <a:rPr lang="ru-RU" altLang="ru-RU"/>
                <a:t>Ребро икосаэдра, описанного около этого куба, будет равно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10599" name="Object 7">
                  <a:extLst>
                    <a:ext uri="{FF2B5EF4-FFF2-40B4-BE49-F238E27FC236}">
                      <a16:creationId xmlns:a16="http://schemas.microsoft.com/office/drawing/2014/main" id="{E229D787-5ABD-4BBD-80AE-D3E4B781255F}"/>
                    </a:ext>
                  </a:extLst>
                </p:cNvPr>
                <p:cNvSpPr txBox="1"/>
                <p:nvPr/>
              </p:nvSpPr>
              <p:spPr bwMode="auto">
                <a:xfrm>
                  <a:off x="4176" y="1440"/>
                  <a:ext cx="296" cy="42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70000" lnSpcReduction="2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110599" name="Object 7">
                  <a:extLst>
                    <a:ext uri="{FF2B5EF4-FFF2-40B4-BE49-F238E27FC236}">
                      <a16:creationId xmlns:a16="http://schemas.microsoft.com/office/drawing/2014/main" id="{E229D787-5ABD-4BBD-80AE-D3E4B781255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176" y="1440"/>
                  <a:ext cx="296" cy="424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10600" name="Object 8">
                  <a:extLst>
                    <a:ext uri="{FF2B5EF4-FFF2-40B4-BE49-F238E27FC236}">
                      <a16:creationId xmlns:a16="http://schemas.microsoft.com/office/drawing/2014/main" id="{D245366B-CFF6-4CF3-8DC2-F23A87B7E3E1}"/>
                    </a:ext>
                  </a:extLst>
                </p:cNvPr>
                <p:cNvSpPr txBox="1"/>
                <p:nvPr/>
              </p:nvSpPr>
              <p:spPr bwMode="auto">
                <a:xfrm>
                  <a:off x="3076" y="2288"/>
                  <a:ext cx="1672" cy="45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70000" lnSpcReduction="2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⋅</m:t>
                        </m:r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6</m:t>
                            </m:r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3+</m:t>
                            </m:r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rad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rad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110600" name="Object 8">
                  <a:extLst>
                    <a:ext uri="{FF2B5EF4-FFF2-40B4-BE49-F238E27FC236}">
                      <a16:creationId xmlns:a16="http://schemas.microsoft.com/office/drawing/2014/main" id="{D245366B-CFF6-4CF3-8DC2-F23A87B7E3E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076" y="2288"/>
                  <a:ext cx="1672" cy="456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10601" name="Object 9">
                  <a:extLst>
                    <a:ext uri="{FF2B5EF4-FFF2-40B4-BE49-F238E27FC236}">
                      <a16:creationId xmlns:a16="http://schemas.microsoft.com/office/drawing/2014/main" id="{C43BD8DD-125E-4962-B677-0AF57CD0E8CF}"/>
                    </a:ext>
                  </a:extLst>
                </p:cNvPr>
                <p:cNvSpPr txBox="1"/>
                <p:nvPr/>
              </p:nvSpPr>
              <p:spPr bwMode="auto">
                <a:xfrm>
                  <a:off x="3600" y="3408"/>
                  <a:ext cx="768" cy="42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70000" lnSpcReduction="2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rad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110601" name="Object 9">
                  <a:extLst>
                    <a:ext uri="{FF2B5EF4-FFF2-40B4-BE49-F238E27FC236}">
                      <a16:creationId xmlns:a16="http://schemas.microsoft.com/office/drawing/2014/main" id="{C43BD8DD-125E-4962-B677-0AF57CD0E8C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600" y="3408"/>
                  <a:ext cx="768" cy="424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10602" name="Text Box 10">
              <a:extLst>
                <a:ext uri="{FF2B5EF4-FFF2-40B4-BE49-F238E27FC236}">
                  <a16:creationId xmlns:a16="http://schemas.microsoft.com/office/drawing/2014/main" id="{CEE3EA94-79A5-4A52-A8F1-EFDD9F07E5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40" y="2736"/>
              <a:ext cx="2976" cy="7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/>
                <a:t>Таким образом, ребро икосаэдра, вписанного в единичный октаэдр, равно</a:t>
              </a: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6B432EDF-3C0E-4660-874B-1D2CE5C0B14D}"/>
              </a:ext>
            </a:extLst>
          </p:cNvPr>
          <p:cNvSpPr txBox="1"/>
          <p:nvPr/>
        </p:nvSpPr>
        <p:spPr>
          <a:xfrm>
            <a:off x="2770903" y="151140"/>
            <a:ext cx="36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Упражнение 15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0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>
            <a:extLst>
              <a:ext uri="{FF2B5EF4-FFF2-40B4-BE49-F238E27FC236}">
                <a16:creationId xmlns:a16="http://schemas.microsoft.com/office/drawing/2014/main" id="{8B6C06AB-F6D0-47B4-A78F-E3BA1EEBED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7848600" cy="457200"/>
          </a:xfrm>
        </p:spPr>
        <p:txBody>
          <a:bodyPr/>
          <a:lstStyle/>
          <a:p>
            <a:r>
              <a:rPr lang="ru-RU" altLang="ru-RU" sz="3200">
                <a:solidFill>
                  <a:srgbClr val="FF3300"/>
                </a:solidFill>
              </a:rPr>
              <a:t>Октаэдр и додекаэдр</a:t>
            </a:r>
          </a:p>
        </p:txBody>
      </p:sp>
      <p:sp>
        <p:nvSpPr>
          <p:cNvPr id="106499" name="Text Box 3">
            <a:extLst>
              <a:ext uri="{FF2B5EF4-FFF2-40B4-BE49-F238E27FC236}">
                <a16:creationId xmlns:a16="http://schemas.microsoft.com/office/drawing/2014/main" id="{DE3D79A6-BB53-4C52-B7AF-16FB7E77C2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33400"/>
            <a:ext cx="8686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1800" dirty="0">
                <a:solidFill>
                  <a:schemeClr val="accent1"/>
                </a:solidFill>
              </a:rPr>
              <a:t>          </a:t>
            </a:r>
            <a:r>
              <a:rPr lang="ru-RU" altLang="ru-RU" dirty="0"/>
              <a:t>Додекаэдр можно вписать в октаэдр так, что вершинами додекаэдра будут центры граней октаэдра.       </a:t>
            </a:r>
          </a:p>
        </p:txBody>
      </p:sp>
      <p:grpSp>
        <p:nvGrpSpPr>
          <p:cNvPr id="106500" name="Group 4">
            <a:extLst>
              <a:ext uri="{FF2B5EF4-FFF2-40B4-BE49-F238E27FC236}">
                <a16:creationId xmlns:a16="http://schemas.microsoft.com/office/drawing/2014/main" id="{69836159-7A29-4422-A9A4-1D6EA19493BB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1371600"/>
            <a:ext cx="8686800" cy="5302250"/>
            <a:chOff x="144" y="864"/>
            <a:chExt cx="5472" cy="3340"/>
          </a:xfrm>
        </p:grpSpPr>
        <p:pic>
          <p:nvPicPr>
            <p:cNvPr id="106501" name="Picture 5">
              <a:extLst>
                <a:ext uri="{FF2B5EF4-FFF2-40B4-BE49-F238E27FC236}">
                  <a16:creationId xmlns:a16="http://schemas.microsoft.com/office/drawing/2014/main" id="{FCF3999F-2FB1-4BEC-AC70-DC53C0D215C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80" y="1680"/>
              <a:ext cx="2383" cy="25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06502" name="Text Box 6">
              <a:extLst>
                <a:ext uri="{FF2B5EF4-FFF2-40B4-BE49-F238E27FC236}">
                  <a16:creationId xmlns:a16="http://schemas.microsoft.com/office/drawing/2014/main" id="{25F4F244-73EB-4160-8A44-B7D9AF8662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" y="864"/>
              <a:ext cx="5472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1800" dirty="0">
                  <a:solidFill>
                    <a:schemeClr val="accent1"/>
                  </a:solidFill>
                </a:rPr>
                <a:t>          </a:t>
              </a:r>
              <a:r>
                <a:rPr lang="ru-RU" altLang="ru-RU" dirty="0"/>
                <a:t>Для этого сначала в октаэдр вписываем куб, а затем около куба описываем додекаэдр. При этом додекаэдр окажется вписанным в октаэдр.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6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3" name="Text Box 3">
            <a:extLst>
              <a:ext uri="{FF2B5EF4-FFF2-40B4-BE49-F238E27FC236}">
                <a16:creationId xmlns:a16="http://schemas.microsoft.com/office/drawing/2014/main" id="{7B9B5A72-6292-4A4D-B47C-B91C752720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334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1800">
                <a:solidFill>
                  <a:schemeClr val="accent1"/>
                </a:solidFill>
              </a:rPr>
              <a:t> </a:t>
            </a:r>
            <a:r>
              <a:rPr lang="ru-RU" altLang="ru-RU"/>
              <a:t>Найдите ребро додекаэдра, вписанного в единичный октаэдр.</a:t>
            </a:r>
          </a:p>
        </p:txBody>
      </p:sp>
      <p:pic>
        <p:nvPicPr>
          <p:cNvPr id="107524" name="Picture 4">
            <a:extLst>
              <a:ext uri="{FF2B5EF4-FFF2-40B4-BE49-F238E27FC236}">
                <a16:creationId xmlns:a16="http://schemas.microsoft.com/office/drawing/2014/main" id="{BF177DF4-9C05-417F-AC89-85D3622251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447800"/>
            <a:ext cx="3783013" cy="400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07525" name="Group 5">
            <a:extLst>
              <a:ext uri="{FF2B5EF4-FFF2-40B4-BE49-F238E27FC236}">
                <a16:creationId xmlns:a16="http://schemas.microsoft.com/office/drawing/2014/main" id="{EADBD9FA-9A35-407C-9EE7-C21AF3FF3323}"/>
              </a:ext>
            </a:extLst>
          </p:cNvPr>
          <p:cNvGrpSpPr>
            <a:grpSpLocks/>
          </p:cNvGrpSpPr>
          <p:nvPr/>
        </p:nvGrpSpPr>
        <p:grpSpPr bwMode="auto">
          <a:xfrm>
            <a:off x="4184650" y="1600200"/>
            <a:ext cx="4724400" cy="4025900"/>
            <a:chOff x="2636" y="1008"/>
            <a:chExt cx="2976" cy="2536"/>
          </a:xfrm>
        </p:grpSpPr>
        <p:sp>
          <p:nvSpPr>
            <p:cNvPr id="107526" name="Text Box 6">
              <a:extLst>
                <a:ext uri="{FF2B5EF4-FFF2-40B4-BE49-F238E27FC236}">
                  <a16:creationId xmlns:a16="http://schemas.microsoft.com/office/drawing/2014/main" id="{1EE041B9-B761-4360-B5D7-098ED5DAB8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36" y="1008"/>
              <a:ext cx="2880" cy="10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Решение. </a:t>
              </a:r>
              <a:r>
                <a:rPr lang="ru-RU" altLang="ru-RU"/>
                <a:t>Если ребро октаэдра равно 1, то ребро куба равно</a:t>
              </a:r>
            </a:p>
            <a:p>
              <a:pPr>
                <a:spcBef>
                  <a:spcPct val="50000"/>
                </a:spcBef>
              </a:pPr>
              <a:r>
                <a:rPr lang="ru-RU" altLang="ru-RU"/>
                <a:t>Ребро додекаэдра, описанного около этого куба будет равно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07527" name="Object 7">
                  <a:extLst>
                    <a:ext uri="{FF2B5EF4-FFF2-40B4-BE49-F238E27FC236}">
                      <a16:creationId xmlns:a16="http://schemas.microsoft.com/office/drawing/2014/main" id="{3ED547EF-A6A4-4F16-A743-9CF60DC71454}"/>
                    </a:ext>
                  </a:extLst>
                </p:cNvPr>
                <p:cNvSpPr txBox="1"/>
                <p:nvPr/>
              </p:nvSpPr>
              <p:spPr bwMode="auto">
                <a:xfrm>
                  <a:off x="5136" y="1200"/>
                  <a:ext cx="296" cy="42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70000" lnSpcReduction="2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107527" name="Object 7">
                  <a:extLst>
                    <a:ext uri="{FF2B5EF4-FFF2-40B4-BE49-F238E27FC236}">
                      <a16:creationId xmlns:a16="http://schemas.microsoft.com/office/drawing/2014/main" id="{3ED547EF-A6A4-4F16-A743-9CF60DC7145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5136" y="1200"/>
                  <a:ext cx="296" cy="424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07528" name="Object 8">
                  <a:extLst>
                    <a:ext uri="{FF2B5EF4-FFF2-40B4-BE49-F238E27FC236}">
                      <a16:creationId xmlns:a16="http://schemas.microsoft.com/office/drawing/2014/main" id="{6EB0155E-39BF-400F-9023-961FBE33C398}"/>
                    </a:ext>
                  </a:extLst>
                </p:cNvPr>
                <p:cNvSpPr txBox="1"/>
                <p:nvPr/>
              </p:nvSpPr>
              <p:spPr bwMode="auto">
                <a:xfrm>
                  <a:off x="3212" y="2112"/>
                  <a:ext cx="1680" cy="42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70000" lnSpcReduction="2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⋅</m:t>
                        </m:r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−1+</m:t>
                            </m:r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e>
                            </m:rad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107528" name="Object 8">
                  <a:extLst>
                    <a:ext uri="{FF2B5EF4-FFF2-40B4-BE49-F238E27FC236}">
                      <a16:creationId xmlns:a16="http://schemas.microsoft.com/office/drawing/2014/main" id="{6EB0155E-39BF-400F-9023-961FBE33C39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12" y="2112"/>
                  <a:ext cx="1680" cy="424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07529" name="Object 9">
                  <a:extLst>
                    <a:ext uri="{FF2B5EF4-FFF2-40B4-BE49-F238E27FC236}">
                      <a16:creationId xmlns:a16="http://schemas.microsoft.com/office/drawing/2014/main" id="{DD6C7801-E034-4987-8FE3-1E5FB0CA23C7}"/>
                    </a:ext>
                  </a:extLst>
                </p:cNvPr>
                <p:cNvSpPr txBox="1"/>
                <p:nvPr/>
              </p:nvSpPr>
              <p:spPr bwMode="auto">
                <a:xfrm>
                  <a:off x="3644" y="3120"/>
                  <a:ext cx="696" cy="42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70000" lnSpcReduction="2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e>
                            </m:rad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107529" name="Object 9">
                  <a:extLst>
                    <a:ext uri="{FF2B5EF4-FFF2-40B4-BE49-F238E27FC236}">
                      <a16:creationId xmlns:a16="http://schemas.microsoft.com/office/drawing/2014/main" id="{DD6C7801-E034-4987-8FE3-1E5FB0CA23C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644" y="3120"/>
                  <a:ext cx="696" cy="424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07530" name="Text Box 10">
              <a:extLst>
                <a:ext uri="{FF2B5EF4-FFF2-40B4-BE49-F238E27FC236}">
                  <a16:creationId xmlns:a16="http://schemas.microsoft.com/office/drawing/2014/main" id="{79C26F6C-298C-4F6D-B7D9-F50A4AB9415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36" y="2544"/>
              <a:ext cx="2976" cy="7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/>
                <a:t>Таким образом, ребро додекаэдра, вписанного в единичный октаэдр, равно</a:t>
              </a: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607BF526-68DC-4061-9FC5-CF97B6FDF6A0}"/>
              </a:ext>
            </a:extLst>
          </p:cNvPr>
          <p:cNvSpPr txBox="1"/>
          <p:nvPr/>
        </p:nvSpPr>
        <p:spPr>
          <a:xfrm>
            <a:off x="2770903" y="151140"/>
            <a:ext cx="36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Упражнение 16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7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088C6C08-796B-4AC9-A75B-F9CA0C644F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Тетраэдр и октаэдр</a:t>
            </a:r>
          </a:p>
        </p:txBody>
      </p:sp>
      <p:sp>
        <p:nvSpPr>
          <p:cNvPr id="8195" name="Text Box 3">
            <a:extLst>
              <a:ext uri="{FF2B5EF4-FFF2-40B4-BE49-F238E27FC236}">
                <a16:creationId xmlns:a16="http://schemas.microsoft.com/office/drawing/2014/main" id="{8C3912C6-2A01-41C3-9319-3FD9097966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/>
              <a:t>	</a:t>
            </a:r>
            <a:r>
              <a:rPr lang="ru-RU" altLang="ru-RU" dirty="0"/>
              <a:t>Октаэдр можно вписать в тетраэдр так, что вершинами октаэдра будут середины ребер тетраэдра.</a:t>
            </a:r>
          </a:p>
        </p:txBody>
      </p:sp>
      <p:pic>
        <p:nvPicPr>
          <p:cNvPr id="8197" name="Picture 5">
            <a:extLst>
              <a:ext uri="{FF2B5EF4-FFF2-40B4-BE49-F238E27FC236}">
                <a16:creationId xmlns:a16="http://schemas.microsoft.com/office/drawing/2014/main" id="{75E389CA-CA9E-4107-A6FB-A98B9A2D16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438" y="1700213"/>
            <a:ext cx="3965575" cy="4703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900" name="Picture 4">
            <a:extLst>
              <a:ext uri="{FF2B5EF4-FFF2-40B4-BE49-F238E27FC236}">
                <a16:creationId xmlns:a16="http://schemas.microsoft.com/office/drawing/2014/main" id="{A07D8CE3-47F3-4273-9CC8-C91BE765F7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482725"/>
            <a:ext cx="3965575" cy="4703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0901" name="Text Box 5">
            <a:extLst>
              <a:ext uri="{FF2B5EF4-FFF2-40B4-BE49-F238E27FC236}">
                <a16:creationId xmlns:a16="http://schemas.microsoft.com/office/drawing/2014/main" id="{6F9FB260-F125-406A-AC7C-933131765E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85800"/>
            <a:ext cx="845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Найдите ребро октаэдра, вписанного в единичный тетраэдр.</a:t>
            </a:r>
          </a:p>
        </p:txBody>
      </p:sp>
      <p:grpSp>
        <p:nvGrpSpPr>
          <p:cNvPr id="80902" name="Group 6">
            <a:extLst>
              <a:ext uri="{FF2B5EF4-FFF2-40B4-BE49-F238E27FC236}">
                <a16:creationId xmlns:a16="http://schemas.microsoft.com/office/drawing/2014/main" id="{D6E87296-D274-4267-9839-2C7E0B3B1D6C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5445125"/>
            <a:ext cx="3352800" cy="723900"/>
            <a:chOff x="336" y="3364"/>
            <a:chExt cx="2112" cy="456"/>
          </a:xfrm>
        </p:grpSpPr>
        <p:sp>
          <p:nvSpPr>
            <p:cNvPr id="80903" name="Text Box 7">
              <a:extLst>
                <a:ext uri="{FF2B5EF4-FFF2-40B4-BE49-F238E27FC236}">
                  <a16:creationId xmlns:a16="http://schemas.microsoft.com/office/drawing/2014/main" id="{3E88FDFE-815C-42AC-95F0-BBC455D8CF9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456"/>
              <a:ext cx="21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0904" name="Object 8">
                  <a:extLst>
                    <a:ext uri="{FF2B5EF4-FFF2-40B4-BE49-F238E27FC236}">
                      <a16:creationId xmlns:a16="http://schemas.microsoft.com/office/drawing/2014/main" id="{97035F09-EE88-49EA-A131-3C5063092236}"/>
                    </a:ext>
                  </a:extLst>
                </p:cNvPr>
                <p:cNvSpPr txBox="1"/>
                <p:nvPr/>
              </p:nvSpPr>
              <p:spPr bwMode="auto">
                <a:xfrm>
                  <a:off x="1008" y="3364"/>
                  <a:ext cx="200" cy="45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85000" lnSpcReduction="1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80904" name="Object 8">
                  <a:extLst>
                    <a:ext uri="{FF2B5EF4-FFF2-40B4-BE49-F238E27FC236}">
                      <a16:creationId xmlns:a16="http://schemas.microsoft.com/office/drawing/2014/main" id="{97035F09-EE88-49EA-A131-3C506309223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008" y="3364"/>
                  <a:ext cx="200" cy="456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83BBB0A5-5E1A-4246-BA96-72BFD9C10E97}"/>
              </a:ext>
            </a:extLst>
          </p:cNvPr>
          <p:cNvSpPr txBox="1"/>
          <p:nvPr/>
        </p:nvSpPr>
        <p:spPr>
          <a:xfrm>
            <a:off x="2770903" y="151140"/>
            <a:ext cx="36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Упражнение 17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0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6CF63CBC-5180-47D1-B27D-577A2AD97E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200">
                <a:solidFill>
                  <a:srgbClr val="FF3300"/>
                </a:solidFill>
              </a:rPr>
              <a:t>Тетраэдр и куб</a:t>
            </a:r>
          </a:p>
        </p:txBody>
      </p:sp>
      <p:sp>
        <p:nvSpPr>
          <p:cNvPr id="22531" name="Text Box 3">
            <a:extLst>
              <a:ext uri="{FF2B5EF4-FFF2-40B4-BE49-F238E27FC236}">
                <a16:creationId xmlns:a16="http://schemas.microsoft.com/office/drawing/2014/main" id="{DAACB4A5-430F-4164-9840-C5E321588E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dirty="0"/>
              <a:t>	</a:t>
            </a:r>
            <a:r>
              <a:rPr lang="ru-RU" altLang="ru-RU" dirty="0"/>
              <a:t>Впишем в тетраэдр октаэдр, а в октаэдр куб. Тогда куб будет вписан в тетраэдр. Вершинами куба будут центры граней тетраэдра.</a:t>
            </a:r>
          </a:p>
        </p:txBody>
      </p:sp>
      <p:pic>
        <p:nvPicPr>
          <p:cNvPr id="22533" name="Picture 5">
            <a:extLst>
              <a:ext uri="{FF2B5EF4-FFF2-40B4-BE49-F238E27FC236}">
                <a16:creationId xmlns:a16="http://schemas.microsoft.com/office/drawing/2014/main" id="{E0867FE2-05FB-4E63-AE58-AAED1EB0E7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905000"/>
            <a:ext cx="398145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948" name="Picture 4">
            <a:extLst>
              <a:ext uri="{FF2B5EF4-FFF2-40B4-BE49-F238E27FC236}">
                <a16:creationId xmlns:a16="http://schemas.microsoft.com/office/drawing/2014/main" id="{F2774206-8532-4E45-B647-FA3F182CCC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338263"/>
            <a:ext cx="398145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2949" name="Text Box 5">
            <a:extLst>
              <a:ext uri="{FF2B5EF4-FFF2-40B4-BE49-F238E27FC236}">
                <a16:creationId xmlns:a16="http://schemas.microsoft.com/office/drawing/2014/main" id="{9509655D-BC0C-46E4-A818-0513E016F0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874713"/>
            <a:ext cx="845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Найдите ребро куба, вписанного в единичный тетраэдр.</a:t>
            </a:r>
          </a:p>
        </p:txBody>
      </p:sp>
      <p:grpSp>
        <p:nvGrpSpPr>
          <p:cNvPr id="82950" name="Group 6">
            <a:extLst>
              <a:ext uri="{FF2B5EF4-FFF2-40B4-BE49-F238E27FC236}">
                <a16:creationId xmlns:a16="http://schemas.microsoft.com/office/drawing/2014/main" id="{DC568A5A-B787-4FB2-B35B-38488AD73A93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5300663"/>
            <a:ext cx="3352800" cy="800100"/>
            <a:chOff x="336" y="3340"/>
            <a:chExt cx="2112" cy="504"/>
          </a:xfrm>
        </p:grpSpPr>
        <p:sp>
          <p:nvSpPr>
            <p:cNvPr id="82951" name="Text Box 7">
              <a:extLst>
                <a:ext uri="{FF2B5EF4-FFF2-40B4-BE49-F238E27FC236}">
                  <a16:creationId xmlns:a16="http://schemas.microsoft.com/office/drawing/2014/main" id="{81698DE8-3298-4E04-A6A7-B161E79C9F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456"/>
              <a:ext cx="21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2952" name="Object 8">
                  <a:extLst>
                    <a:ext uri="{FF2B5EF4-FFF2-40B4-BE49-F238E27FC236}">
                      <a16:creationId xmlns:a16="http://schemas.microsoft.com/office/drawing/2014/main" id="{6406B65E-C10D-46C0-BB90-1FBFD469E1E7}"/>
                    </a:ext>
                  </a:extLst>
                </p:cNvPr>
                <p:cNvSpPr txBox="1"/>
                <p:nvPr/>
              </p:nvSpPr>
              <p:spPr bwMode="auto">
                <a:xfrm>
                  <a:off x="936" y="3340"/>
                  <a:ext cx="344" cy="50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925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82952" name="Object 8">
                  <a:extLst>
                    <a:ext uri="{FF2B5EF4-FFF2-40B4-BE49-F238E27FC236}">
                      <a16:creationId xmlns:a16="http://schemas.microsoft.com/office/drawing/2014/main" id="{6406B65E-C10D-46C0-BB90-1FBFD469E1E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936" y="3340"/>
                  <a:ext cx="344" cy="504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7A590819-C317-4C30-8A46-CD965B1D1761}"/>
              </a:ext>
            </a:extLst>
          </p:cNvPr>
          <p:cNvSpPr txBox="1"/>
          <p:nvPr/>
        </p:nvSpPr>
        <p:spPr>
          <a:xfrm>
            <a:off x="2770903" y="151140"/>
            <a:ext cx="36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Упражнение 18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>
            <a:extLst>
              <a:ext uri="{FF2B5EF4-FFF2-40B4-BE49-F238E27FC236}">
                <a16:creationId xmlns:a16="http://schemas.microsoft.com/office/drawing/2014/main" id="{6343BE0A-E9F5-47B0-9CB6-55F0A6E5AE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7848600" cy="457200"/>
          </a:xfrm>
        </p:spPr>
        <p:txBody>
          <a:bodyPr/>
          <a:lstStyle/>
          <a:p>
            <a:r>
              <a:rPr lang="ru-RU" altLang="ru-RU" sz="3200">
                <a:solidFill>
                  <a:srgbClr val="FF3300"/>
                </a:solidFill>
              </a:rPr>
              <a:t>Тетраэдр и икосаэдр</a:t>
            </a:r>
          </a:p>
        </p:txBody>
      </p:sp>
      <p:sp>
        <p:nvSpPr>
          <p:cNvPr id="112643" name="Text Box 3">
            <a:extLst>
              <a:ext uri="{FF2B5EF4-FFF2-40B4-BE49-F238E27FC236}">
                <a16:creationId xmlns:a16="http://schemas.microsoft.com/office/drawing/2014/main" id="{53576C8F-6D48-4C6E-89FC-4C17D06ECA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33400"/>
            <a:ext cx="89154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1800" dirty="0">
                <a:solidFill>
                  <a:schemeClr val="accent1"/>
                </a:solidFill>
              </a:rPr>
              <a:t> </a:t>
            </a:r>
            <a:r>
              <a:rPr lang="en-US" altLang="ru-RU" sz="1800" dirty="0">
                <a:solidFill>
                  <a:schemeClr val="accent1"/>
                </a:solidFill>
              </a:rPr>
              <a:t>	</a:t>
            </a:r>
            <a:r>
              <a:rPr lang="ru-RU" altLang="ru-RU" dirty="0"/>
              <a:t>Икосаэдр можно вписать в тетраэдр так, что центрами граней икосаэдра будут центры граней тетраэдра. Для этого сначала в тетраэдр вписываем октаэдр, а затем в октаэдр вписываем икосаэдр. При этом икосаэдр окажется вписанным в тетраэдр. Центрами граней икосаэдра будут центры граней тетраэдра.</a:t>
            </a:r>
          </a:p>
        </p:txBody>
      </p:sp>
      <p:pic>
        <p:nvPicPr>
          <p:cNvPr id="112644" name="Picture 4">
            <a:extLst>
              <a:ext uri="{FF2B5EF4-FFF2-40B4-BE49-F238E27FC236}">
                <a16:creationId xmlns:a16="http://schemas.microsoft.com/office/drawing/2014/main" id="{9D9A5364-5515-4C35-8010-76D8B884BA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841724"/>
            <a:ext cx="4764293" cy="4016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7" name="Text Box 3">
            <a:extLst>
              <a:ext uri="{FF2B5EF4-FFF2-40B4-BE49-F238E27FC236}">
                <a16:creationId xmlns:a16="http://schemas.microsoft.com/office/drawing/2014/main" id="{EE43AC66-35E7-4BBD-B381-DE27441D84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33400"/>
            <a:ext cx="891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1800">
                <a:solidFill>
                  <a:schemeClr val="accent1"/>
                </a:solidFill>
              </a:rPr>
              <a:t> </a:t>
            </a:r>
            <a:r>
              <a:rPr lang="ru-RU" altLang="ru-RU"/>
              <a:t>Найдите ребро икосаэдра, вписанного в единичный тетраэдр.</a:t>
            </a:r>
          </a:p>
        </p:txBody>
      </p:sp>
      <p:pic>
        <p:nvPicPr>
          <p:cNvPr id="113668" name="Picture 4">
            <a:extLst>
              <a:ext uri="{FF2B5EF4-FFF2-40B4-BE49-F238E27FC236}">
                <a16:creationId xmlns:a16="http://schemas.microsoft.com/office/drawing/2014/main" id="{99C3DAA3-EEAD-428A-828C-53C1E1D3A2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143000"/>
            <a:ext cx="4953000" cy="417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13669" name="Group 5">
            <a:extLst>
              <a:ext uri="{FF2B5EF4-FFF2-40B4-BE49-F238E27FC236}">
                <a16:creationId xmlns:a16="http://schemas.microsoft.com/office/drawing/2014/main" id="{404E62CB-953F-44DA-B95E-6EEEDC6E2835}"/>
              </a:ext>
            </a:extLst>
          </p:cNvPr>
          <p:cNvGrpSpPr>
            <a:grpSpLocks/>
          </p:cNvGrpSpPr>
          <p:nvPr/>
        </p:nvGrpSpPr>
        <p:grpSpPr bwMode="auto">
          <a:xfrm>
            <a:off x="0" y="5257802"/>
            <a:ext cx="9144000" cy="1503363"/>
            <a:chOff x="0" y="3312"/>
            <a:chExt cx="5760" cy="947"/>
          </a:xfrm>
        </p:grpSpPr>
        <p:sp>
          <p:nvSpPr>
            <p:cNvPr id="113670" name="Text Box 6">
              <a:extLst>
                <a:ext uri="{FF2B5EF4-FFF2-40B4-BE49-F238E27FC236}">
                  <a16:creationId xmlns:a16="http://schemas.microsoft.com/office/drawing/2014/main" id="{CD4EAA56-14CD-4DB8-8E52-6FE2559AF67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3312"/>
              <a:ext cx="5760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en-US" altLang="ru-RU" dirty="0">
                  <a:solidFill>
                    <a:srgbClr val="FF3300"/>
                  </a:solidFill>
                </a:rPr>
                <a:t>	</a:t>
              </a:r>
              <a:r>
                <a:rPr lang="ru-RU" altLang="ru-RU" dirty="0">
                  <a:solidFill>
                    <a:srgbClr val="FF3300"/>
                  </a:solidFill>
                </a:rPr>
                <a:t>Решение. </a:t>
              </a:r>
              <a:r>
                <a:rPr lang="ru-RU" altLang="ru-RU" dirty="0"/>
                <a:t>Если ребро тетраэдра равно 1, то ребро октаэдра равно </a:t>
              </a:r>
              <a:r>
                <a:rPr lang="en-US" altLang="ru-RU" dirty="0"/>
                <a:t>       </a:t>
              </a:r>
              <a:r>
                <a:rPr lang="ru-RU" altLang="ru-RU" dirty="0"/>
                <a:t>Ребро икосаэдра, вписанного в этот октаэдр, равно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13671" name="Object 7">
                  <a:extLst>
                    <a:ext uri="{FF2B5EF4-FFF2-40B4-BE49-F238E27FC236}">
                      <a16:creationId xmlns:a16="http://schemas.microsoft.com/office/drawing/2014/main" id="{9CB0040C-21A8-447C-BE35-D33507653A59}"/>
                    </a:ext>
                  </a:extLst>
                </p:cNvPr>
                <p:cNvSpPr txBox="1"/>
                <p:nvPr/>
              </p:nvSpPr>
              <p:spPr bwMode="auto">
                <a:xfrm>
                  <a:off x="612" y="3537"/>
                  <a:ext cx="168" cy="38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70000" lnSpcReduction="2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113671" name="Object 7">
                  <a:extLst>
                    <a:ext uri="{FF2B5EF4-FFF2-40B4-BE49-F238E27FC236}">
                      <a16:creationId xmlns:a16="http://schemas.microsoft.com/office/drawing/2014/main" id="{9CB0040C-21A8-447C-BE35-D33507653A5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612" y="3537"/>
                  <a:ext cx="168" cy="384"/>
                </a:xfrm>
                <a:prstGeom prst="rect">
                  <a:avLst/>
                </a:prstGeom>
                <a:blipFill>
                  <a:blip r:embed="rId4"/>
                  <a:stretch>
                    <a:fillRect r="-4545"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13672" name="Object 8">
                  <a:extLst>
                    <a:ext uri="{FF2B5EF4-FFF2-40B4-BE49-F238E27FC236}">
                      <a16:creationId xmlns:a16="http://schemas.microsoft.com/office/drawing/2014/main" id="{496F3023-0181-4B4D-9188-32CE68E07AC9}"/>
                    </a:ext>
                  </a:extLst>
                </p:cNvPr>
                <p:cNvSpPr txBox="1"/>
                <p:nvPr/>
              </p:nvSpPr>
              <p:spPr bwMode="auto">
                <a:xfrm>
                  <a:off x="957" y="3795"/>
                  <a:ext cx="1824" cy="42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70000" lnSpcReduction="2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⋅</m:t>
                        </m:r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rad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rad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113672" name="Object 8">
                  <a:extLst>
                    <a:ext uri="{FF2B5EF4-FFF2-40B4-BE49-F238E27FC236}">
                      <a16:creationId xmlns:a16="http://schemas.microsoft.com/office/drawing/2014/main" id="{496F3023-0181-4B4D-9188-32CE68E07AC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957" y="3795"/>
                  <a:ext cx="1824" cy="424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113673" name="Group 9">
              <a:extLst>
                <a:ext uri="{FF2B5EF4-FFF2-40B4-BE49-F238E27FC236}">
                  <a16:creationId xmlns:a16="http://schemas.microsoft.com/office/drawing/2014/main" id="{92698D74-1997-4B75-A954-8C865D72319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17" y="3835"/>
              <a:ext cx="1440" cy="424"/>
              <a:chOff x="3741" y="3163"/>
              <a:chExt cx="1440" cy="424"/>
            </a:xfrm>
          </p:grpSpPr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13674" name="Object 10">
                    <a:extLst>
                      <a:ext uri="{FF2B5EF4-FFF2-40B4-BE49-F238E27FC236}">
                        <a16:creationId xmlns:a16="http://schemas.microsoft.com/office/drawing/2014/main" id="{3E9C9C33-60BE-4477-8406-9B46CA73BD82}"/>
                      </a:ext>
                    </a:extLst>
                  </p:cNvPr>
                  <p:cNvSpPr txBox="1"/>
                  <p:nvPr/>
                </p:nvSpPr>
                <p:spPr bwMode="auto">
                  <a:xfrm>
                    <a:off x="4413" y="3163"/>
                    <a:ext cx="768" cy="42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</p:spPr>
                <p:txBody>
                  <a:bodyPr>
                    <a:normAutofit fontScale="70000" lnSpcReduction="20000"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lang="ru-R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u-R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ad>
                                <m:radPr>
                                  <m:degHide m:val="on"/>
                                  <m:ctrlPr>
                                    <a:rPr lang="ru-RU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ru-RU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  <m:r>
                                <a:rPr lang="ru-R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ad>
                                <m:radPr>
                                  <m:degHide m:val="on"/>
                                  <m:ctrlPr>
                                    <a:rPr lang="ru-RU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ru-RU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ru-R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r>
                            <a:rPr lang="ru-R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</m:oMath>
                      </m:oMathPara>
                    </a14:m>
                    <a:endParaRPr lang="ru-RU"/>
                  </a:p>
                </p:txBody>
              </p:sp>
            </mc:Choice>
            <mc:Fallback>
              <p:sp>
                <p:nvSpPr>
                  <p:cNvPr id="113674" name="Object 10">
                    <a:extLst>
                      <a:ext uri="{FF2B5EF4-FFF2-40B4-BE49-F238E27FC236}">
                        <a16:creationId xmlns:a16="http://schemas.microsoft.com/office/drawing/2014/main" id="{3E9C9C33-60BE-4477-8406-9B46CA73BD82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4413" y="3163"/>
                    <a:ext cx="768" cy="424"/>
                  </a:xfrm>
                  <a:prstGeom prst="rect">
                    <a:avLst/>
                  </a:prstGeom>
                  <a:blipFill>
                    <a:blip r:embed="rId6"/>
                    <a:stretch>
                      <a:fillRect/>
                    </a:stretch>
                  </a:blipFill>
                  <a:ln>
                    <a:noFill/>
                  </a:ln>
                  <a:effectLst/>
                </p:spPr>
                <p:txBody>
                  <a:bodyPr/>
                  <a:lstStyle/>
                  <a:p>
                    <a:r>
                      <a:rPr lang="ru-RU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13675" name="Text Box 11">
                <a:extLst>
                  <a:ext uri="{FF2B5EF4-FFF2-40B4-BE49-F238E27FC236}">
                    <a16:creationId xmlns:a16="http://schemas.microsoft.com/office/drawing/2014/main" id="{11110338-4800-4A3A-B7B1-30AE8198FEF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41" y="3259"/>
                <a:ext cx="91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dirty="0">
                    <a:solidFill>
                      <a:srgbClr val="FF3300"/>
                    </a:solidFill>
                  </a:rPr>
                  <a:t>Ответ:</a:t>
                </a:r>
              </a:p>
            </p:txBody>
          </p:sp>
        </p:grp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4A162F22-3BA4-48B5-8740-66D29ACDE477}"/>
              </a:ext>
            </a:extLst>
          </p:cNvPr>
          <p:cNvSpPr txBox="1"/>
          <p:nvPr/>
        </p:nvSpPr>
        <p:spPr>
          <a:xfrm>
            <a:off x="2770903" y="151140"/>
            <a:ext cx="36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Упражнение 19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3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9652C942-6F21-494D-B1C1-68C1250DE7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7848600" cy="457200"/>
          </a:xfrm>
        </p:spPr>
        <p:txBody>
          <a:bodyPr/>
          <a:lstStyle/>
          <a:p>
            <a:r>
              <a:rPr lang="ru-RU" altLang="ru-RU" sz="3200">
                <a:solidFill>
                  <a:srgbClr val="FF3300"/>
                </a:solidFill>
              </a:rPr>
              <a:t>Тетраэдр и додекаэдр</a:t>
            </a:r>
          </a:p>
        </p:txBody>
      </p:sp>
      <p:sp>
        <p:nvSpPr>
          <p:cNvPr id="23555" name="Text Box 3">
            <a:extLst>
              <a:ext uri="{FF2B5EF4-FFF2-40B4-BE49-F238E27FC236}">
                <a16:creationId xmlns:a16="http://schemas.microsoft.com/office/drawing/2014/main" id="{4DCEBE03-7492-40A8-82E8-6CE51E26B4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33400"/>
            <a:ext cx="86868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1800" dirty="0">
                <a:solidFill>
                  <a:schemeClr val="accent1"/>
                </a:solidFill>
              </a:rPr>
              <a:t>          </a:t>
            </a:r>
            <a:r>
              <a:rPr lang="ru-RU" altLang="ru-RU" dirty="0"/>
              <a:t>Впишем в тетраэдр октаэдр, а в октаэдр додекаэдр. Тогда додекаэдр будет вписан в тетраэдр. При этом вершинами додекаэдра будут центры граней тетраэдра.       </a:t>
            </a:r>
          </a:p>
        </p:txBody>
      </p:sp>
      <p:pic>
        <p:nvPicPr>
          <p:cNvPr id="23558" name="Picture 6">
            <a:extLst>
              <a:ext uri="{FF2B5EF4-FFF2-40B4-BE49-F238E27FC236}">
                <a16:creationId xmlns:a16="http://schemas.microsoft.com/office/drawing/2014/main" id="{2D5F4FD1-DB90-4E9C-BA15-40275C0DE1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981200"/>
            <a:ext cx="5291138" cy="449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636" name="Picture 2052">
            <a:extLst>
              <a:ext uri="{FF2B5EF4-FFF2-40B4-BE49-F238E27FC236}">
                <a16:creationId xmlns:a16="http://schemas.microsoft.com/office/drawing/2014/main" id="{01F9DC70-9129-46F8-8060-9C86327328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286000"/>
            <a:ext cx="3878263" cy="3533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9637" name="Text Box 2053">
            <a:extLst>
              <a:ext uri="{FF2B5EF4-FFF2-40B4-BE49-F238E27FC236}">
                <a16:creationId xmlns:a16="http://schemas.microsoft.com/office/drawing/2014/main" id="{3714BB65-71F1-4841-B85C-3BC8CD505E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908050"/>
            <a:ext cx="845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Найдите ребро тетраэдра, вписанного в единичный куб.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9639" name="Text Box 2055">
                <a:extLst>
                  <a:ext uri="{FF2B5EF4-FFF2-40B4-BE49-F238E27FC236}">
                    <a16:creationId xmlns:a16="http://schemas.microsoft.com/office/drawing/2014/main" id="{2E247EB1-85AD-4BDF-98BA-46872813585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3400" y="5791200"/>
                <a:ext cx="4114800" cy="49763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dirty="0">
                    <a:solidFill>
                      <a:srgbClr val="FF3300"/>
                    </a:solidFill>
                  </a:rPr>
                  <a:t>Ответ: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  <m:r>
                      <a:rPr lang="ru-RU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ru-RU" altLang="ru-RU" dirty="0">
                  <a:solidFill>
                    <a:srgbClr val="FF3300"/>
                  </a:solidFill>
                </a:endParaRPr>
              </a:p>
            </p:txBody>
          </p:sp>
        </mc:Choice>
        <mc:Fallback>
          <p:sp>
            <p:nvSpPr>
              <p:cNvPr id="69639" name="Text Box 2055">
                <a:extLst>
                  <a:ext uri="{FF2B5EF4-FFF2-40B4-BE49-F238E27FC236}">
                    <a16:creationId xmlns:a16="http://schemas.microsoft.com/office/drawing/2014/main" id="{2E247EB1-85AD-4BDF-98BA-4687281358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3400" y="5791200"/>
                <a:ext cx="4114800" cy="497637"/>
              </a:xfrm>
              <a:prstGeom prst="rect">
                <a:avLst/>
              </a:prstGeom>
              <a:blipFill>
                <a:blip r:embed="rId4"/>
                <a:stretch>
                  <a:fillRect l="-2370" t="-2439" b="-2682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847DCC59-B978-4B53-95E6-600163CB35B4}"/>
              </a:ext>
            </a:extLst>
          </p:cNvPr>
          <p:cNvSpPr txBox="1"/>
          <p:nvPr/>
        </p:nvSpPr>
        <p:spPr>
          <a:xfrm>
            <a:off x="2770903" y="151140"/>
            <a:ext cx="36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Упражнение 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9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9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Text Box 3">
            <a:extLst>
              <a:ext uri="{FF2B5EF4-FFF2-40B4-BE49-F238E27FC236}">
                <a16:creationId xmlns:a16="http://schemas.microsoft.com/office/drawing/2014/main" id="{E1276E03-283B-4C24-BCCD-D017360C79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9144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1800">
                <a:solidFill>
                  <a:schemeClr val="accent1"/>
                </a:solidFill>
              </a:rPr>
              <a:t> </a:t>
            </a:r>
            <a:r>
              <a:rPr lang="ru-RU" altLang="ru-RU"/>
              <a:t>Найдите ребро додекаэдра, вписанного в единичный тетраэдр.</a:t>
            </a:r>
          </a:p>
        </p:txBody>
      </p:sp>
      <p:pic>
        <p:nvPicPr>
          <p:cNvPr id="43012" name="Picture 4">
            <a:extLst>
              <a:ext uri="{FF2B5EF4-FFF2-40B4-BE49-F238E27FC236}">
                <a16:creationId xmlns:a16="http://schemas.microsoft.com/office/drawing/2014/main" id="{7E102B2A-1335-4DE6-B7CF-77A7FDF872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133600"/>
            <a:ext cx="40386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3019" name="Group 11">
            <a:extLst>
              <a:ext uri="{FF2B5EF4-FFF2-40B4-BE49-F238E27FC236}">
                <a16:creationId xmlns:a16="http://schemas.microsoft.com/office/drawing/2014/main" id="{C3812FA8-2DD4-48F8-877A-24DD007B76F0}"/>
              </a:ext>
            </a:extLst>
          </p:cNvPr>
          <p:cNvGrpSpPr>
            <a:grpSpLocks/>
          </p:cNvGrpSpPr>
          <p:nvPr/>
        </p:nvGrpSpPr>
        <p:grpSpPr bwMode="auto">
          <a:xfrm>
            <a:off x="4343400" y="1752600"/>
            <a:ext cx="4724400" cy="4102100"/>
            <a:chOff x="2736" y="1104"/>
            <a:chExt cx="2976" cy="2584"/>
          </a:xfrm>
        </p:grpSpPr>
        <p:sp>
          <p:nvSpPr>
            <p:cNvPr id="43013" name="Text Box 5">
              <a:extLst>
                <a:ext uri="{FF2B5EF4-FFF2-40B4-BE49-F238E27FC236}">
                  <a16:creationId xmlns:a16="http://schemas.microsoft.com/office/drawing/2014/main" id="{E4492827-EBC5-4147-9E44-55C83A5DC0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2" y="1104"/>
              <a:ext cx="2880" cy="11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Решение. </a:t>
              </a:r>
              <a:r>
                <a:rPr lang="ru-RU" altLang="ru-RU" dirty="0"/>
                <a:t>Если ребро тетраэдра равно 1, то ребро октаэдра равно</a:t>
              </a:r>
            </a:p>
            <a:p>
              <a:pPr algn="just">
                <a:spcBef>
                  <a:spcPct val="50000"/>
                </a:spcBef>
              </a:pPr>
              <a:r>
                <a:rPr lang="ru-RU" altLang="ru-RU" dirty="0"/>
                <a:t>       Ребро додекаэдра, вписанного в октаэдр, равно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3014" name="Object 6">
                  <a:extLst>
                    <a:ext uri="{FF2B5EF4-FFF2-40B4-BE49-F238E27FC236}">
                      <a16:creationId xmlns:a16="http://schemas.microsoft.com/office/drawing/2014/main" id="{F566C551-FD27-4C00-AB53-0C99FE553BF2}"/>
                    </a:ext>
                  </a:extLst>
                </p:cNvPr>
                <p:cNvSpPr txBox="1"/>
                <p:nvPr/>
              </p:nvSpPr>
              <p:spPr bwMode="auto">
                <a:xfrm>
                  <a:off x="2992" y="1604"/>
                  <a:ext cx="168" cy="38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70000" lnSpcReduction="2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43014" name="Object 6">
                  <a:extLst>
                    <a:ext uri="{FF2B5EF4-FFF2-40B4-BE49-F238E27FC236}">
                      <a16:creationId xmlns:a16="http://schemas.microsoft.com/office/drawing/2014/main" id="{F566C551-FD27-4C00-AB53-0C99FE553BF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992" y="1604"/>
                  <a:ext cx="168" cy="384"/>
                </a:xfrm>
                <a:prstGeom prst="rect">
                  <a:avLst/>
                </a:prstGeom>
                <a:blipFill>
                  <a:blip r:embed="rId4"/>
                  <a:stretch>
                    <a:fillRect r="-4545"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3015" name="Object 7">
                  <a:extLst>
                    <a:ext uri="{FF2B5EF4-FFF2-40B4-BE49-F238E27FC236}">
                      <a16:creationId xmlns:a16="http://schemas.microsoft.com/office/drawing/2014/main" id="{40A93FDC-05E4-4099-9BEC-571B01BDDAE3}"/>
                    </a:ext>
                  </a:extLst>
                </p:cNvPr>
                <p:cNvSpPr txBox="1"/>
                <p:nvPr/>
              </p:nvSpPr>
              <p:spPr bwMode="auto">
                <a:xfrm>
                  <a:off x="3164" y="2208"/>
                  <a:ext cx="1680" cy="42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70000" lnSpcReduction="2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⋅</m:t>
                        </m:r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e>
                            </m:rad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e>
                            </m:rad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12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43015" name="Object 7">
                  <a:extLst>
                    <a:ext uri="{FF2B5EF4-FFF2-40B4-BE49-F238E27FC236}">
                      <a16:creationId xmlns:a16="http://schemas.microsoft.com/office/drawing/2014/main" id="{40A93FDC-05E4-4099-9BEC-571B01BDDAE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164" y="2208"/>
                  <a:ext cx="1680" cy="424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3016" name="Object 8">
                  <a:extLst>
                    <a:ext uri="{FF2B5EF4-FFF2-40B4-BE49-F238E27FC236}">
                      <a16:creationId xmlns:a16="http://schemas.microsoft.com/office/drawing/2014/main" id="{195294DB-C088-4747-A23B-CB043606300F}"/>
                    </a:ext>
                  </a:extLst>
                </p:cNvPr>
                <p:cNvSpPr txBox="1"/>
                <p:nvPr/>
              </p:nvSpPr>
              <p:spPr bwMode="auto">
                <a:xfrm>
                  <a:off x="3696" y="3264"/>
                  <a:ext cx="696" cy="42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70000" lnSpcReduction="2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e>
                            </m:rad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12</m:t>
                            </m:r>
                          </m:den>
                        </m:f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43016" name="Object 8">
                  <a:extLst>
                    <a:ext uri="{FF2B5EF4-FFF2-40B4-BE49-F238E27FC236}">
                      <a16:creationId xmlns:a16="http://schemas.microsoft.com/office/drawing/2014/main" id="{195294DB-C088-4747-A23B-CB043606300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696" y="3264"/>
                  <a:ext cx="696" cy="424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3017" name="Text Box 9">
              <a:extLst>
                <a:ext uri="{FF2B5EF4-FFF2-40B4-BE49-F238E27FC236}">
                  <a16:creationId xmlns:a16="http://schemas.microsoft.com/office/drawing/2014/main" id="{2AF8FFDF-1160-4A52-BAE3-168C2FEEB1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6" y="2640"/>
              <a:ext cx="2976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/>
                <a:t>Таким образом, ребро додекаэдра, вписанного в единичный октаэдр, равно</a:t>
              </a: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CAA64AB5-0A37-4E9D-AACE-9A4763951AFF}"/>
              </a:ext>
            </a:extLst>
          </p:cNvPr>
          <p:cNvSpPr txBox="1"/>
          <p:nvPr/>
        </p:nvSpPr>
        <p:spPr>
          <a:xfrm>
            <a:off x="2770903" y="151140"/>
            <a:ext cx="36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Упражнение 20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3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2617F393-9B0F-4540-9D2D-5DC15E410F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7848600" cy="4572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120 каскадов</a:t>
            </a:r>
          </a:p>
        </p:txBody>
      </p:sp>
      <p:sp>
        <p:nvSpPr>
          <p:cNvPr id="15363" name="Text Box 3">
            <a:extLst>
              <a:ext uri="{FF2B5EF4-FFF2-40B4-BE49-F238E27FC236}">
                <a16:creationId xmlns:a16="http://schemas.microsoft.com/office/drawing/2014/main" id="{A4CF8F87-81F9-4E1A-9083-3B49D8FE20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1641187"/>
            <a:ext cx="4800600" cy="5216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1800" dirty="0"/>
              <a:t>	</a:t>
            </a:r>
            <a:r>
              <a:rPr lang="ru-RU" altLang="ru-RU" sz="1800" dirty="0"/>
              <a:t>В качестве первого можно взять один из пяти правильных многогранников. В качестве второго, вписанного в него многогранника, можно взять любой из оставшихся четырех правильных многогранников. В качестве третьего – любой из оставшихся трех. В качестве четвертого – любой из оставшихся двух. Пятым будет один оставшийся правильный многогранник. Таким образом, ч</a:t>
            </a:r>
            <a:r>
              <a:rPr lang="ru-RU" altLang="ru-RU" sz="1800" dirty="0">
                <a:cs typeface="Times New Roman" panose="02020603050405020304" pitchFamily="18" charset="0"/>
              </a:rPr>
              <a:t>исло всевозможных каскадов из различных правильных многогранников равно 5!=120.</a:t>
            </a:r>
            <a:endParaRPr lang="en-US" altLang="ru-RU" sz="1800" dirty="0"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ru-RU" sz="1800" dirty="0"/>
              <a:t>	</a:t>
            </a:r>
            <a:r>
              <a:rPr lang="ru-RU" altLang="ru-RU" sz="1800" dirty="0"/>
              <a:t>На рисунке представлен каскад, в котором в качестве первого многогранника взят икосаэдр (красный), в него вписан додекаэдр (синий), затем куб (черный), далее тетраэдр (зеленый) и, наконец, октаэдр (розовый).</a:t>
            </a:r>
          </a:p>
        </p:txBody>
      </p:sp>
      <p:pic>
        <p:nvPicPr>
          <p:cNvPr id="15365" name="Picture 5">
            <a:extLst>
              <a:ext uri="{FF2B5EF4-FFF2-40B4-BE49-F238E27FC236}">
                <a16:creationId xmlns:a16="http://schemas.microsoft.com/office/drawing/2014/main" id="{BFACBFD3-31FF-47BF-A81A-C180FF729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28800"/>
            <a:ext cx="4418013" cy="464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366" name="Text Box 6">
            <a:extLst>
              <a:ext uri="{FF2B5EF4-FFF2-40B4-BE49-F238E27FC236}">
                <a16:creationId xmlns:a16="http://schemas.microsoft.com/office/drawing/2014/main" id="{DC887B14-5C49-4CA4-9846-ED55242D43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02339"/>
            <a:ext cx="88392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000" dirty="0"/>
              <a:t>	</a:t>
            </a:r>
            <a:r>
              <a:rPr lang="ru-RU" altLang="ru-RU" sz="2000" dirty="0"/>
              <a:t>Рассмотренные</a:t>
            </a:r>
            <a:r>
              <a:rPr lang="ru-RU" altLang="ru-RU" sz="2000" dirty="0">
                <a:cs typeface="Times New Roman" panose="02020603050405020304" pitchFamily="18" charset="0"/>
              </a:rPr>
              <a:t> случаи</a:t>
            </a:r>
            <a:r>
              <a:rPr lang="ru-RU" altLang="ru-RU" sz="2000" dirty="0"/>
              <a:t> показывают, что</a:t>
            </a:r>
            <a:r>
              <a:rPr lang="ru-RU" altLang="ru-RU" sz="2000" dirty="0">
                <a:cs typeface="Times New Roman" panose="02020603050405020304" pitchFamily="18" charset="0"/>
              </a:rPr>
              <a:t> в любой правильный многогранник можно вписать все остальные правильные многогранники.</a:t>
            </a:r>
            <a:r>
              <a:rPr lang="en-US" altLang="ru-RU" sz="2000" dirty="0">
                <a:cs typeface="Times New Roman" panose="02020603050405020304" pitchFamily="18" charset="0"/>
              </a:rPr>
              <a:t> </a:t>
            </a:r>
            <a:r>
              <a:rPr lang="ru-RU" altLang="ru-RU" sz="2000" dirty="0">
                <a:cs typeface="Times New Roman" panose="02020603050405020304" pitchFamily="18" charset="0"/>
              </a:rPr>
              <a:t>Последовательно вписывая друг в друга правильные многогранники, получим так называемое каскадное вписывание. </a:t>
            </a:r>
            <a:endParaRPr lang="ru-RU" altLang="ru-RU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2C0B1E4C-5BA4-4F74-9B83-8BBE92A408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381000"/>
          </a:xfrm>
        </p:spPr>
        <p:txBody>
          <a:bodyPr/>
          <a:lstStyle/>
          <a:p>
            <a:r>
              <a:rPr lang="ru-RU" altLang="ru-RU" sz="3200">
                <a:solidFill>
                  <a:srgbClr val="FF3300"/>
                </a:solidFill>
              </a:rPr>
              <a:t>Куб и октаэдр</a:t>
            </a:r>
          </a:p>
        </p:txBody>
      </p:sp>
      <p:sp>
        <p:nvSpPr>
          <p:cNvPr id="3076" name="Text Box 4">
            <a:extLst>
              <a:ext uri="{FF2B5EF4-FFF2-40B4-BE49-F238E27FC236}">
                <a16:creationId xmlns:a16="http://schemas.microsoft.com/office/drawing/2014/main" id="{30498F94-A230-4407-A0D5-3C2C5A9EE2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33400"/>
            <a:ext cx="89916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/>
              <a:t>	</a:t>
            </a:r>
            <a:r>
              <a:rPr lang="ru-RU" altLang="ru-RU" dirty="0"/>
              <a:t>В</a:t>
            </a:r>
            <a:r>
              <a:rPr lang="ru-RU" altLang="ru-RU" dirty="0">
                <a:cs typeface="Times New Roman" panose="02020603050405020304" pitchFamily="18" charset="0"/>
              </a:rPr>
              <a:t> куб можно вписать октаэдр. </a:t>
            </a:r>
            <a:r>
              <a:rPr lang="ru-RU" altLang="ru-RU" dirty="0"/>
              <a:t>Вершинами октаэдра являются ц</a:t>
            </a:r>
            <a:r>
              <a:rPr lang="ru-RU" altLang="ru-RU" dirty="0">
                <a:cs typeface="Times New Roman" panose="02020603050405020304" pitchFamily="18" charset="0"/>
              </a:rPr>
              <a:t>ентры граней куба</a:t>
            </a:r>
            <a:r>
              <a:rPr lang="ru-RU" altLang="ru-RU" dirty="0"/>
              <a:t>. </a:t>
            </a:r>
            <a:r>
              <a:rPr lang="ru-RU" altLang="ru-RU" dirty="0">
                <a:cs typeface="Times New Roman" panose="02020603050405020304" pitchFamily="18" charset="0"/>
              </a:rPr>
              <a:t>В свою очередь, центры граней октаэдра образуют вершины вписанного в него куба. </a:t>
            </a:r>
            <a:endParaRPr lang="ru-RU" altLang="ru-RU" dirty="0"/>
          </a:p>
        </p:txBody>
      </p:sp>
      <p:pic>
        <p:nvPicPr>
          <p:cNvPr id="3080" name="Picture 8">
            <a:extLst>
              <a:ext uri="{FF2B5EF4-FFF2-40B4-BE49-F238E27FC236}">
                <a16:creationId xmlns:a16="http://schemas.microsoft.com/office/drawing/2014/main" id="{E2079501-8E7B-4315-B4AB-3CD9618809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362200"/>
            <a:ext cx="7546975" cy="3468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Text Box 3">
            <a:extLst>
              <a:ext uri="{FF2B5EF4-FFF2-40B4-BE49-F238E27FC236}">
                <a16:creationId xmlns:a16="http://schemas.microsoft.com/office/drawing/2014/main" id="{8335A667-8AB1-4E74-9530-9495DFBDC8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85800"/>
            <a:ext cx="876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dirty="0"/>
              <a:t>	</a:t>
            </a:r>
            <a:r>
              <a:rPr lang="ru-RU" altLang="ru-RU" dirty="0"/>
              <a:t>Найдите ребро октаэдра, вписанного в единичный куб.</a:t>
            </a:r>
          </a:p>
        </p:txBody>
      </p:sp>
      <p:grpSp>
        <p:nvGrpSpPr>
          <p:cNvPr id="26635" name="Group 11">
            <a:extLst>
              <a:ext uri="{FF2B5EF4-FFF2-40B4-BE49-F238E27FC236}">
                <a16:creationId xmlns:a16="http://schemas.microsoft.com/office/drawing/2014/main" id="{A293688A-4A47-4299-8B14-C27E25CA5AB1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5334000"/>
            <a:ext cx="3352800" cy="787400"/>
            <a:chOff x="336" y="3360"/>
            <a:chExt cx="2112" cy="496"/>
          </a:xfrm>
        </p:grpSpPr>
        <p:sp>
          <p:nvSpPr>
            <p:cNvPr id="26630" name="Text Box 6">
              <a:extLst>
                <a:ext uri="{FF2B5EF4-FFF2-40B4-BE49-F238E27FC236}">
                  <a16:creationId xmlns:a16="http://schemas.microsoft.com/office/drawing/2014/main" id="{AE4F37AD-D633-4E29-9B65-8D416FE1A2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456"/>
              <a:ext cx="21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6632" name="Object 8">
                  <a:extLst>
                    <a:ext uri="{FF2B5EF4-FFF2-40B4-BE49-F238E27FC236}">
                      <a16:creationId xmlns:a16="http://schemas.microsoft.com/office/drawing/2014/main" id="{14A58D84-ACEA-4F17-A568-74F7A79619A9}"/>
                    </a:ext>
                  </a:extLst>
                </p:cNvPr>
                <p:cNvSpPr txBox="1"/>
                <p:nvPr/>
              </p:nvSpPr>
              <p:spPr bwMode="auto">
                <a:xfrm>
                  <a:off x="960" y="3360"/>
                  <a:ext cx="344" cy="49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85000" lnSpcReduction="1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26632" name="Object 8">
                  <a:extLst>
                    <a:ext uri="{FF2B5EF4-FFF2-40B4-BE49-F238E27FC236}">
                      <a16:creationId xmlns:a16="http://schemas.microsoft.com/office/drawing/2014/main" id="{14A58D84-ACEA-4F17-A568-74F7A79619A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960" y="3360"/>
                  <a:ext cx="344" cy="496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26634" name="Picture 10">
            <a:extLst>
              <a:ext uri="{FF2B5EF4-FFF2-40B4-BE49-F238E27FC236}">
                <a16:creationId xmlns:a16="http://schemas.microsoft.com/office/drawing/2014/main" id="{83D94F3E-3F54-4B1A-AF4C-02EEDC11E1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833563"/>
            <a:ext cx="3505200" cy="319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4F07948-62F1-4917-931B-B7830E575E0D}"/>
              </a:ext>
            </a:extLst>
          </p:cNvPr>
          <p:cNvSpPr txBox="1"/>
          <p:nvPr/>
        </p:nvSpPr>
        <p:spPr>
          <a:xfrm>
            <a:off x="2770903" y="151140"/>
            <a:ext cx="36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Упражнение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Text Box 4">
            <a:extLst>
              <a:ext uri="{FF2B5EF4-FFF2-40B4-BE49-F238E27FC236}">
                <a16:creationId xmlns:a16="http://schemas.microsoft.com/office/drawing/2014/main" id="{60320F9A-512C-4651-8CF3-A71462F818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09600"/>
            <a:ext cx="876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dirty="0"/>
              <a:t>	</a:t>
            </a:r>
            <a:r>
              <a:rPr lang="ru-RU" altLang="ru-RU" dirty="0"/>
              <a:t>Найдите ребро куба, вписанного в единичный октаэдр.</a:t>
            </a:r>
          </a:p>
        </p:txBody>
      </p:sp>
      <p:grpSp>
        <p:nvGrpSpPr>
          <p:cNvPr id="30729" name="Group 9">
            <a:extLst>
              <a:ext uri="{FF2B5EF4-FFF2-40B4-BE49-F238E27FC236}">
                <a16:creationId xmlns:a16="http://schemas.microsoft.com/office/drawing/2014/main" id="{D7254027-EAF6-4D34-8DCF-38AD0C10BAD6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5327650"/>
            <a:ext cx="3352800" cy="800100"/>
            <a:chOff x="336" y="3356"/>
            <a:chExt cx="2112" cy="504"/>
          </a:xfrm>
        </p:grpSpPr>
        <p:sp>
          <p:nvSpPr>
            <p:cNvPr id="30725" name="Text Box 5">
              <a:extLst>
                <a:ext uri="{FF2B5EF4-FFF2-40B4-BE49-F238E27FC236}">
                  <a16:creationId xmlns:a16="http://schemas.microsoft.com/office/drawing/2014/main" id="{6C958774-4DD1-4AC0-8D0F-CB5CEDC5AF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456"/>
              <a:ext cx="21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0726" name="Object 6">
                  <a:extLst>
                    <a:ext uri="{FF2B5EF4-FFF2-40B4-BE49-F238E27FC236}">
                      <a16:creationId xmlns:a16="http://schemas.microsoft.com/office/drawing/2014/main" id="{62FB52A3-8765-407C-B4F2-FE8319D09AE7}"/>
                    </a:ext>
                  </a:extLst>
                </p:cNvPr>
                <p:cNvSpPr txBox="1"/>
                <p:nvPr/>
              </p:nvSpPr>
              <p:spPr bwMode="auto">
                <a:xfrm>
                  <a:off x="960" y="3356"/>
                  <a:ext cx="344" cy="50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925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30726" name="Object 6">
                  <a:extLst>
                    <a:ext uri="{FF2B5EF4-FFF2-40B4-BE49-F238E27FC236}">
                      <a16:creationId xmlns:a16="http://schemas.microsoft.com/office/drawing/2014/main" id="{62FB52A3-8765-407C-B4F2-FE8319D09AE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960" y="3356"/>
                  <a:ext cx="344" cy="504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30728" name="Picture 8">
            <a:extLst>
              <a:ext uri="{FF2B5EF4-FFF2-40B4-BE49-F238E27FC236}">
                <a16:creationId xmlns:a16="http://schemas.microsoft.com/office/drawing/2014/main" id="{E5F68A93-E0B8-4135-A5C5-982760ECF8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2700" y="1436688"/>
            <a:ext cx="4038600" cy="398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917625AE-C910-492B-B3B7-589B322BE231}"/>
              </a:ext>
            </a:extLst>
          </p:cNvPr>
          <p:cNvSpPr txBox="1"/>
          <p:nvPr/>
        </p:nvSpPr>
        <p:spPr>
          <a:xfrm>
            <a:off x="2770903" y="151140"/>
            <a:ext cx="36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Упражнение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>
            <a:extLst>
              <a:ext uri="{FF2B5EF4-FFF2-40B4-BE49-F238E27FC236}">
                <a16:creationId xmlns:a16="http://schemas.microsoft.com/office/drawing/2014/main" id="{6C036A32-5721-4C8C-ACD8-48877AF896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457200"/>
          </a:xfrm>
        </p:spPr>
        <p:txBody>
          <a:bodyPr/>
          <a:lstStyle/>
          <a:p>
            <a:r>
              <a:rPr lang="ru-RU" altLang="ru-RU" sz="3200">
                <a:solidFill>
                  <a:srgbClr val="FF3300"/>
                </a:solidFill>
              </a:rPr>
              <a:t>Куб и икосаэдр</a:t>
            </a:r>
          </a:p>
        </p:txBody>
      </p:sp>
      <p:sp>
        <p:nvSpPr>
          <p:cNvPr id="84995" name="Text Box 3">
            <a:extLst>
              <a:ext uri="{FF2B5EF4-FFF2-40B4-BE49-F238E27FC236}">
                <a16:creationId xmlns:a16="http://schemas.microsoft.com/office/drawing/2014/main" id="{96C846E2-DEB3-4825-90E8-417207E6D4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990600"/>
            <a:ext cx="8686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1800" dirty="0">
                <a:solidFill>
                  <a:schemeClr val="accent1"/>
                </a:solidFill>
              </a:rPr>
              <a:t>          </a:t>
            </a:r>
            <a:r>
              <a:rPr lang="ru-RU" altLang="ru-RU" dirty="0"/>
              <a:t>В куб можно вписать икосаэдр так, что серединами ребер икосаэдра будут центры граней куба.</a:t>
            </a:r>
          </a:p>
        </p:txBody>
      </p:sp>
      <p:pic>
        <p:nvPicPr>
          <p:cNvPr id="84996" name="Picture 4">
            <a:extLst>
              <a:ext uri="{FF2B5EF4-FFF2-40B4-BE49-F238E27FC236}">
                <a16:creationId xmlns:a16="http://schemas.microsoft.com/office/drawing/2014/main" id="{5F218718-827E-4BD3-92D5-B40BAFD376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438400"/>
            <a:ext cx="3355975" cy="305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9" name="Text Box 3">
            <a:extLst>
              <a:ext uri="{FF2B5EF4-FFF2-40B4-BE49-F238E27FC236}">
                <a16:creationId xmlns:a16="http://schemas.microsoft.com/office/drawing/2014/main" id="{F96D7CFD-E174-4565-9A9C-FE2DB79732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82502"/>
            <a:ext cx="89154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</a:pPr>
            <a:r>
              <a:rPr lang="en-US" altLang="ru-RU" sz="2000" dirty="0"/>
              <a:t>	</a:t>
            </a:r>
            <a:r>
              <a:rPr lang="ru-RU" altLang="ru-RU" sz="2000" dirty="0"/>
              <a:t>Впишем в куб икосаэдр. Для этого </a:t>
            </a:r>
            <a:r>
              <a:rPr lang="ru-RU" altLang="ru-RU" sz="2000" dirty="0">
                <a:cs typeface="Times New Roman" panose="02020603050405020304" pitchFamily="18" charset="0"/>
              </a:rPr>
              <a:t>построим на гранях куба отрезки, параллельные ребрам и середины которых лежат в центрах граней. Одним из таких отрезков является отрезок </a:t>
            </a:r>
            <a:r>
              <a:rPr lang="en-US" altLang="ru-RU" sz="2000" i="1" dirty="0">
                <a:cs typeface="Times New Roman" panose="02020603050405020304" pitchFamily="18" charset="0"/>
              </a:rPr>
              <a:t>AB</a:t>
            </a:r>
            <a:r>
              <a:rPr lang="ru-RU" altLang="ru-RU" sz="2000" dirty="0">
                <a:cs typeface="Times New Roman" panose="02020603050405020304" pitchFamily="18" charset="0"/>
              </a:rPr>
              <a:t>. Соединим концы этих отрезков. В результате получим многогранник, гранями которого являются двадцать треугольников и в каждой вершине сходится пять ребер. </a:t>
            </a:r>
            <a:endParaRPr lang="ru-RU" altLang="ru-RU" sz="2000" dirty="0"/>
          </a:p>
          <a:p>
            <a:pPr algn="just">
              <a:spcBef>
                <a:spcPts val="0"/>
              </a:spcBef>
            </a:pPr>
            <a:r>
              <a:rPr lang="en-US" altLang="ru-RU" sz="2000" dirty="0"/>
              <a:t>	</a:t>
            </a:r>
            <a:r>
              <a:rPr lang="ru-RU" altLang="ru-RU" sz="2000" dirty="0"/>
              <a:t>Какую длину должен иметь </a:t>
            </a:r>
            <a:r>
              <a:rPr lang="ru-RU" altLang="ru-RU" sz="2000" dirty="0">
                <a:cs typeface="Times New Roman" panose="02020603050405020304" pitchFamily="18" charset="0"/>
              </a:rPr>
              <a:t>отрез</a:t>
            </a:r>
            <a:r>
              <a:rPr lang="ru-RU" altLang="ru-RU" sz="2000" dirty="0"/>
              <a:t>ок</a:t>
            </a:r>
            <a:r>
              <a:rPr lang="ru-RU" altLang="ru-RU" sz="2000" dirty="0">
                <a:cs typeface="Times New Roman" panose="02020603050405020304" pitchFamily="18" charset="0"/>
              </a:rPr>
              <a:t> </a:t>
            </a:r>
            <a:r>
              <a:rPr lang="en-US" altLang="ru-RU" sz="2000" i="1" dirty="0">
                <a:cs typeface="Times New Roman" panose="02020603050405020304" pitchFamily="18" charset="0"/>
              </a:rPr>
              <a:t>AB </a:t>
            </a:r>
            <a:r>
              <a:rPr lang="ru-RU" altLang="ru-RU" sz="2000" dirty="0"/>
              <a:t>в единичном кубе</a:t>
            </a:r>
            <a:r>
              <a:rPr lang="ru-RU" altLang="ru-RU" sz="2000" dirty="0">
                <a:cs typeface="Times New Roman" panose="02020603050405020304" pitchFamily="18" charset="0"/>
              </a:rPr>
              <a:t>, чтобы </a:t>
            </a:r>
            <a:r>
              <a:rPr lang="ru-RU" altLang="ru-RU" sz="2000" dirty="0"/>
              <a:t>полученный многогранник был икосаэдром?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endParaRPr lang="ru-RU" altLang="ru-RU" dirty="0"/>
          </a:p>
        </p:txBody>
      </p:sp>
      <p:pic>
        <p:nvPicPr>
          <p:cNvPr id="86020" name="Picture 4">
            <a:extLst>
              <a:ext uri="{FF2B5EF4-FFF2-40B4-BE49-F238E27FC236}">
                <a16:creationId xmlns:a16="http://schemas.microsoft.com/office/drawing/2014/main" id="{979BD801-FC76-49BC-88C0-5528882D41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895600"/>
            <a:ext cx="3729038" cy="339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86021" name="Group 5">
            <a:extLst>
              <a:ext uri="{FF2B5EF4-FFF2-40B4-BE49-F238E27FC236}">
                <a16:creationId xmlns:a16="http://schemas.microsoft.com/office/drawing/2014/main" id="{35B1653F-EA78-45DF-A1A8-9F2678C82A51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2852738"/>
            <a:ext cx="8674100" cy="3873501"/>
            <a:chOff x="192" y="1797"/>
            <a:chExt cx="5464" cy="2440"/>
          </a:xfrm>
        </p:grpSpPr>
        <p:sp>
          <p:nvSpPr>
            <p:cNvPr id="86022" name="Text Box 6">
              <a:extLst>
                <a:ext uri="{FF2B5EF4-FFF2-40B4-BE49-F238E27FC236}">
                  <a16:creationId xmlns:a16="http://schemas.microsoft.com/office/drawing/2014/main" id="{3DD5505B-FDC5-445F-A537-AE41E72E71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32" y="1797"/>
              <a:ext cx="3024" cy="7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000" dirty="0">
                  <a:solidFill>
                    <a:srgbClr val="FF3300"/>
                  </a:solidFill>
                </a:rPr>
                <a:t>Решение. </a:t>
              </a:r>
              <a:r>
                <a:rPr lang="ru-RU" altLang="ru-RU" sz="2000" dirty="0"/>
                <a:t>Обозначим </a:t>
              </a:r>
              <a:r>
                <a:rPr lang="en-US" altLang="ru-RU" sz="2000" i="1" dirty="0"/>
                <a:t>x </a:t>
              </a:r>
              <a:r>
                <a:rPr lang="ru-RU" altLang="ru-RU" sz="2000" dirty="0"/>
                <a:t>половину длины отрезка </a:t>
              </a:r>
              <a:r>
                <a:rPr lang="en-US" altLang="ru-RU" sz="2000" i="1" dirty="0"/>
                <a:t>AB</a:t>
              </a:r>
              <a:r>
                <a:rPr lang="en-US" altLang="ru-RU" sz="2000" dirty="0"/>
                <a:t>. </a:t>
              </a:r>
              <a:r>
                <a:rPr lang="ru-RU" altLang="ru-RU" sz="2000" dirty="0"/>
                <a:t>Тогда</a:t>
              </a:r>
            </a:p>
            <a:p>
              <a:pPr>
                <a:spcBef>
                  <a:spcPct val="50000"/>
                </a:spcBef>
              </a:pPr>
              <a:endParaRPr lang="ru-RU" altLang="ru-RU" sz="2000" dirty="0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6023" name="Object 7">
                  <a:extLst>
                    <a:ext uri="{FF2B5EF4-FFF2-40B4-BE49-F238E27FC236}">
                      <a16:creationId xmlns:a16="http://schemas.microsoft.com/office/drawing/2014/main" id="{FCD9D2C0-A62C-4CF2-85C0-414C065ECD70}"/>
                    </a:ext>
                  </a:extLst>
                </p:cNvPr>
                <p:cNvSpPr txBox="1"/>
                <p:nvPr/>
              </p:nvSpPr>
              <p:spPr bwMode="auto">
                <a:xfrm>
                  <a:off x="3064" y="2181"/>
                  <a:ext cx="2096" cy="46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62500" lnSpcReduction="2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  <m:sSup>
                          <m:sSup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p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ru-RU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ru-RU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</m:e>
                          <m:sup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86023" name="Object 7">
                  <a:extLst>
                    <a:ext uri="{FF2B5EF4-FFF2-40B4-BE49-F238E27FC236}">
                      <a16:creationId xmlns:a16="http://schemas.microsoft.com/office/drawing/2014/main" id="{FCD9D2C0-A62C-4CF2-85C0-414C065ECD7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064" y="2181"/>
                  <a:ext cx="2096" cy="464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6024" name="Object 8">
                  <a:extLst>
                    <a:ext uri="{FF2B5EF4-FFF2-40B4-BE49-F238E27FC236}">
                      <a16:creationId xmlns:a16="http://schemas.microsoft.com/office/drawing/2014/main" id="{40C476B3-3CD2-4EC5-ADF8-C44FB8A70722}"/>
                    </a:ext>
                  </a:extLst>
                </p:cNvPr>
                <p:cNvSpPr txBox="1"/>
                <p:nvPr/>
              </p:nvSpPr>
              <p:spPr bwMode="auto">
                <a:xfrm>
                  <a:off x="3064" y="2613"/>
                  <a:ext cx="2096" cy="38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62500" lnSpcReduction="2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  <m:sSup>
                          <m:sSup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p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  <m:sSup>
                          <m:sSup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p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  <m:sSup>
                          <m:sSup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p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+2</m:t>
                        </m:r>
                        <m:sSup>
                          <m:sSup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86024" name="Object 8">
                  <a:extLst>
                    <a:ext uri="{FF2B5EF4-FFF2-40B4-BE49-F238E27FC236}">
                      <a16:creationId xmlns:a16="http://schemas.microsoft.com/office/drawing/2014/main" id="{40C476B3-3CD2-4EC5-ADF8-C44FB8A7072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064" y="2613"/>
                  <a:ext cx="2096" cy="384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86025" name="Text Box 9">
              <a:extLst>
                <a:ext uri="{FF2B5EF4-FFF2-40B4-BE49-F238E27FC236}">
                  <a16:creationId xmlns:a16="http://schemas.microsoft.com/office/drawing/2014/main" id="{F4D09A85-6DBC-4268-B80C-65EB60BD61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28" y="2997"/>
              <a:ext cx="2928" cy="7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000"/>
                <a:t>Приравнивая </a:t>
              </a:r>
              <a:r>
                <a:rPr lang="en-US" altLang="ru-RU" sz="2000" i="1"/>
                <a:t>AB</a:t>
              </a:r>
              <a:r>
                <a:rPr lang="en-US" altLang="ru-RU" sz="2000" baseline="30000"/>
                <a:t>2</a:t>
              </a:r>
              <a:r>
                <a:rPr lang="en-US" altLang="ru-RU" sz="2000"/>
                <a:t> </a:t>
              </a:r>
              <a:r>
                <a:rPr lang="ru-RU" altLang="ru-RU" sz="2000"/>
                <a:t>и </a:t>
              </a:r>
              <a:r>
                <a:rPr lang="en-US" altLang="ru-RU" sz="2000" i="1"/>
                <a:t>BC</a:t>
              </a:r>
              <a:r>
                <a:rPr lang="en-US" altLang="ru-RU" sz="2000" baseline="30000"/>
                <a:t>2</a:t>
              </a:r>
              <a:r>
                <a:rPr lang="ru-RU" altLang="ru-RU" sz="2000"/>
                <a:t>, получим уравнение 4</a:t>
              </a:r>
              <a:r>
                <a:rPr lang="en-US" altLang="ru-RU" sz="2000" i="1"/>
                <a:t>x</a:t>
              </a:r>
              <a:r>
                <a:rPr lang="en-US" altLang="ru-RU" sz="2000" baseline="30000"/>
                <a:t>2 </a:t>
              </a:r>
              <a:r>
                <a:rPr lang="en-US" altLang="ru-RU" sz="2000"/>
                <a:t>+2</a:t>
              </a:r>
              <a:r>
                <a:rPr lang="en-US" altLang="ru-RU" sz="2000" i="1"/>
                <a:t>x</a:t>
              </a:r>
              <a:r>
                <a:rPr lang="en-US" altLang="ru-RU" sz="2000"/>
                <a:t> – 1 =0, </a:t>
              </a:r>
              <a:r>
                <a:rPr lang="ru-RU" altLang="ru-RU" sz="2000"/>
                <a:t>решая которое,</a:t>
              </a:r>
            </a:p>
            <a:p>
              <a:pPr>
                <a:spcBef>
                  <a:spcPct val="50000"/>
                </a:spcBef>
              </a:pPr>
              <a:r>
                <a:rPr lang="ru-RU" altLang="ru-RU" sz="2000"/>
                <a:t> находим                      и, следовательно,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6026" name="Object 10">
                  <a:extLst>
                    <a:ext uri="{FF2B5EF4-FFF2-40B4-BE49-F238E27FC236}">
                      <a16:creationId xmlns:a16="http://schemas.microsoft.com/office/drawing/2014/main" id="{F3E5E7C4-5AA9-4214-ACAB-2A057CDBF425}"/>
                    </a:ext>
                  </a:extLst>
                </p:cNvPr>
                <p:cNvSpPr txBox="1"/>
                <p:nvPr/>
              </p:nvSpPr>
              <p:spPr bwMode="auto">
                <a:xfrm>
                  <a:off x="3448" y="3264"/>
                  <a:ext cx="784" cy="42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55000" lnSpcReduction="2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−1+</m:t>
                            </m:r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86026" name="Object 10">
                  <a:extLst>
                    <a:ext uri="{FF2B5EF4-FFF2-40B4-BE49-F238E27FC236}">
                      <a16:creationId xmlns:a16="http://schemas.microsoft.com/office/drawing/2014/main" id="{F3E5E7C4-5AA9-4214-ACAB-2A057CDBF42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48" y="3264"/>
                  <a:ext cx="784" cy="424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6027" name="Object 11">
                  <a:extLst>
                    <a:ext uri="{FF2B5EF4-FFF2-40B4-BE49-F238E27FC236}">
                      <a16:creationId xmlns:a16="http://schemas.microsoft.com/office/drawing/2014/main" id="{FC1D07D2-B523-451E-851A-6F83161D003C}"/>
                    </a:ext>
                  </a:extLst>
                </p:cNvPr>
                <p:cNvSpPr txBox="1"/>
                <p:nvPr/>
              </p:nvSpPr>
              <p:spPr bwMode="auto">
                <a:xfrm>
                  <a:off x="3552" y="3813"/>
                  <a:ext cx="960" cy="42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62500" lnSpcReduction="2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𝐴𝐵</m:t>
                        </m:r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−1+</m:t>
                            </m:r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86027" name="Object 11">
                  <a:extLst>
                    <a:ext uri="{FF2B5EF4-FFF2-40B4-BE49-F238E27FC236}">
                      <a16:creationId xmlns:a16="http://schemas.microsoft.com/office/drawing/2014/main" id="{FC1D07D2-B523-451E-851A-6F83161D003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552" y="3813"/>
                  <a:ext cx="960" cy="424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86028" name="Picture 12">
              <a:extLst>
                <a:ext uri="{FF2B5EF4-FFF2-40B4-BE49-F238E27FC236}">
                  <a16:creationId xmlns:a16="http://schemas.microsoft.com/office/drawing/2014/main" id="{6276C7A5-A107-460F-86DF-3E9492894BE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" y="1824"/>
              <a:ext cx="2349" cy="2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91C65B47-A65B-4A81-8332-D8BEC5FB25A4}"/>
              </a:ext>
            </a:extLst>
          </p:cNvPr>
          <p:cNvSpPr txBox="1"/>
          <p:nvPr/>
        </p:nvSpPr>
        <p:spPr>
          <a:xfrm>
            <a:off x="2771800" y="23540"/>
            <a:ext cx="36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Упражнение 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6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708</TotalTime>
  <Words>1936</Words>
  <Application>Microsoft Office PowerPoint</Application>
  <PresentationFormat>Экран (4:3)</PresentationFormat>
  <Paragraphs>223</Paragraphs>
  <Slides>41</Slides>
  <Notes>24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41</vt:i4>
      </vt:variant>
    </vt:vector>
  </HeadingPairs>
  <TitlesOfParts>
    <vt:vector size="45" baseType="lpstr">
      <vt:lpstr>Arial</vt:lpstr>
      <vt:lpstr>Cambria Math</vt:lpstr>
      <vt:lpstr>Times New Roman</vt:lpstr>
      <vt:lpstr>Оформление по умолчанию</vt:lpstr>
      <vt:lpstr>27б. Каскады из правильных многогранников</vt:lpstr>
      <vt:lpstr>Презентация PowerPoint</vt:lpstr>
      <vt:lpstr>Куб и тетраэдр</vt:lpstr>
      <vt:lpstr>Презентация PowerPoint</vt:lpstr>
      <vt:lpstr>Куб и октаэдр</vt:lpstr>
      <vt:lpstr>Презентация PowerPoint</vt:lpstr>
      <vt:lpstr>Презентация PowerPoint</vt:lpstr>
      <vt:lpstr>Куб и икосаэдр</vt:lpstr>
      <vt:lpstr>Презентация PowerPoint</vt:lpstr>
      <vt:lpstr>Куб и додекаэдр</vt:lpstr>
      <vt:lpstr>Презентация PowerPoint</vt:lpstr>
      <vt:lpstr>Додекаэдр и икосаэдр</vt:lpstr>
      <vt:lpstr>Презентация PowerPoint</vt:lpstr>
      <vt:lpstr>Презентация PowerPoint</vt:lpstr>
      <vt:lpstr>Додекаэдр и куб</vt:lpstr>
      <vt:lpstr>Презентация PowerPoint</vt:lpstr>
      <vt:lpstr>Додекаэдр и тетраэдр</vt:lpstr>
      <vt:lpstr>Презентация PowerPoint</vt:lpstr>
      <vt:lpstr>Додекаэдр и октаэдр</vt:lpstr>
      <vt:lpstr>Презентация PowerPoint</vt:lpstr>
      <vt:lpstr>Икосаэдр и куб</vt:lpstr>
      <vt:lpstr>Презентация PowerPoint</vt:lpstr>
      <vt:lpstr>Икосаэдр и тетраэдр</vt:lpstr>
      <vt:lpstr>Презентация PowerPoint</vt:lpstr>
      <vt:lpstr>Икосаэдр и октаэдр</vt:lpstr>
      <vt:lpstr>Презентация PowerPoint</vt:lpstr>
      <vt:lpstr>Октаэдр и тетраэдр</vt:lpstr>
      <vt:lpstr>Презентация PowerPoint</vt:lpstr>
      <vt:lpstr>Октаэдр и икосаэдр</vt:lpstr>
      <vt:lpstr>Презентация PowerPoint</vt:lpstr>
      <vt:lpstr>Октаэдр и додекаэдр</vt:lpstr>
      <vt:lpstr>Презентация PowerPoint</vt:lpstr>
      <vt:lpstr>Тетраэдр и октаэдр</vt:lpstr>
      <vt:lpstr>Презентация PowerPoint</vt:lpstr>
      <vt:lpstr>Тетраэдр и куб</vt:lpstr>
      <vt:lpstr>Презентация PowerPoint</vt:lpstr>
      <vt:lpstr>Тетраэдр и икосаэдр</vt:lpstr>
      <vt:lpstr>Презентация PowerPoint</vt:lpstr>
      <vt:lpstr>Тетраэдр и додекаэдр</vt:lpstr>
      <vt:lpstr>Презентация PowerPoint</vt:lpstr>
      <vt:lpstr>120 каскадов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Каскады из правильных многогранников</dc:title>
  <dc:creator>*</dc:creator>
  <cp:lastModifiedBy>Vladimir Smirnov</cp:lastModifiedBy>
  <cp:revision>33</cp:revision>
  <dcterms:created xsi:type="dcterms:W3CDTF">2007-11-28T12:34:04Z</dcterms:created>
  <dcterms:modified xsi:type="dcterms:W3CDTF">2022-04-07T13:18:42Z</dcterms:modified>
</cp:coreProperties>
</file>