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7" r:id="rId2"/>
    <p:sldId id="334" r:id="rId3"/>
    <p:sldId id="319" r:id="rId4"/>
    <p:sldId id="320" r:id="rId5"/>
    <p:sldId id="321" r:id="rId6"/>
    <p:sldId id="322" r:id="rId7"/>
    <p:sldId id="323" r:id="rId8"/>
    <p:sldId id="324" r:id="rId9"/>
    <p:sldId id="331" r:id="rId10"/>
    <p:sldId id="329" r:id="rId11"/>
    <p:sldId id="333" r:id="rId12"/>
    <p:sldId id="318" r:id="rId13"/>
    <p:sldId id="258" r:id="rId14"/>
    <p:sldId id="303" r:id="rId15"/>
    <p:sldId id="259" r:id="rId16"/>
    <p:sldId id="265" r:id="rId17"/>
    <p:sldId id="266" r:id="rId18"/>
    <p:sldId id="294" r:id="rId19"/>
    <p:sldId id="268" r:id="rId20"/>
    <p:sldId id="290" r:id="rId21"/>
    <p:sldId id="296" r:id="rId22"/>
    <p:sldId id="28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2" autoAdjust="0"/>
    <p:restoredTop sz="96321" autoAdjust="0"/>
  </p:normalViewPr>
  <p:slideViewPr>
    <p:cSldViewPr>
      <p:cViewPr varScale="1">
        <p:scale>
          <a:sx n="102" d="100"/>
          <a:sy n="102" d="100"/>
        </p:scale>
        <p:origin x="12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>
            <a:extLst>
              <a:ext uri="{FF2B5EF4-FFF2-40B4-BE49-F238E27FC236}">
                <a16:creationId xmlns:a16="http://schemas.microsoft.com/office/drawing/2014/main" id="{C7781A4A-95A6-4C8E-82F3-8BE6708398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80899" name="Rectangle 1027">
            <a:extLst>
              <a:ext uri="{FF2B5EF4-FFF2-40B4-BE49-F238E27FC236}">
                <a16:creationId xmlns:a16="http://schemas.microsoft.com/office/drawing/2014/main" id="{E84C72B8-6D11-47AE-A39E-C5D2E6C083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80900" name="Rectangle 1028">
            <a:extLst>
              <a:ext uri="{FF2B5EF4-FFF2-40B4-BE49-F238E27FC236}">
                <a16:creationId xmlns:a16="http://schemas.microsoft.com/office/drawing/2014/main" id="{D69DA03B-0DB2-40E0-B435-51C934C92F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1029">
            <a:extLst>
              <a:ext uri="{FF2B5EF4-FFF2-40B4-BE49-F238E27FC236}">
                <a16:creationId xmlns:a16="http://schemas.microsoft.com/office/drawing/2014/main" id="{BA505D90-1CCB-449B-9833-76381463BA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0902" name="Rectangle 1030">
            <a:extLst>
              <a:ext uri="{FF2B5EF4-FFF2-40B4-BE49-F238E27FC236}">
                <a16:creationId xmlns:a16="http://schemas.microsoft.com/office/drawing/2014/main" id="{94271C1D-3BA7-4406-B57C-BCE614EA69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80903" name="Rectangle 1031">
            <a:extLst>
              <a:ext uri="{FF2B5EF4-FFF2-40B4-BE49-F238E27FC236}">
                <a16:creationId xmlns:a16="http://schemas.microsoft.com/office/drawing/2014/main" id="{B3B3AE57-049B-41FB-8851-C1E54B225C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6E23CD-7612-4150-A407-3034FD2DD04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85FF0868-B6CD-4175-B2F8-21518B38F6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FC510-03C9-47CE-9229-480BC2EFA14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92845A6D-1FEA-43B0-ACB6-500FE68F0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C3E05B7-742D-4519-8C47-3C8D5C0D9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C6FAB280-329E-4981-871C-5D15295A8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ACDA-1C3C-4125-A793-4E482DADB871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39BB025-5007-4A7A-A391-52C394DF4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6FDE707-E000-48FC-83DC-CB0789412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92AFBFFD-3BD3-4D4E-BC09-722D948EC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CA230-25EA-4160-9667-439A5700BF22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6D82C4E-9836-4FE5-A5E1-730A95EF0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45577ED-4BA1-42DB-8C45-449972FAF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84E0A15D-AF0F-447B-8C74-937BC13EA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4E23-933D-40EE-B4C3-F6BC65CD134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0B93D3A5-CCC4-4229-8229-1F8281821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49E39D6-5E9B-468F-90DA-729E9AF51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D16407AF-3C69-460B-A708-3562EB66A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FED00-79AD-439E-ABC2-A6A6A970FAF1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D5AC353C-2E48-4424-99BB-786BCEDD9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46AC513-B05A-4C90-B5EB-6F7C600C0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45CC72AE-F807-478B-A5C3-27338948EA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71617-FC89-4DF8-B326-71C5DCB52E72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14AFB89-48F7-4F6A-AE74-7C0BBE7E06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7910BD6-1CF1-4E78-9CB4-7B523EA77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FFC28-4C8F-4AAC-B9AD-2974B0377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34B1D0-EB74-42A0-8F15-CE8368D40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49925-FAF5-4F0A-B27E-35CBE1F8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5C519-297C-4AEB-B454-26F382B1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8452D-B394-4F89-BA44-A7AFC0A5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791D3-4941-4DC2-9655-1B2B8270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20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7AE6D-8A4E-41EE-8E19-66166EF1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792B02-D3B7-4449-889E-F4F0DD27E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4AABEB-1695-4AC5-B0DA-E8C9AF34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FC67D-4D40-47F3-B7B7-432448DA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E6AA4-5712-45C3-81FD-896D5A21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4157B-A514-4BA9-A19D-5B12FEE97A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999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1FF4CC-ABCF-49C8-B0F0-9259A18B9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4F88E-E5E4-476A-9C42-2123ED60C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1BBA04-38CE-4E39-9A36-A141D3504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7EAAC-D135-4FE0-B605-56BFF195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586EE-D7C5-49AA-91FB-1BA5A019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D02EC-0F66-40DC-AFB0-44984A86A9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89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EAFD9-DD50-4F65-AD71-07A9B6B4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E16BC-ED4C-4208-88D6-78CD7034C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A142E-5077-4784-9F21-04F395B7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0F4DE4-ADA1-45B6-84AF-C4A90540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8465D-DDA1-4E19-B94A-D0305F96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6B657-1EDB-46FB-B012-3017F48331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12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C2C77-C5EC-4345-BE4D-C0AEE54D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0185AC-89BF-4344-8613-E14FF5BC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66EA24-E8AC-4CC4-821F-44690980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46388-6F5D-4265-A75F-BA524409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BA9871-F808-4B3B-9BDA-3ECAA8EC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687AC-F23F-4702-B50E-AA6A9B5C3D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25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BAF46-3864-45D2-9022-3FEAC13A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95B58-B5E0-4FF9-9012-24E276247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295A70-8FF1-4CFC-8854-572769AA4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5DB3D8-82DD-408C-BDD0-2542612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43EB2B-8398-4152-AE88-C70EF0B2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4C96D5-6BDD-4F2E-AAD7-2DA5C0F49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5C4D7-55C5-47B0-9AA1-2EAB505224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822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651DB-DADB-497A-898C-ECEA0606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ED4758-ADCA-4651-A442-84151464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C89FD2-74F2-4192-B6CE-20AA4189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33362B-22D0-4EA4-AA20-552FD27AF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6F599A-70C3-4060-8F76-A9F51C64E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6BE6FD-A745-480D-A5A6-CD770B3A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777E58-8951-43E1-AE26-EC2FA433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1F7825-91C4-4158-A599-08E66925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4E76-8873-4E14-AFA1-59A6256AB3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95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E4B60-7C2E-432A-801A-7B8BB430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CC917-BDDF-41AC-B0A0-48E18FA3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5B3A1B-4300-4C51-A5A7-CFD24F51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9DF3E8-2DB8-4928-8ECF-4CE47572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482D3-8A6E-4388-ACA2-6B1859B0E5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25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CD3834-15FD-4B41-82B8-1CA54D418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9DA95C-826A-43B7-AE8F-33CF03F3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25A1D9-A279-4B7C-A8F1-112335F1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3AF43-3F08-4677-B178-0F280899A6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C9580-5860-42E3-90A7-1CB3EDCA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23C47-4AD4-4A55-A39E-D44F5CD76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5B67E-0A36-4F20-BBEC-4B5042E2D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D467A5-631D-4E9F-B712-3B72F4F9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69514E-1903-4B87-993B-8F35C82A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ABD18E-F18F-48E8-B867-78A22E73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035F5-4D81-4EE3-AB22-6FD13281A9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189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7E1A2-5A5A-4A40-A90B-9E83C1BB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0625D0-CEB9-4C13-AF21-E6134F787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F48190-6079-4CA7-B0D3-022610CD1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BA6111-41D7-4509-A8DB-9C76D413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C793D4-14A8-4B42-AFDC-92CCAD2A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D18B32-CBFF-405D-A947-11D7047D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16FE-2E6E-4B50-8647-B0C5FCFF29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27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51E996-CC24-4B6C-90B6-7B6A44593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2ACCA3-3E56-4B13-9EA4-91026348D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B0CFD6-F65F-494E-80DD-323839EB2F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05E23D-B1BD-40B7-97F6-611EAD289F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EF1AD1-A95A-4529-BD17-8855D594C8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F8694E-1296-4123-87EE-99FB3D409A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mm.ru/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743A197-91BE-4720-94BB-A0AD61B90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2564904"/>
            <a:ext cx="7772400" cy="936104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30. КРИСТАЛЛЫ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>
            <a:extLst>
              <a:ext uri="{FF2B5EF4-FFF2-40B4-BE49-F238E27FC236}">
                <a16:creationId xmlns:a16="http://schemas.microsoft.com/office/drawing/2014/main" id="{E2B7BFA7-4292-4A44-A724-F39CF632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Можно ли равными ромбододекаэдрами заполнить все пространство, т. е. составить пространственный паркет?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E926E179-B857-4520-987E-584CAB72D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Да.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7829" name="Picture 5">
            <a:extLst>
              <a:ext uri="{FF2B5EF4-FFF2-40B4-BE49-F238E27FC236}">
                <a16:creationId xmlns:a16="http://schemas.microsoft.com/office/drawing/2014/main" id="{A712C85B-1630-47AD-8C1D-9D72B8B4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5618"/>
            <a:ext cx="306705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A96E96B0-55F9-4703-8A7F-21AD753D1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92" name="Group 1032">
            <a:extLst>
              <a:ext uri="{FF2B5EF4-FFF2-40B4-BE49-F238E27FC236}">
                <a16:creationId xmlns:a16="http://schemas.microsoft.com/office/drawing/2014/main" id="{07D843F2-DFD9-43C8-9150-D29B1838273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84313"/>
            <a:ext cx="8610600" cy="4064000"/>
            <a:chOff x="192" y="935"/>
            <a:chExt cx="5424" cy="2560"/>
          </a:xfrm>
        </p:grpSpPr>
        <p:sp>
          <p:nvSpPr>
            <p:cNvPr id="93188" name="Text Box 1028">
              <a:extLst>
                <a:ext uri="{FF2B5EF4-FFF2-40B4-BE49-F238E27FC236}">
                  <a16:creationId xmlns:a16="http://schemas.microsoft.com/office/drawing/2014/main" id="{CBF7DC44-3818-4346-8C4F-C50792BB4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68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 </a:t>
              </a:r>
              <a:r>
                <a:rPr lang="ru-RU" altLang="ru-RU" sz="2800"/>
                <a:t>Да</a:t>
              </a:r>
              <a:r>
                <a:rPr lang="ru-RU" altLang="ru-RU" sz="28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93189" name="Picture 1029">
              <a:extLst>
                <a:ext uri="{FF2B5EF4-FFF2-40B4-BE49-F238E27FC236}">
                  <a16:creationId xmlns:a16="http://schemas.microsoft.com/office/drawing/2014/main" id="{B8F34D7E-6E9C-45DB-AA53-54B151910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935"/>
              <a:ext cx="2328" cy="2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191" name="Text Box 1031">
            <a:extLst>
              <a:ext uri="{FF2B5EF4-FFF2-40B4-BE49-F238E27FC236}">
                <a16:creationId xmlns:a16="http://schemas.microsoft.com/office/drawing/2014/main" id="{3D4BA3DA-673E-4E2A-8734-A1FC1F449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Можно ли из усеченных октаэдров составить пространственный паркет?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7379BCB1-CA65-40CD-9FED-B50699949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E7DF754A-24A4-40F3-AD60-20B9AE10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688"/>
            <a:ext cx="4495800" cy="351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>
            <a:extLst>
              <a:ext uri="{FF2B5EF4-FFF2-40B4-BE49-F238E27FC236}">
                <a16:creationId xmlns:a16="http://schemas.microsoft.com/office/drawing/2014/main" id="{22C122BD-80FB-44A2-9208-DEA6E105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>
            <a:extLst>
              <a:ext uri="{FF2B5EF4-FFF2-40B4-BE49-F238E27FC236}">
                <a16:creationId xmlns:a16="http://schemas.microsoft.com/office/drawing/2014/main" id="{EB60F63A-C8DC-4788-85EE-1CEC4A30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51263"/>
            <a:ext cx="4648200" cy="31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>
            <a:extLst>
              <a:ext uri="{FF2B5EF4-FFF2-40B4-BE49-F238E27FC236}">
                <a16:creationId xmlns:a16="http://schemas.microsoft.com/office/drawing/2014/main" id="{C413B5DB-CCDA-40D2-A59E-CF87414E5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3886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Здесь представлены фотографии кристаллов минералогического музея им. А.Е. Ферсмана в Москве, информацию о котором можно узнать на сайте </a:t>
            </a:r>
            <a:r>
              <a:rPr lang="en-US" altLang="ru-RU">
                <a:hlinkClick r:id="rId5"/>
              </a:rPr>
              <a:t>www.fmm.ru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93B655AB-B843-4E67-9861-26771272CE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3810000" cy="762000"/>
          </a:xfrm>
        </p:spPr>
        <p:txBody>
          <a:bodyPr/>
          <a:lstStyle/>
          <a:p>
            <a:r>
              <a:rPr lang="ru-RU" altLang="ru-RU" sz="2400">
                <a:solidFill>
                  <a:srgbClr val="FF3300"/>
                </a:solidFill>
              </a:rPr>
              <a:t>Кристаллы – природные </a:t>
            </a:r>
            <a:br>
              <a:rPr lang="ru-RU" altLang="ru-RU" sz="2400">
                <a:solidFill>
                  <a:srgbClr val="FF3300"/>
                </a:solidFill>
              </a:rPr>
            </a:br>
            <a:r>
              <a:rPr lang="ru-RU" altLang="ru-RU" sz="2400">
                <a:solidFill>
                  <a:srgbClr val="FF3300"/>
                </a:solidFill>
              </a:rPr>
              <a:t>многогранники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D19620-0163-487F-8746-70BE6793A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Алмаз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8C2F5EE7-ECF5-4BA9-A7EB-C90A4EA7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55307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07B440E-9E50-49F5-9E8C-FEE23F86F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Альмандин</a:t>
            </a:r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C6E1817D-BA9B-4C0F-9EB1-9C2F9E39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136A15A-9308-441B-8BDF-D55614406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Аметист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4DA61338-5A26-4CCD-9690-6F2BC928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6134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126C0E6-8DEC-4866-AC10-65EB76BCA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Гранат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38BE6CBB-E54C-449F-8AAC-0C8172884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EE3A3E3-68AB-49B6-BCB4-78386A593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Изумруд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FAE38FB0-DF42-45E5-96C2-A7BE8E335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AB7F5F3-DA29-4315-9456-BA2736AFF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Кальцит</a:t>
            </a: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29BD3C66-C4A5-46D8-9648-9F60B5B1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4AA7F17-63B1-4A9E-A115-8D738F46A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Кварц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C6422B38-7CE7-4518-8E05-0DE35E303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extLst>
              <a:ext uri="{FF2B5EF4-FFF2-40B4-BE49-F238E27FC236}">
                <a16:creationId xmlns:a16="http://schemas.microsoft.com/office/drawing/2014/main" id="{84686787-E34C-4A6D-88E8-01A861407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Многие формы многогранников придумал не сам человек, а их создала природа в виде кристаллов.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Кристаллы поваренной соли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имеют форму куба,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кристаллы льда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горного хрусталя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(кварца) напоминают отточенный с двух сторон карандаш, т. е. имеют форму шестиугольной призмы, на основания которой поставлены шестиугольные пирамиды. </a:t>
            </a:r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2A83AF9B-5934-41CB-BC1E-1FB2A3C0F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442436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5">
            <a:extLst>
              <a:ext uri="{FF2B5EF4-FFF2-40B4-BE49-F238E27FC236}">
                <a16:creationId xmlns:a16="http://schemas.microsoft.com/office/drawing/2014/main" id="{3E0C48F6-DFF7-49FF-8395-6A36238FC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17684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25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64D36CD-7B2A-431C-8FD8-472F0D057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Пирит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2ABA1CCA-A2A9-48AC-97DB-D6BC72DC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84860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F7E3FF2-6367-4B50-84D5-DC907032F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Сера</a:t>
            </a: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EE1FD1FF-DABF-4D74-96AA-253A58AB7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391400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B5CAB28-072B-4EB0-8D44-E7AE318B6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Флюорит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DFB4A5DF-751C-4A21-88A6-A325D65A8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1027">
            <a:extLst>
              <a:ext uri="{FF2B5EF4-FFF2-40B4-BE49-F238E27FC236}">
                <a16:creationId xmlns:a16="http://schemas.microsoft.com/office/drawing/2014/main" id="{49E9A380-C5F6-42B4-8A4D-F2A20D4BA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Алмаз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чаще всего встречается в виде октаэдра, иногда куба и даже </a:t>
            </a:r>
            <a:r>
              <a:rPr lang="ru-RU" altLang="ru-RU" sz="2800" dirty="0" err="1">
                <a:cs typeface="Times New Roman" panose="02020603050405020304" pitchFamily="18" charset="0"/>
              </a:rPr>
              <a:t>кубооктаэдра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Исландский шпат,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который раздваивает изображение, имеет форму косого параллелепипеда.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Пирит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– куб или октаэдр, иногда встречается в виде </a:t>
            </a:r>
            <a:r>
              <a:rPr lang="ru-RU" altLang="ru-RU" sz="2800" dirty="0"/>
              <a:t>усеченного </a:t>
            </a:r>
            <a:r>
              <a:rPr lang="ru-RU" altLang="ru-RU" sz="2800" dirty="0">
                <a:cs typeface="Times New Roman" panose="02020603050405020304" pitchFamily="18" charset="0"/>
              </a:rPr>
              <a:t>октаэдра.</a:t>
            </a:r>
          </a:p>
        </p:txBody>
      </p:sp>
      <p:pic>
        <p:nvPicPr>
          <p:cNvPr id="67591" name="Picture 1031">
            <a:extLst>
              <a:ext uri="{FF2B5EF4-FFF2-40B4-BE49-F238E27FC236}">
                <a16:creationId xmlns:a16="http://schemas.microsoft.com/office/drawing/2014/main" id="{75AFF697-6938-4E8A-8D9C-DA8892A65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848600" cy="403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>
            <a:extLst>
              <a:ext uri="{FF2B5EF4-FFF2-40B4-BE49-F238E27FC236}">
                <a16:creationId xmlns:a16="http://schemas.microsoft.com/office/drawing/2014/main" id="{4E3D8682-A976-4C72-B067-0525AD081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Кристалл граната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имеет форму ромбододекаэдра (иногда его называют ромбоидальный, или ромбический, додекаэдр) - двенадцатигранника,  гранями которого являются двенадцать равных ромбов.</a:t>
            </a:r>
          </a:p>
        </p:txBody>
      </p:sp>
      <p:pic>
        <p:nvPicPr>
          <p:cNvPr id="68613" name="Picture 5">
            <a:extLst>
              <a:ext uri="{FF2B5EF4-FFF2-40B4-BE49-F238E27FC236}">
                <a16:creationId xmlns:a16="http://schemas.microsoft.com/office/drawing/2014/main" id="{031FC071-F28C-4EAD-9523-9E542E9CD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06705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>
            <a:extLst>
              <a:ext uri="{FF2B5EF4-FFF2-40B4-BE49-F238E27FC236}">
                <a16:creationId xmlns:a16="http://schemas.microsoft.com/office/drawing/2014/main" id="{48382082-8601-4125-BA6F-A16493EF4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69635" name="Text Box 1027">
            <a:extLst>
              <a:ext uri="{FF2B5EF4-FFF2-40B4-BE49-F238E27FC236}">
                <a16:creationId xmlns:a16="http://schemas.microsoft.com/office/drawing/2014/main" id="{326DF666-B2CF-4E3B-B117-7FEEDB2FB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Возьмем два одинаковых куба. Разобьем один из них на шесть одинаковых четырехугольных пирамид с вершинами в центре куба и основаниями - гранями куба. Приложим теперь эти пирамиды к граням второго куба так, чтобы основания пирамид совместились с гранями куба. Покажите, что образовавшийся при этом многогранник будет ромбододекаэдром.</a:t>
            </a:r>
          </a:p>
        </p:txBody>
      </p:sp>
      <p:pic>
        <p:nvPicPr>
          <p:cNvPr id="69637" name="Picture 1029">
            <a:extLst>
              <a:ext uri="{FF2B5EF4-FFF2-40B4-BE49-F238E27FC236}">
                <a16:creationId xmlns:a16="http://schemas.microsoft.com/office/drawing/2014/main" id="{19DD174B-23BC-4BAF-A225-7F351D3FB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325913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>
            <a:extLst>
              <a:ext uri="{FF2B5EF4-FFF2-40B4-BE49-F238E27FC236}">
                <a16:creationId xmlns:a16="http://schemas.microsoft.com/office/drawing/2014/main" id="{A3242B83-0E60-4A6F-AFB8-A919AD5CC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Найдите углы ромбов, являющихся гранями ромбододекаэдра.</a:t>
            </a:r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id="{81F0EA27-BBFE-458C-814B-550D12E9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325913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0661" name="Text Box 5">
                <a:extLst>
                  <a:ext uri="{FF2B5EF4-FFF2-40B4-BE49-F238E27FC236}">
                    <a16:creationId xmlns:a16="http://schemas.microsoft.com/office/drawing/2014/main" id="{8177F929-C206-47FD-B42B-541C3C02FE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029200"/>
                <a:ext cx="6096000" cy="702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 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cos </a:t>
                </a:r>
                <a:r>
                  <a:rPr lang="en-US" altLang="ru-RU" sz="28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70661" name="Text Box 5">
                <a:extLst>
                  <a:ext uri="{FF2B5EF4-FFF2-40B4-BE49-F238E27FC236}">
                    <a16:creationId xmlns:a16="http://schemas.microsoft.com/office/drawing/2014/main" id="{8177F929-C206-47FD-B42B-541C3C02F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029200"/>
                <a:ext cx="6096000" cy="702885"/>
              </a:xfrm>
              <a:prstGeom prst="rect">
                <a:avLst/>
              </a:prstGeom>
              <a:blipFill>
                <a:blip r:embed="rId4"/>
                <a:stretch>
                  <a:fillRect l="-2000" b="-104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026">
            <a:extLst>
              <a:ext uri="{FF2B5EF4-FFF2-40B4-BE49-F238E27FC236}">
                <a16:creationId xmlns:a16="http://schemas.microsoft.com/office/drawing/2014/main" id="{F2788B51-B33C-4FD9-B15F-DAF136A4D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>
            <a:extLst>
              <a:ext uri="{FF2B5EF4-FFF2-40B4-BE49-F238E27FC236}">
                <a16:creationId xmlns:a16="http://schemas.microsoft.com/office/drawing/2014/main" id="{69CC7091-8A8F-4D55-99C8-C0AA3FA50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Ребро куба равно 1. Найдите ребро соответствующего ромбододекаэдра.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27FE5921-39F0-49F2-806E-E64FE807B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325913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688" name="Group 8">
            <a:extLst>
              <a:ext uri="{FF2B5EF4-FFF2-40B4-BE49-F238E27FC236}">
                <a16:creationId xmlns:a16="http://schemas.microsoft.com/office/drawing/2014/main" id="{762EAA81-ECAA-453E-B7CD-8AC5C887A37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927600"/>
            <a:ext cx="6096000" cy="787400"/>
            <a:chOff x="192" y="3104"/>
            <a:chExt cx="3840" cy="496"/>
          </a:xfrm>
        </p:grpSpPr>
        <p:sp>
          <p:nvSpPr>
            <p:cNvPr id="71686" name="Text Box 6">
              <a:extLst>
                <a:ext uri="{FF2B5EF4-FFF2-40B4-BE49-F238E27FC236}">
                  <a16:creationId xmlns:a16="http://schemas.microsoft.com/office/drawing/2014/main" id="{069A44E6-2F4C-418B-A621-403156AAD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68"/>
              <a:ext cx="38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r>
                <a:rPr lang="ru-RU" altLang="ru-RU" sz="280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687" name="Object 7">
                  <a:extLst>
                    <a:ext uri="{FF2B5EF4-FFF2-40B4-BE49-F238E27FC236}">
                      <a16:creationId xmlns:a16="http://schemas.microsoft.com/office/drawing/2014/main" id="{53136FF1-811A-4064-A97C-C227CF183DBF}"/>
                    </a:ext>
                  </a:extLst>
                </p:cNvPr>
                <p:cNvSpPr txBox="1"/>
                <p:nvPr/>
              </p:nvSpPr>
              <p:spPr bwMode="auto">
                <a:xfrm>
                  <a:off x="912" y="3104"/>
                  <a:ext cx="328" cy="4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80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808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>
            <p:sp>
              <p:nvSpPr>
                <p:cNvPr id="71687" name="Object 7">
                  <a:extLst>
                    <a:ext uri="{FF2B5EF4-FFF2-40B4-BE49-F238E27FC236}">
                      <a16:creationId xmlns:a16="http://schemas.microsoft.com/office/drawing/2014/main" id="{53136FF1-811A-4064-A97C-C227CF183D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2" y="3104"/>
                  <a:ext cx="328" cy="49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1026">
            <a:extLst>
              <a:ext uri="{FF2B5EF4-FFF2-40B4-BE49-F238E27FC236}">
                <a16:creationId xmlns:a16="http://schemas.microsoft.com/office/drawing/2014/main" id="{C243F90D-2F30-4EB1-9001-C9F69BA1B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>
            <a:extLst>
              <a:ext uri="{FF2B5EF4-FFF2-40B4-BE49-F238E27FC236}">
                <a16:creationId xmlns:a16="http://schemas.microsoft.com/office/drawing/2014/main" id="{279F9A21-E69D-421D-B10D-29D567AC7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</a:t>
            </a:r>
            <a:r>
              <a:rPr lang="ru-RU" altLang="ru-RU" sz="2800" dirty="0">
                <a:cs typeface="Times New Roman" panose="02020603050405020304" pitchFamily="18" charset="0"/>
              </a:rPr>
              <a:t>одсчитайте количество </a:t>
            </a:r>
            <a:r>
              <a:rPr lang="ru-RU" altLang="ru-RU" sz="2800" dirty="0"/>
              <a:t>вершин, ребер и граней ромбододекаэдра.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C6694C31-AEE1-4F01-A4C9-0CE741DF4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>
                <a:cs typeface="Times New Roman" panose="02020603050405020304" pitchFamily="18" charset="0"/>
              </a:rPr>
              <a:t>В = 14</a:t>
            </a:r>
            <a:r>
              <a:rPr lang="ru-RU" altLang="ru-RU" sz="2800"/>
              <a:t>,</a:t>
            </a:r>
            <a:r>
              <a:rPr lang="ru-RU" altLang="ru-RU" sz="2800">
                <a:cs typeface="Times New Roman" panose="02020603050405020304" pitchFamily="18" charset="0"/>
              </a:rPr>
              <a:t> Р = 24, Г = 12</a:t>
            </a:r>
            <a:r>
              <a:rPr lang="ru-RU" altLang="ru-RU" sz="2800"/>
              <a:t>.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2712" name="Picture 8">
            <a:extLst>
              <a:ext uri="{FF2B5EF4-FFF2-40B4-BE49-F238E27FC236}">
                <a16:creationId xmlns:a16="http://schemas.microsoft.com/office/drawing/2014/main" id="{E063C8AB-A3BE-419D-9319-4CCEA8EAF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06705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5B65A135-6085-4702-9822-FE1385504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>
            <a:extLst>
              <a:ext uri="{FF2B5EF4-FFF2-40B4-BE49-F238E27FC236}">
                <a16:creationId xmlns:a16="http://schemas.microsoft.com/office/drawing/2014/main" id="{CE996C24-E79F-42EB-B5C2-DD915766F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Вершинами какого многогранника являются центры граней ромбододекаэдра?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18449C2D-3FBC-4A96-B8D4-B30BC93C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Кубооктаэдра.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9877" name="Picture 5">
            <a:extLst>
              <a:ext uri="{FF2B5EF4-FFF2-40B4-BE49-F238E27FC236}">
                <a16:creationId xmlns:a16="http://schemas.microsoft.com/office/drawing/2014/main" id="{4DC37B41-A826-47E7-AECA-AC9D89B35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06705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DA631BAF-B7A0-4506-8FC8-CFF2C0EB7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394</Words>
  <Application>Microsoft Office PowerPoint</Application>
  <PresentationFormat>Экран (4:3)</PresentationFormat>
  <Paragraphs>50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Times New Roman</vt:lpstr>
      <vt:lpstr>Оформление по умолчанию</vt:lpstr>
      <vt:lpstr>30. КРИСТАЛЛЫ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Кристаллы – природные  многогранники</vt:lpstr>
      <vt:lpstr>Алмаз</vt:lpstr>
      <vt:lpstr>Альмандин</vt:lpstr>
      <vt:lpstr>Аметист</vt:lpstr>
      <vt:lpstr>Гранат</vt:lpstr>
      <vt:lpstr>Изумруд</vt:lpstr>
      <vt:lpstr>Кальцит</vt:lpstr>
      <vt:lpstr>Кварц</vt:lpstr>
      <vt:lpstr>Пирит</vt:lpstr>
      <vt:lpstr>Сера</vt:lpstr>
      <vt:lpstr>Флюорит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Кристаллы</dc:title>
  <dc:creator>*</dc:creator>
  <cp:lastModifiedBy>Vladimir Smirnov</cp:lastModifiedBy>
  <cp:revision>14</cp:revision>
  <dcterms:created xsi:type="dcterms:W3CDTF">2007-11-28T08:14:18Z</dcterms:created>
  <dcterms:modified xsi:type="dcterms:W3CDTF">2022-04-07T13:32:34Z</dcterms:modified>
</cp:coreProperties>
</file>