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350" r:id="rId3"/>
    <p:sldId id="524" r:id="rId4"/>
    <p:sldId id="539" r:id="rId5"/>
    <p:sldId id="264" r:id="rId6"/>
    <p:sldId id="283" r:id="rId7"/>
    <p:sldId id="318" r:id="rId8"/>
    <p:sldId id="319" r:id="rId9"/>
    <p:sldId id="351" r:id="rId10"/>
    <p:sldId id="297" r:id="rId11"/>
    <p:sldId id="335" r:id="rId12"/>
    <p:sldId id="336" r:id="rId13"/>
    <p:sldId id="337" r:id="rId14"/>
    <p:sldId id="353" r:id="rId15"/>
    <p:sldId id="1375" r:id="rId16"/>
    <p:sldId id="1370" r:id="rId17"/>
    <p:sldId id="1371" r:id="rId18"/>
    <p:sldId id="1372" r:id="rId19"/>
    <p:sldId id="1373" r:id="rId20"/>
    <p:sldId id="317" r:id="rId21"/>
    <p:sldId id="293" r:id="rId22"/>
    <p:sldId id="320" r:id="rId23"/>
    <p:sldId id="352" r:id="rId24"/>
    <p:sldId id="321" r:id="rId25"/>
    <p:sldId id="338" r:id="rId26"/>
    <p:sldId id="339" r:id="rId27"/>
    <p:sldId id="340" r:id="rId28"/>
    <p:sldId id="341" r:id="rId29"/>
    <p:sldId id="275" r:id="rId30"/>
    <p:sldId id="276" r:id="rId3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9" autoAdjust="0"/>
    <p:restoredTop sz="91561" autoAdjust="0"/>
  </p:normalViewPr>
  <p:slideViewPr>
    <p:cSldViewPr>
      <p:cViewPr varScale="1">
        <p:scale>
          <a:sx n="95" d="100"/>
          <a:sy n="95" d="100"/>
        </p:scale>
        <p:origin x="3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669527-28C2-48CA-AE62-3802634B1B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7286642-57FC-4200-9059-BB01CDA662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C005B8C-15AC-4541-AE9C-237BBB1EAA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EAD7E195-8ACD-4DE6-B881-44642CE30A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CF5CDC81-9841-4010-A400-FF0C31F4B3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1F2A61E1-6CE0-4EB6-9EFE-FA1AA40C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59AB67-8EC5-44F5-94DF-34D2B2B19D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4505CC-FC3B-429B-972C-CF6A9852C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D9CB-5757-46D8-B722-217D098C382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14AB6C-F69C-4D05-8B39-6832DFFFB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79EA8D-006A-4D7D-BFFB-BC763A76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EDEF4D-5CB1-4C4E-9FB6-2E83A9647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1315E-5A6B-447F-9380-F9D896F2971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8CCF3CCA-51B6-4D1D-9EF7-8AFAECB8F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C786C45-4EE4-40DF-8C93-6A2F59690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DFF1BB-5948-4441-9BD3-255789BA11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3EBD9-D980-4B7A-A89D-625F79953F5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D0885EC1-B068-40DA-ABA1-F0AE746DCC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49490E1F-C616-4849-81E5-50BAB9D62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6DAEDF-7014-45B4-871A-C97E480FC6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D5C92-7F92-4F94-BC0D-16484A4A36C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47AE2947-AF35-48B5-A797-F4C081351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EA763E48-C260-48A6-8C72-59CAD05EE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EE96E1-042B-42A6-8BC8-859C8C6EA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04E5E-F91D-47E2-A96D-AEDBA73BF03F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6C84A76D-A62E-4B07-9E9D-2F3214B08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55777596-E075-4173-9313-F06C3662D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EE96E1-042B-42A6-8BC8-859C8C6EA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04E5E-F91D-47E2-A96D-AEDBA73BF03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6C84A76D-A62E-4B07-9E9D-2F3214B08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55777596-E075-4173-9313-F06C3662D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9714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16A4EC1D-CDA9-4BE2-977F-D538F3278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006F6A-6C97-45F0-B120-F5067AD76040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81923" name="Rectangle 1026">
            <a:extLst>
              <a:ext uri="{FF2B5EF4-FFF2-40B4-BE49-F238E27FC236}">
                <a16:creationId xmlns:a16="http://schemas.microsoft.com/office/drawing/2014/main" id="{67E56F54-DAA1-406C-847A-803923B447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1027">
            <a:extLst>
              <a:ext uri="{FF2B5EF4-FFF2-40B4-BE49-F238E27FC236}">
                <a16:creationId xmlns:a16="http://schemas.microsoft.com/office/drawing/2014/main" id="{6856339A-6F91-4BB2-B35B-45489503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FDEB54-7C0E-49D0-912F-A60E1090AA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5949-7D01-4D04-92D6-A20E0BB9F0E1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48DA9201-B8BA-45AA-9A3F-34BF4C816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7331B99-84B5-4149-A811-FAACB4AD5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2D133F-8B11-41E5-9BD7-762176EF27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69979-476B-4419-8186-FBED02B8229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F0F063DD-F57B-4A2F-83BA-AECF02DB1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6D13EA5E-C2FB-45CA-BA2B-B03E87180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78384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0B5A69-0777-4E2B-B76D-B7DB5BA21B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D21F18-E5DF-4366-9B64-E322CD8EBC6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91434412-295D-4490-B16B-3201496F18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558AFBD5-6D6C-41CE-AA4A-E016EF804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4505CC-FC3B-429B-972C-CF6A9852C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D9CB-5757-46D8-B722-217D098C382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14AB6C-F69C-4D05-8B39-6832DFFFB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79EA8D-006A-4D7D-BFFB-BC763A76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07311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0C2AC5-204E-4734-B0E5-A2A2CEBBB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541A8-46A3-4D56-B79A-7580DDBA121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77815B23-6311-4423-8699-3087BF1E1D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406FB2AF-1CBE-4976-A6C6-F4AEA6EEE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10FA00-0AA8-4C64-A2E2-1FAF78F10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35E41-8578-4545-A5A5-0B1F4F0D01C2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6C2ACC74-762E-43E5-89AB-FECC5159B4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5DBEB2BB-09D5-438A-90F9-B84DDE489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B01643-C57A-4126-8CDC-5F86E3F60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E115DB-7247-4BA9-931F-BEDDA8963FB3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2377BC50-2D35-4603-934D-101B46B96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2CEEBBEA-BB4F-44A7-95F3-49ADB6F9C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AFAECF-EB0C-4A76-B0C4-411AEBD00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46108-D1FD-43D3-AA8B-0BF8094B64A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1625A465-D3DE-40E5-A44C-B50B2B989A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E8084F4C-D97A-48B1-B173-D5EE20B60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335A25-1094-44D8-8894-6A9B6A579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5BE4E7-B19E-4CEA-B3D8-30DAD0EAEBDC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53BC199-F6FA-4394-A990-1E9044D49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26AE1F8-87EF-4B89-9422-41E890A5A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655662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B6DABF-9250-4310-8804-971404A49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8C9089-6A18-4B45-BE19-B48BF0ECA12E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DED3E66-7B34-4224-A4A1-903D9DC52C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00CAC42-ED48-4718-B3A5-5477BD665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3567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4505CC-FC3B-429B-972C-CF6A9852C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D9CB-5757-46D8-B722-217D098C382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14AB6C-F69C-4D05-8B39-6832DFFFB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79EA8D-006A-4D7D-BFFB-BC763A76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295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1439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365FAA25-9DEA-432F-A745-E80A135A7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CA2A5C-7077-453D-9D19-AA708672FD26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FEB733A6-EF35-4F5A-8640-45B34D90A1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0243463F-2276-46BD-B48B-C300710DE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0D718E-7CA2-411D-840F-FA4F6B3991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9515B-2647-4EA0-9DA1-910FA29C467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81DAC090-B10F-4B3E-A6D4-18B847374A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6A5A61F-A5DA-40DB-823A-B521F3060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79770E-FAF6-41C3-9DEB-4CE778D82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21B3C-3B7E-47E5-B631-A62FC25B951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FDF20858-777D-4B98-A849-C3D3F68201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09181E4-727B-4E65-BAC1-DDE7AC829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162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A78FE-D625-45D6-A7D6-E72FD845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2BE0CF-D0DA-4EB2-A0C8-F4FC4FAC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8FE394-7ED3-4E8E-A0D6-881C25C5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5B2D61-0667-4492-BBA4-F50D0B97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E31F82-CF33-4023-BD93-4CCCAD24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931DF-7EFB-432A-B754-AAAF411400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33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315A1-42CB-491D-998A-10B013D9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8500C9-09AF-4EBF-887A-10A21B5B8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5470C9-8C09-49DF-B40D-46B3B433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DF39EB-7E79-49AA-B772-9A1F4163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0D2D0-5CD3-4266-BA4C-A90216A0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94C8-950E-4094-BA6F-E4BB4EED6B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248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E5CDAE-EBE6-409E-BB9A-0B0F8F6AD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5FECE9-4394-40AC-B73F-B25DEDAF2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49B1B-C608-4A06-916B-BEFBB2C2F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C6BDEE-1221-4515-A652-230DD26C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E1FC64-144A-4992-9E18-4C6EA2B2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0A66A-1638-4723-B2C2-F90623ACBA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21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C5762-7E52-44F2-9DD8-FFC571FB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F8B005-ADF5-4038-AD2C-38BC36C1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49663C-0231-4479-80DC-9D8E6A3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FF8393-1653-42A8-9970-CD59C012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74B14-1D9B-4A9E-8A3B-2B32274F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FFC1D-4A49-480B-87E6-65E2395320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280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89B1C-7961-4803-98CE-AFDBDCA3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92BEF-4D27-4A50-9694-17DC7C514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3AD27-4FD8-48A9-92B8-CE74FA20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AC922B-7079-4604-BC7F-74805C64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14E4E3-41EF-4AED-B3F8-82719A8A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23BF-983F-4286-9CD4-1FB6B4D25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61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75EE0-AF23-4787-8950-FE1F7DE1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7A3A7-B9DC-4500-A521-4FEE19FAD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545823-A835-4249-95C8-0E43AA4D0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ACFCB1-FC42-48E9-9B60-5F7B9EA2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52E12-C796-4B0A-98C6-951D1EA4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2AE86-E003-412C-BAB0-E167035F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D74CF-2DD4-4629-83B6-6629181893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8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DC5AD-6011-4320-8E37-6C77D9F1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D84AC8-0CC6-4CD8-BD97-DFBBCC31A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E1A18-9865-4CA3-82C7-5B855E41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011EA1-DC70-4A4C-8EF9-95504AD55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C3F273-597F-4869-9DBC-3CFB94B92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82A3C3-7C65-4AAD-A6A2-37593042F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9CE41C-8F4D-467B-8AD1-A90B5668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C05AA6-232B-44DB-9F8E-45BE83B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CF36F-5137-4CA5-A0DD-576EEB7D1F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0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EF481-12EB-49D1-A3B2-67CBDE62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1E5C48-3031-417D-808B-AB40C365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AE511D-CCD9-4750-9DCA-EB69B7D4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B67360-2762-480C-8650-7820C6C6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2ED6E-3E8F-4A3C-A1A0-B435F1BFA6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7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3659DD7-5FA9-4317-8E6C-EA7F666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0EA96A-D421-4C52-8DDF-653C6E40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7C4FD2-2F15-4757-A9B0-2C9EEE31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66311-B302-4680-BD0C-29230748C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987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2E23-02CB-493D-A650-273991B5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5F439-86CD-464D-B202-5179C5F3E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90F276-43EB-4F1B-912B-9112BB863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7530F5-4D7F-44AD-9911-1C8EB358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2E12F6-4794-41BB-83A6-13835344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8C26CB-2236-43AE-A8AF-1806AB0E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32B92-6F6E-4A9A-91D4-6566CE84D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76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02996-2A6A-47E1-BBB5-E6A04594F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80D90D-4C9A-4FF5-8315-895BB9A2E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3024EA-FAAD-41F7-B75F-685BCC6D8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FBC636-FF9F-4745-A751-88E6E0C7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B8671E-0C5A-4FC9-AD6C-23E56386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6072D8-5DE1-463B-8406-F7FFDE36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6D115-DEF4-4BD3-91B8-8CE829987A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8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E8FB43-1066-475E-92E9-B220DF85C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6B4BC6-6BF4-4FBF-891F-1EB01A796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F9565A-E61F-4F12-B985-13989900A2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D15F61D-1EDB-4F50-8B57-47D3D7AAA5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74539A-FFF4-4226-B488-E88262A3F1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D6FA9C-78F4-46A6-AA6B-0F4EB6F8BC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C43A496-8BBC-4650-A666-60A9988E8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060848"/>
            <a:ext cx="8712968" cy="1728192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,а. ПРОСТРАНСТВЕННЫЕ ФИГУРЫ</a:t>
            </a:r>
            <a:b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(Тетраэдр, куб, параллелепипед)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2FCF3D48-B6E7-4F6E-9F79-F890F9D9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12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На рисунке изображены три ребра куба. Изобразите  весь куб.</a:t>
            </a:r>
            <a:r>
              <a:rPr lang="ru-RU" altLang="ru-RU" dirty="0"/>
              <a:t> </a:t>
            </a:r>
          </a:p>
        </p:txBody>
      </p:sp>
      <p:pic>
        <p:nvPicPr>
          <p:cNvPr id="77839" name="Picture 15">
            <a:extLst>
              <a:ext uri="{FF2B5EF4-FFF2-40B4-BE49-F238E27FC236}">
                <a16:creationId xmlns:a16="http://schemas.microsoft.com/office/drawing/2014/main" id="{B78B1C37-003A-48D8-8048-CD4AE77AA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42" name="Group 18">
            <a:extLst>
              <a:ext uri="{FF2B5EF4-FFF2-40B4-BE49-F238E27FC236}">
                <a16:creationId xmlns:a16="http://schemas.microsoft.com/office/drawing/2014/main" id="{337D1F43-4617-466C-87B8-2F264A35799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pic>
          <p:nvPicPr>
            <p:cNvPr id="77840" name="Picture 16">
              <a:extLst>
                <a:ext uri="{FF2B5EF4-FFF2-40B4-BE49-F238E27FC236}">
                  <a16:creationId xmlns:a16="http://schemas.microsoft.com/office/drawing/2014/main" id="{9C68FFD8-15C2-407C-8464-493B5B9CF8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7841" name="Text Box 17">
              <a:extLst>
                <a:ext uri="{FF2B5EF4-FFF2-40B4-BE49-F238E27FC236}">
                  <a16:creationId xmlns:a16="http://schemas.microsoft.com/office/drawing/2014/main" id="{6350E89F-6390-49AD-A1B4-988F09CCD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B42DA068-91CF-4B33-BD1E-B1D2E006677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15413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3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Text Box 3">
            <a:extLst>
              <a:ext uri="{FF2B5EF4-FFF2-40B4-BE49-F238E27FC236}">
                <a16:creationId xmlns:a16="http://schemas.microsoft.com/office/drawing/2014/main" id="{4273A479-1546-4C2D-B1EF-88E3CC868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 рисунке изображены три ребра куба. Изобразите  весь куб.</a:t>
            </a:r>
            <a:r>
              <a:rPr lang="ru-RU" altLang="ru-RU"/>
              <a:t> </a:t>
            </a:r>
          </a:p>
        </p:txBody>
      </p:sp>
      <p:pic>
        <p:nvPicPr>
          <p:cNvPr id="165896" name="Picture 8">
            <a:extLst>
              <a:ext uri="{FF2B5EF4-FFF2-40B4-BE49-F238E27FC236}">
                <a16:creationId xmlns:a16="http://schemas.microsoft.com/office/drawing/2014/main" id="{D07B9A57-A1C0-4C56-A087-B1D566F9B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5898" name="Group 10">
            <a:extLst>
              <a:ext uri="{FF2B5EF4-FFF2-40B4-BE49-F238E27FC236}">
                <a16:creationId xmlns:a16="http://schemas.microsoft.com/office/drawing/2014/main" id="{FDAC9030-85A9-4575-AC2A-83AFD471F25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65895" name="Text Box 7">
              <a:extLst>
                <a:ext uri="{FF2B5EF4-FFF2-40B4-BE49-F238E27FC236}">
                  <a16:creationId xmlns:a16="http://schemas.microsoft.com/office/drawing/2014/main" id="{36435CCD-71FF-4693-A005-7040EBA1B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65897" name="Picture 9">
              <a:extLst>
                <a:ext uri="{FF2B5EF4-FFF2-40B4-BE49-F238E27FC236}">
                  <a16:creationId xmlns:a16="http://schemas.microsoft.com/office/drawing/2014/main" id="{7C885B85-B324-41E7-B1C4-2E11B64622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61B05C1B-888E-4521-AA19-5C9E72EC3547}"/>
              </a:ext>
            </a:extLst>
          </p:cNvPr>
          <p:cNvSpPr txBox="1">
            <a:spLocks noChangeArrowheads="1"/>
          </p:cNvSpPr>
          <p:nvPr/>
        </p:nvSpPr>
        <p:spPr>
          <a:xfrm>
            <a:off x="721196" y="76200"/>
            <a:ext cx="7774632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4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3">
            <a:extLst>
              <a:ext uri="{FF2B5EF4-FFF2-40B4-BE49-F238E27FC236}">
                <a16:creationId xmlns:a16="http://schemas.microsoft.com/office/drawing/2014/main" id="{F3DDEE9D-B7E5-4A21-B5D3-D42910B70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 рисунке изображены три ребра куба. Изобразите  весь куб.</a:t>
            </a:r>
            <a:r>
              <a:rPr lang="ru-RU" altLang="ru-RU"/>
              <a:t> </a:t>
            </a:r>
          </a:p>
        </p:txBody>
      </p:sp>
      <p:pic>
        <p:nvPicPr>
          <p:cNvPr id="167944" name="Picture 8">
            <a:extLst>
              <a:ext uri="{FF2B5EF4-FFF2-40B4-BE49-F238E27FC236}">
                <a16:creationId xmlns:a16="http://schemas.microsoft.com/office/drawing/2014/main" id="{5023CC89-4C3C-457F-8CE3-89F022B4B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7948" name="Group 12">
            <a:extLst>
              <a:ext uri="{FF2B5EF4-FFF2-40B4-BE49-F238E27FC236}">
                <a16:creationId xmlns:a16="http://schemas.microsoft.com/office/drawing/2014/main" id="{A571C449-5A9F-43D0-8D1A-A4988CC4955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28A69442-BC5F-4898-83B4-CCB018083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67947" name="Picture 11">
              <a:extLst>
                <a:ext uri="{FF2B5EF4-FFF2-40B4-BE49-F238E27FC236}">
                  <a16:creationId xmlns:a16="http://schemas.microsoft.com/office/drawing/2014/main" id="{DF4434EF-AC97-4A9C-9BDF-A0329B159C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03FDF8CD-DAB4-4EAA-8182-65821E21BB6D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5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Text Box 3">
            <a:extLst>
              <a:ext uri="{FF2B5EF4-FFF2-40B4-BE49-F238E27FC236}">
                <a16:creationId xmlns:a16="http://schemas.microsoft.com/office/drawing/2014/main" id="{17C60217-301A-4F37-8533-C60C9A8FA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 рисунке изображены три ребра куба. Изобразите  весь куб.</a:t>
            </a:r>
            <a:r>
              <a:rPr lang="ru-RU" altLang="ru-RU"/>
              <a:t> </a:t>
            </a:r>
          </a:p>
        </p:txBody>
      </p:sp>
      <p:pic>
        <p:nvPicPr>
          <p:cNvPr id="169992" name="Picture 8">
            <a:extLst>
              <a:ext uri="{FF2B5EF4-FFF2-40B4-BE49-F238E27FC236}">
                <a16:creationId xmlns:a16="http://schemas.microsoft.com/office/drawing/2014/main" id="{366C7172-BDAA-4E9E-85A6-59CDA9AFC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4" name="Group 10">
            <a:extLst>
              <a:ext uri="{FF2B5EF4-FFF2-40B4-BE49-F238E27FC236}">
                <a16:creationId xmlns:a16="http://schemas.microsoft.com/office/drawing/2014/main" id="{836AC89B-4DB6-445A-8332-09A7D9D77AA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69990" name="Text Box 6">
              <a:extLst>
                <a:ext uri="{FF2B5EF4-FFF2-40B4-BE49-F238E27FC236}">
                  <a16:creationId xmlns:a16="http://schemas.microsoft.com/office/drawing/2014/main" id="{46D981FE-9118-44EB-AE81-84A70A6EA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69993" name="Picture 9">
              <a:extLst>
                <a:ext uri="{FF2B5EF4-FFF2-40B4-BE49-F238E27FC236}">
                  <a16:creationId xmlns:a16="http://schemas.microsoft.com/office/drawing/2014/main" id="{33E8044B-5464-4139-882F-3B1C12B607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78C0162C-36A8-4D95-9777-0EE744BA42C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4391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6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Text Box 3">
            <a:extLst>
              <a:ext uri="{FF2B5EF4-FFF2-40B4-BE49-F238E27FC236}">
                <a16:creationId xmlns:a16="http://schemas.microsoft.com/office/drawing/2014/main" id="{17C60217-301A-4F37-8533-C60C9A8FA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 рисунке изображены три ребра куба. Изобразите  весь куб.</a:t>
            </a:r>
            <a:r>
              <a:rPr lang="ru-RU" altLang="ru-RU"/>
              <a:t> </a:t>
            </a:r>
          </a:p>
        </p:txBody>
      </p:sp>
      <p:pic>
        <p:nvPicPr>
          <p:cNvPr id="169992" name="Picture 8">
            <a:extLst>
              <a:ext uri="{FF2B5EF4-FFF2-40B4-BE49-F238E27FC236}">
                <a16:creationId xmlns:a16="http://schemas.microsoft.com/office/drawing/2014/main" id="{366C7172-BDAA-4E9E-85A6-59CDA9AFC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4" name="Group 10">
            <a:extLst>
              <a:ext uri="{FF2B5EF4-FFF2-40B4-BE49-F238E27FC236}">
                <a16:creationId xmlns:a16="http://schemas.microsoft.com/office/drawing/2014/main" id="{836AC89B-4DB6-445A-8332-09A7D9D77AA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69990" name="Text Box 6">
              <a:extLst>
                <a:ext uri="{FF2B5EF4-FFF2-40B4-BE49-F238E27FC236}">
                  <a16:creationId xmlns:a16="http://schemas.microsoft.com/office/drawing/2014/main" id="{46D981FE-9118-44EB-AE81-84A70A6EA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69993" name="Picture 9">
              <a:extLst>
                <a:ext uri="{FF2B5EF4-FFF2-40B4-BE49-F238E27FC236}">
                  <a16:creationId xmlns:a16="http://schemas.microsoft.com/office/drawing/2014/main" id="{33E8044B-5464-4139-882F-3B1C12B607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78C0162C-36A8-4D95-9777-0EE744BA42C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4391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7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A49293-4004-D770-7F52-F9149668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259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 9. На рисунках показаны виды спереди, слева и сверху пространственной фигуры, составленной из отрезков. Верно ли, что эта фигура является рёберным кубом?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A901972E-C5DE-68FA-2B39-F911FCCF4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61" y="3810272"/>
            <a:ext cx="21064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Вид спереди</a:t>
            </a:r>
            <a:endParaRPr lang="ru-RU" altLang="ru-RU" sz="28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3DD6A7EF-AF32-EA5E-7A37-6CE000E0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6356" y="3810272"/>
            <a:ext cx="21064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сверху</a:t>
            </a:r>
            <a:endParaRPr lang="ru-RU" altLang="ru-RU" sz="2800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5FAB25D-C887-4B33-F656-9E561B11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010" y="3810272"/>
            <a:ext cx="21064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слева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1D782D-AA14-F46C-86DB-DD54E4D00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97" y="1815509"/>
            <a:ext cx="2001390" cy="19947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A5BE285-358E-C3B0-4920-9D0B51829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277" y="1815509"/>
            <a:ext cx="2001390" cy="19947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06FBA54-DB54-B57C-3C2E-0FAC16CD5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3" y="1815509"/>
            <a:ext cx="2001390" cy="1994763"/>
          </a:xfrm>
          <a:prstGeom prst="rect">
            <a:avLst/>
          </a:prstGeom>
        </p:spPr>
      </p:pic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E3A47509-ED8E-3714-67A3-423C54FFB3AF}"/>
              </a:ext>
            </a:extLst>
          </p:cNvPr>
          <p:cNvGrpSpPr/>
          <p:nvPr/>
        </p:nvGrpSpPr>
        <p:grpSpPr>
          <a:xfrm>
            <a:off x="0" y="4437112"/>
            <a:ext cx="8226877" cy="2376009"/>
            <a:chOff x="0" y="4437112"/>
            <a:chExt cx="8226877" cy="2376009"/>
          </a:xfrm>
        </p:grpSpPr>
        <p:sp>
          <p:nvSpPr>
            <p:cNvPr id="35842" name="Text Box 2">
              <a:extLst>
                <a:ext uri="{FF2B5EF4-FFF2-40B4-BE49-F238E27FC236}">
                  <a16:creationId xmlns:a16="http://schemas.microsoft.com/office/drawing/2014/main" id="{385F8F6A-97D3-4B0F-B00E-DDAD5762D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45814"/>
              <a:ext cx="563116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 dirty="0"/>
                <a:t>Нет. Пример показан на рисунке.</a:t>
              </a: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EF46237B-4BB8-B42D-0DD7-F99BCA2BF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41700" y="4437112"/>
              <a:ext cx="2485177" cy="2376009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7F35DCA7-C675-EBE4-ADE5-6F6B6A333F0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4391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8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75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A49293-4004-D770-7F52-F9149668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62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 </a:t>
            </a:r>
            <a:r>
              <a:rPr lang="ru-RU" altLang="ru-RU" sz="2800" dirty="0"/>
              <a:t>Приведите пример пространственной фигуры, составленной из отрезков, имеющей следующие виды?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BF0D98-49E2-4937-AE0C-739502821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901" y="1599300"/>
            <a:ext cx="2144133" cy="203857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080D310-C119-E07A-5FA7-F0DFD3044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17" y="1558131"/>
            <a:ext cx="2144134" cy="207974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049FB67-5BD3-A272-9069-5D2CAD9A2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1475046"/>
            <a:ext cx="2082061" cy="2217612"/>
          </a:xfrm>
          <a:prstGeom prst="rect">
            <a:avLst/>
          </a:prstGeom>
        </p:spPr>
      </p:pic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FB43C1E1-6B3D-FB59-0AEE-29D516E07414}"/>
              </a:ext>
            </a:extLst>
          </p:cNvPr>
          <p:cNvGrpSpPr/>
          <p:nvPr/>
        </p:nvGrpSpPr>
        <p:grpSpPr>
          <a:xfrm>
            <a:off x="0" y="4094572"/>
            <a:ext cx="6156177" cy="2763428"/>
            <a:chOff x="0" y="4094572"/>
            <a:chExt cx="6156177" cy="2763428"/>
          </a:xfrm>
        </p:grpSpPr>
        <p:sp>
          <p:nvSpPr>
            <p:cNvPr id="35842" name="Text Box 2">
              <a:extLst>
                <a:ext uri="{FF2B5EF4-FFF2-40B4-BE49-F238E27FC236}">
                  <a16:creationId xmlns:a16="http://schemas.microsoft.com/office/drawing/2014/main" id="{385F8F6A-97D3-4B0F-B00E-DDAD5762D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160033"/>
              <a:ext cx="563116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9D995F41-9A8C-3C1E-2151-83A8D2E03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87825" y="4094572"/>
              <a:ext cx="3168352" cy="2763428"/>
            </a:xfrm>
            <a:prstGeom prst="rect">
              <a:avLst/>
            </a:prstGeom>
          </p:spPr>
        </p:pic>
      </p:grpSp>
      <p:sp>
        <p:nvSpPr>
          <p:cNvPr id="13" name="Text Box 2">
            <a:extLst>
              <a:ext uri="{FF2B5EF4-FFF2-40B4-BE49-F238E27FC236}">
                <a16:creationId xmlns:a16="http://schemas.microsoft.com/office/drawing/2014/main" id="{A901972E-C5DE-68FA-2B39-F911FCCF4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36054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Вид спереди</a:t>
            </a:r>
            <a:endParaRPr lang="ru-RU" altLang="ru-RU" sz="28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3DD6A7EF-AF32-EA5E-7A37-6CE000E0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247" y="36054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сверху</a:t>
            </a:r>
            <a:endParaRPr lang="ru-RU" altLang="ru-RU" sz="2800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5FAB25D-C887-4B33-F656-9E561B11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901" y="36054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слева</a:t>
            </a:r>
            <a:endParaRPr lang="ru-RU" altLang="ru-RU" sz="28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A4D1256-6EFC-BE45-2CBD-27893D2BBDA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4391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9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9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A49293-4004-D770-7F52-F9149668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8" y="393995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/>
              <a:t>Приведите пример пространственной фигуры, составленной из отрезков, имеющей следующие виды?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049FB67-5BD3-A272-9069-5D2CAD9A2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5222" y="1394419"/>
            <a:ext cx="2082061" cy="2217612"/>
          </a:xfrm>
          <a:prstGeom prst="rect">
            <a:avLst/>
          </a:prstGeom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A901972E-C5DE-68FA-2B39-F911FCCF4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90" y="3524865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Вид спереди</a:t>
            </a:r>
            <a:endParaRPr lang="ru-RU" altLang="ru-RU" sz="28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3DD6A7EF-AF32-EA5E-7A37-6CE000E0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0285" y="3524865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сверху</a:t>
            </a:r>
            <a:endParaRPr lang="ru-RU" altLang="ru-RU" sz="2800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5FAB25D-C887-4B33-F656-9E561B11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8939" y="3524865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слева</a:t>
            </a:r>
            <a:endParaRPr lang="ru-RU" altLang="ru-RU" sz="28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77745B1-6875-9981-951C-ECC482764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56" y="1484784"/>
            <a:ext cx="2200314" cy="207246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E256E18-2C29-3AF1-0979-F7DAEEBB9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976" y="1483581"/>
            <a:ext cx="2282598" cy="2113266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089CA115-058E-09AF-CE0E-C5AF79309F98}"/>
              </a:ext>
            </a:extLst>
          </p:cNvPr>
          <p:cNvGrpSpPr/>
          <p:nvPr/>
        </p:nvGrpSpPr>
        <p:grpSpPr>
          <a:xfrm>
            <a:off x="683568" y="4131982"/>
            <a:ext cx="6049224" cy="2501944"/>
            <a:chOff x="0" y="4181309"/>
            <a:chExt cx="6049224" cy="2501944"/>
          </a:xfrm>
        </p:grpSpPr>
        <p:sp>
          <p:nvSpPr>
            <p:cNvPr id="35842" name="Text Box 2">
              <a:extLst>
                <a:ext uri="{FF2B5EF4-FFF2-40B4-BE49-F238E27FC236}">
                  <a16:creationId xmlns:a16="http://schemas.microsoft.com/office/drawing/2014/main" id="{385F8F6A-97D3-4B0F-B00E-DDAD5762D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160033"/>
              <a:ext cx="563116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8219F595-1842-4A51-0D9D-6B8EA51A1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15580" y="4181309"/>
              <a:ext cx="3233644" cy="2501944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C033C3D5-F4E2-0390-914B-1A396148AD66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4582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10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A49293-4004-D770-7F52-F9149668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01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/>
              <a:t>Приведите пример пространственной фигуры, составленной из отрезков, имеющей следующие виды?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049FB67-5BD3-A272-9069-5D2CAD9A2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5" y="1556792"/>
            <a:ext cx="1939630" cy="2065908"/>
          </a:xfrm>
          <a:prstGeom prst="rect">
            <a:avLst/>
          </a:prstGeom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A901972E-C5DE-68FA-2B39-F911FCCF4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3535534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Вид спереди</a:t>
            </a:r>
            <a:endParaRPr lang="ru-RU" altLang="ru-RU" sz="28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3DD6A7EF-AF32-EA5E-7A37-6CE000E0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247" y="3535534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сверху</a:t>
            </a:r>
            <a:endParaRPr lang="ru-RU" altLang="ru-RU" sz="2800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5FAB25D-C887-4B33-F656-9E561B11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901" y="3535534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слева</a:t>
            </a:r>
            <a:endParaRPr lang="ru-RU" altLang="ru-RU" sz="2800" dirty="0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3D4AF743-72D0-6390-48A5-320460A801F1}"/>
              </a:ext>
            </a:extLst>
          </p:cNvPr>
          <p:cNvGrpSpPr/>
          <p:nvPr/>
        </p:nvGrpSpPr>
        <p:grpSpPr>
          <a:xfrm>
            <a:off x="683568" y="4135357"/>
            <a:ext cx="5631160" cy="2648534"/>
            <a:chOff x="683568" y="4135357"/>
            <a:chExt cx="5631160" cy="2648534"/>
          </a:xfrm>
        </p:grpSpPr>
        <p:sp>
          <p:nvSpPr>
            <p:cNvPr id="35842" name="Text Box 2">
              <a:extLst>
                <a:ext uri="{FF2B5EF4-FFF2-40B4-BE49-F238E27FC236}">
                  <a16:creationId xmlns:a16="http://schemas.microsoft.com/office/drawing/2014/main" id="{385F8F6A-97D3-4B0F-B00E-DDAD5762D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6110706"/>
              <a:ext cx="563116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FA534463-E130-1D96-5719-CB1322F79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59880" y="4135357"/>
              <a:ext cx="2968304" cy="2648534"/>
            </a:xfrm>
            <a:prstGeom prst="rect">
              <a:avLst/>
            </a:prstGeom>
          </p:spPr>
        </p:pic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0D053F-B397-5634-9A29-A5B9B3FFD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651" y="1593671"/>
            <a:ext cx="2176245" cy="202902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91D86B1-5E63-783B-E762-10811D97A9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865" y="1553346"/>
            <a:ext cx="1939630" cy="206476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15EFEFD-E208-7738-2CBD-564D6BAB4B8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4391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1</a:t>
            </a:r>
            <a:r>
              <a:rPr lang="ru-RU" altLang="ru-RU" sz="2800" kern="0" dirty="0">
                <a:solidFill>
                  <a:srgbClr val="FF3300"/>
                </a:solidFill>
              </a:rPr>
              <a:t>1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9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A49293-4004-D770-7F52-F9149668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1381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/>
              <a:t>Приведите пример пространственной фигуры, составленной из отрезков, имеющей следующие виды?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A901972E-C5DE-68FA-2B39-F911FCCF4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32926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Вид спереди</a:t>
            </a:r>
            <a:endParaRPr lang="ru-RU" altLang="ru-RU" sz="28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3DD6A7EF-AF32-EA5E-7A37-6CE000E0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247" y="32926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сверху</a:t>
            </a:r>
            <a:endParaRPr lang="ru-RU" altLang="ru-RU" sz="2800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5FAB25D-C887-4B33-F656-9E561B11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901" y="3292692"/>
            <a:ext cx="2111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/>
              <a:t>Вид слева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A8FDF6-F9E4-8510-C784-93425773A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92" y="1345488"/>
            <a:ext cx="2111152" cy="197775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2F0DF7D-8E02-CB26-055A-A196DEFD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315" y="1345488"/>
            <a:ext cx="2111152" cy="197775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FDCFBC-CF02-746E-C381-8483FFC45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007" y="1347693"/>
            <a:ext cx="2069759" cy="2036905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7398FD92-C69F-9292-DE33-342D28E6F298}"/>
              </a:ext>
            </a:extLst>
          </p:cNvPr>
          <p:cNvGrpSpPr/>
          <p:nvPr/>
        </p:nvGrpSpPr>
        <p:grpSpPr>
          <a:xfrm>
            <a:off x="683568" y="3858073"/>
            <a:ext cx="5687684" cy="2871817"/>
            <a:chOff x="683568" y="3858073"/>
            <a:chExt cx="5687684" cy="2871817"/>
          </a:xfrm>
        </p:grpSpPr>
        <p:sp>
          <p:nvSpPr>
            <p:cNvPr id="35842" name="Text Box 2">
              <a:extLst>
                <a:ext uri="{FF2B5EF4-FFF2-40B4-BE49-F238E27FC236}">
                  <a16:creationId xmlns:a16="http://schemas.microsoft.com/office/drawing/2014/main" id="{385F8F6A-97D3-4B0F-B00E-DDAD5762D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6110706"/>
              <a:ext cx="563116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7B199103-E914-C643-34E0-9B7CF3DD0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61997" y="3858073"/>
              <a:ext cx="3209255" cy="2871817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2D4169D-692D-5DE0-3EDF-89C718E603D3}"/>
              </a:ext>
            </a:extLst>
          </p:cNvPr>
          <p:cNvSpPr txBox="1">
            <a:spLocks noChangeArrowheads="1"/>
          </p:cNvSpPr>
          <p:nvPr/>
        </p:nvSpPr>
        <p:spPr>
          <a:xfrm>
            <a:off x="683288" y="21622"/>
            <a:ext cx="7774912" cy="5043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1</a:t>
            </a:r>
            <a:r>
              <a:rPr lang="ru-RU" altLang="ru-RU" sz="2800" kern="0" dirty="0">
                <a:solidFill>
                  <a:srgbClr val="FF3300"/>
                </a:solidFill>
              </a:rPr>
              <a:t>2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43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>
            <a:extLst>
              <a:ext uri="{FF2B5EF4-FFF2-40B4-BE49-F238E27FC236}">
                <a16:creationId xmlns:a16="http://schemas.microsoft.com/office/drawing/2014/main" id="{BE9B57BC-F595-419A-BECC-6FE1D826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752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Многогранником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называется тело, поверхность которого состоит из конечного числа многоугольников, называемых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гранями</a:t>
            </a: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 многогранника. Стороны и вершины этих многоугольников называются соответственно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ребрами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вершинами 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Отрезки, соединяющие вершины многогранника, не принадлежащие одной грани,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диагоналями 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многогранника.</a:t>
            </a:r>
            <a:r>
              <a:rPr lang="ru-RU" altLang="ru-RU" dirty="0"/>
              <a:t> </a:t>
            </a:r>
            <a:endParaRPr lang="en-US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рисунках приведены примеры многогранников</a:t>
            </a:r>
          </a:p>
        </p:txBody>
      </p:sp>
      <p:pic>
        <p:nvPicPr>
          <p:cNvPr id="5137" name="Picture 17">
            <a:extLst>
              <a:ext uri="{FF2B5EF4-FFF2-40B4-BE49-F238E27FC236}">
                <a16:creationId xmlns:a16="http://schemas.microsoft.com/office/drawing/2014/main" id="{8E969208-E761-4312-8694-80AD7C1DE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4077072"/>
            <a:ext cx="8451850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451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1027">
            <a:extLst>
              <a:ext uri="{FF2B5EF4-FFF2-40B4-BE49-F238E27FC236}">
                <a16:creationId xmlns:a16="http://schemas.microsoft.com/office/drawing/2014/main" id="{18EFA77E-6C2B-432F-89DA-465852C9E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60848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На рисунках показаны некоторые изображения параллелепипедов.</a:t>
            </a:r>
          </a:p>
        </p:txBody>
      </p:sp>
      <p:pic>
        <p:nvPicPr>
          <p:cNvPr id="20484" name="Picture 1028" descr="C:\Documents and Settings\Администратор\Мои документы\PICTURE\Mathem\Многогранники\Параллелепипед\1.jpg">
            <a:extLst>
              <a:ext uri="{FF2B5EF4-FFF2-40B4-BE49-F238E27FC236}">
                <a16:creationId xmlns:a16="http://schemas.microsoft.com/office/drawing/2014/main" id="{E5185779-FF08-4795-803C-3ADBCA406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54152"/>
            <a:ext cx="2976563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029" descr="C:\Documents and Settings\Администратор\Мои документы\PICTURE\Mathem\Многогранники\Параллелепипед\2.jpg">
            <a:extLst>
              <a:ext uri="{FF2B5EF4-FFF2-40B4-BE49-F238E27FC236}">
                <a16:creationId xmlns:a16="http://schemas.microsoft.com/office/drawing/2014/main" id="{B688938F-5513-4D86-AB1C-2C8335BC5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567" y="2777877"/>
            <a:ext cx="173037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31" descr="C:\Documents and Settings\Администратор\Мои документы\PICTURE\Mathem\Многогранники\Параллелепипед\4.jpg">
            <a:extLst>
              <a:ext uri="{FF2B5EF4-FFF2-40B4-BE49-F238E27FC236}">
                <a16:creationId xmlns:a16="http://schemas.microsoft.com/office/drawing/2014/main" id="{123C108E-D67E-4029-AAFE-8201FE9C2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96952"/>
            <a:ext cx="39624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6">
            <a:extLst>
              <a:ext uri="{FF2B5EF4-FFF2-40B4-BE49-F238E27FC236}">
                <a16:creationId xmlns:a16="http://schemas.microsoft.com/office/drawing/2014/main" id="{89D304FF-9F23-471F-965B-6CB6A4970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ПАРАЛЛЕЛЕПИПЕД</a:t>
            </a:r>
          </a:p>
        </p:txBody>
      </p:sp>
      <p:sp>
        <p:nvSpPr>
          <p:cNvPr id="7" name="Text Box 1027">
            <a:extLst>
              <a:ext uri="{FF2B5EF4-FFF2-40B4-BE49-F238E27FC236}">
                <a16:creationId xmlns:a16="http://schemas.microsoft.com/office/drawing/2014/main" id="{2E4A2007-FC4B-44B0-A792-8E09D2934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Параллелепипедом</a:t>
            </a:r>
            <a:r>
              <a:rPr lang="ru-RU" altLang="ru-RU" sz="2200" dirty="0"/>
              <a:t> называется многогранник, поверхность которого состоит из шести параллелограммов.</a:t>
            </a:r>
          </a:p>
        </p:txBody>
      </p:sp>
      <p:sp>
        <p:nvSpPr>
          <p:cNvPr id="8" name="Text Box 1029">
            <a:extLst>
              <a:ext uri="{FF2B5EF4-FFF2-40B4-BE49-F238E27FC236}">
                <a16:creationId xmlns:a16="http://schemas.microsoft.com/office/drawing/2014/main" id="{FA6327C0-F687-49EF-B675-20665B83D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Прямоугольным параллелепипедом</a:t>
            </a:r>
            <a:r>
              <a:rPr lang="ru-RU" altLang="ru-RU" sz="2200" dirty="0"/>
              <a:t> называется параллелепипед, грани которого – прямоугольники.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42" name="Picture 1034">
            <a:extLst>
              <a:ext uri="{FF2B5EF4-FFF2-40B4-BE49-F238E27FC236}">
                <a16:creationId xmlns:a16="http://schemas.microsoft.com/office/drawing/2014/main" id="{6E956F8D-5601-4801-88A4-DFE99D2E0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17032"/>
            <a:ext cx="6096000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43" name="Text Box 1035">
            <a:extLst>
              <a:ext uri="{FF2B5EF4-FFF2-40B4-BE49-F238E27FC236}">
                <a16:creationId xmlns:a16="http://schemas.microsoft.com/office/drawing/2014/main" id="{47E34224-42E2-4A35-AA5C-2F7C110B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Обычно параллелепипед изображается так, как показано на рисунке. А именно, рисуется параллелограмм </a:t>
            </a:r>
            <a:r>
              <a:rPr lang="en-US" altLang="ru-RU" sz="2200" i="1" dirty="0"/>
              <a:t>ABB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, </a:t>
            </a:r>
            <a:r>
              <a:rPr lang="ru-RU" altLang="ru-RU" sz="2200" dirty="0"/>
              <a:t>изображающий одну из граней параллелепипеда, и равный ему параллелограмм </a:t>
            </a:r>
            <a:r>
              <a:rPr lang="en-US" altLang="ru-RU" sz="2200" i="1" dirty="0"/>
              <a:t>DCC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D</a:t>
            </a:r>
            <a:r>
              <a:rPr lang="en-US" altLang="ru-RU" sz="2200" baseline="-25000" dirty="0"/>
              <a:t>1</a:t>
            </a:r>
            <a:r>
              <a:rPr lang="ru-RU" altLang="ru-RU" sz="2200" dirty="0"/>
              <a:t>, стороны которого параллельны соответствующим сторонам параллелограмма </a:t>
            </a:r>
            <a:r>
              <a:rPr lang="en-US" altLang="ru-RU" sz="2200" i="1" dirty="0"/>
              <a:t>ABB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. </a:t>
            </a:r>
            <a:r>
              <a:rPr lang="ru-RU" altLang="ru-RU" sz="2200" dirty="0"/>
              <a:t>Соответствующие вершины этих параллелограммов соединяются отрезками. Отрезки, изображающие невидимые ребра куба, проводятся пунктиром. В случае прямоугольного параллелепипеда вместо параллелограммов, изображающих две грани, рисуются равные прямоугольники.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1027">
            <a:extLst>
              <a:ext uri="{FF2B5EF4-FFF2-40B4-BE49-F238E27FC236}">
                <a16:creationId xmlns:a16="http://schemas.microsoft.com/office/drawing/2014/main" id="{258AC6F5-F869-481F-9431-95234DC7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рисунках показаны несколько изображений прямоугольного параллелепипеда.</a:t>
            </a:r>
          </a:p>
        </p:txBody>
      </p:sp>
      <p:sp>
        <p:nvSpPr>
          <p:cNvPr id="126980" name="Text Box 1028">
            <a:extLst>
              <a:ext uri="{FF2B5EF4-FFF2-40B4-BE49-F238E27FC236}">
                <a16:creationId xmlns:a16="http://schemas.microsoft.com/office/drawing/2014/main" id="{9C9B4D70-F4AB-473D-8E0F-19EFB8233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0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а) мы смотрим на куб сверху и справа; б) сверху и слева; в) снизу и справа; г) снизу и слева.</a:t>
            </a:r>
            <a:r>
              <a:rPr lang="ru-RU" altLang="ru-RU" dirty="0"/>
              <a:t> </a:t>
            </a:r>
          </a:p>
        </p:txBody>
      </p:sp>
      <p:pic>
        <p:nvPicPr>
          <p:cNvPr id="126982" name="Picture 1030">
            <a:extLst>
              <a:ext uri="{FF2B5EF4-FFF2-40B4-BE49-F238E27FC236}">
                <a16:creationId xmlns:a16="http://schemas.microsoft.com/office/drawing/2014/main" id="{7A72A6B9-D162-4362-A4A4-302C18E3B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5815013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5179B5D-7FF6-4CCE-BE94-22AD5ECCF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Сколько вершин (В), рёбер (Р) и граней (Г) имеет параллелепипед?</a:t>
            </a:r>
            <a:endParaRPr lang="ru-RU" altLang="ru-RU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122B293-19ED-4A4E-A4E6-2DC80199E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73016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В = 8, Р = 12, Г = 6.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3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2051">
            <a:extLst>
              <a:ext uri="{FF2B5EF4-FFF2-40B4-BE49-F238E27FC236}">
                <a16:creationId xmlns:a16="http://schemas.microsoft.com/office/drawing/2014/main" id="{DD462517-DF63-4B95-A8A7-E0044B92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955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прямоугольный параллелепипед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данному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29030" name="Picture 2054">
            <a:extLst>
              <a:ext uri="{FF2B5EF4-FFF2-40B4-BE49-F238E27FC236}">
                <a16:creationId xmlns:a16="http://schemas.microsoft.com/office/drawing/2014/main" id="{A9B85915-7EC8-4CFE-82B9-EE1A6F332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E2711CA-BC27-4BF5-82FE-5A48246CB0C6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15413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Text Box 3">
            <a:extLst>
              <a:ext uri="{FF2B5EF4-FFF2-40B4-BE49-F238E27FC236}">
                <a16:creationId xmlns:a16="http://schemas.microsoft.com/office/drawing/2014/main" id="{1DF9A831-ABF7-4784-8D9A-FDBC9B16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981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изображены </a:t>
            </a:r>
            <a:r>
              <a:rPr lang="ru-RU" altLang="ru-RU" dirty="0"/>
              <a:t>три</a:t>
            </a:r>
            <a:r>
              <a:rPr lang="ru-RU" altLang="ru-RU" dirty="0">
                <a:cs typeface="Times New Roman" panose="02020603050405020304" pitchFamily="18" charset="0"/>
              </a:rPr>
              <a:t> ребра прямоугольного параллелепипеда. Изобразите  весь параллелепипед.</a:t>
            </a:r>
            <a:r>
              <a:rPr lang="ru-RU" altLang="ru-RU" dirty="0"/>
              <a:t> </a:t>
            </a:r>
          </a:p>
        </p:txBody>
      </p:sp>
      <p:pic>
        <p:nvPicPr>
          <p:cNvPr id="172037" name="Picture 5">
            <a:extLst>
              <a:ext uri="{FF2B5EF4-FFF2-40B4-BE49-F238E27FC236}">
                <a16:creationId xmlns:a16="http://schemas.microsoft.com/office/drawing/2014/main" id="{CB6D6E08-3074-4E27-9624-FB3E215B6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40" name="Group 8">
            <a:extLst>
              <a:ext uri="{FF2B5EF4-FFF2-40B4-BE49-F238E27FC236}">
                <a16:creationId xmlns:a16="http://schemas.microsoft.com/office/drawing/2014/main" id="{D519E974-A29C-4859-9E58-86070999509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524000"/>
            <a:ext cx="6321425" cy="4648200"/>
            <a:chOff x="336" y="960"/>
            <a:chExt cx="3982" cy="2928"/>
          </a:xfrm>
        </p:grpSpPr>
        <p:pic>
          <p:nvPicPr>
            <p:cNvPr id="172038" name="Picture 6">
              <a:extLst>
                <a:ext uri="{FF2B5EF4-FFF2-40B4-BE49-F238E27FC236}">
                  <a16:creationId xmlns:a16="http://schemas.microsoft.com/office/drawing/2014/main" id="{006857FA-7D79-45F2-851D-559011996F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60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2039" name="Text Box 7">
              <a:extLst>
                <a:ext uri="{FF2B5EF4-FFF2-40B4-BE49-F238E27FC236}">
                  <a16:creationId xmlns:a16="http://schemas.microsoft.com/office/drawing/2014/main" id="{0B78C953-3114-48A6-B2AD-BA9098DCA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59D4F905-D0C1-42E8-A63A-79BEDAC5327B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15413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3">
            <a:extLst>
              <a:ext uri="{FF2B5EF4-FFF2-40B4-BE49-F238E27FC236}">
                <a16:creationId xmlns:a16="http://schemas.microsoft.com/office/drawing/2014/main" id="{171A1773-4DCE-4922-A979-2FFF3D90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dirty="0"/>
              <a:t> </a:t>
            </a:r>
          </a:p>
        </p:txBody>
      </p:sp>
      <p:pic>
        <p:nvPicPr>
          <p:cNvPr id="174088" name="Picture 8">
            <a:extLst>
              <a:ext uri="{FF2B5EF4-FFF2-40B4-BE49-F238E27FC236}">
                <a16:creationId xmlns:a16="http://schemas.microsoft.com/office/drawing/2014/main" id="{176297A1-0413-4A20-BDC0-CAE71A80B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090" name="Group 10">
            <a:extLst>
              <a:ext uri="{FF2B5EF4-FFF2-40B4-BE49-F238E27FC236}">
                <a16:creationId xmlns:a16="http://schemas.microsoft.com/office/drawing/2014/main" id="{DA3A81AD-B021-4BB0-9C85-10AF71ECF78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71613"/>
            <a:ext cx="6437313" cy="4700587"/>
            <a:chOff x="336" y="927"/>
            <a:chExt cx="4055" cy="2961"/>
          </a:xfrm>
        </p:grpSpPr>
        <p:sp>
          <p:nvSpPr>
            <p:cNvPr id="174087" name="Text Box 7">
              <a:extLst>
                <a:ext uri="{FF2B5EF4-FFF2-40B4-BE49-F238E27FC236}">
                  <a16:creationId xmlns:a16="http://schemas.microsoft.com/office/drawing/2014/main" id="{D6F1CE14-6A69-48D6-B315-16E9B489C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74089" name="Picture 9">
              <a:extLst>
                <a:ext uri="{FF2B5EF4-FFF2-40B4-BE49-F238E27FC236}">
                  <a16:creationId xmlns:a16="http://schemas.microsoft.com/office/drawing/2014/main" id="{09D45AFB-7336-4CB9-A772-5CBD35D5F2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9" y="927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1E5C8210-7D6C-4E8C-A615-137B5DF286B8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0030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Text Box 3">
            <a:extLst>
              <a:ext uri="{FF2B5EF4-FFF2-40B4-BE49-F238E27FC236}">
                <a16:creationId xmlns:a16="http://schemas.microsoft.com/office/drawing/2014/main" id="{79E16C91-395B-4AC6-8BFC-6CE7A5DC0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dirty="0"/>
              <a:t> </a:t>
            </a:r>
          </a:p>
        </p:txBody>
      </p:sp>
      <p:pic>
        <p:nvPicPr>
          <p:cNvPr id="176138" name="Picture 10">
            <a:extLst>
              <a:ext uri="{FF2B5EF4-FFF2-40B4-BE49-F238E27FC236}">
                <a16:creationId xmlns:a16="http://schemas.microsoft.com/office/drawing/2014/main" id="{99717FF5-DC3A-45C1-BB3C-5023DF34F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40" name="Group 12">
            <a:extLst>
              <a:ext uri="{FF2B5EF4-FFF2-40B4-BE49-F238E27FC236}">
                <a16:creationId xmlns:a16="http://schemas.microsoft.com/office/drawing/2014/main" id="{E571535B-9C19-44E0-977D-E46F33EB874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6473825" cy="4724400"/>
            <a:chOff x="336" y="912"/>
            <a:chExt cx="4078" cy="2976"/>
          </a:xfrm>
        </p:grpSpPr>
        <p:sp>
          <p:nvSpPr>
            <p:cNvPr id="176134" name="Text Box 6">
              <a:extLst>
                <a:ext uri="{FF2B5EF4-FFF2-40B4-BE49-F238E27FC236}">
                  <a16:creationId xmlns:a16="http://schemas.microsoft.com/office/drawing/2014/main" id="{B7626409-6A95-47A9-9609-37072D168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76139" name="Picture 11">
              <a:extLst>
                <a:ext uri="{FF2B5EF4-FFF2-40B4-BE49-F238E27FC236}">
                  <a16:creationId xmlns:a16="http://schemas.microsoft.com/office/drawing/2014/main" id="{FAE079EE-9AD2-424E-882B-7E309939B9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57CC1939-E49E-4D64-91B4-688A5607201A}"/>
              </a:ext>
            </a:extLst>
          </p:cNvPr>
          <p:cNvSpPr txBox="1">
            <a:spLocks noChangeArrowheads="1"/>
          </p:cNvSpPr>
          <p:nvPr/>
        </p:nvSpPr>
        <p:spPr>
          <a:xfrm>
            <a:off x="722312" y="40030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Text Box 3">
            <a:extLst>
              <a:ext uri="{FF2B5EF4-FFF2-40B4-BE49-F238E27FC236}">
                <a16:creationId xmlns:a16="http://schemas.microsoft.com/office/drawing/2014/main" id="{ED9CA7A7-16EF-4631-9E3B-9242ECE17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dirty="0"/>
              <a:t> </a:t>
            </a:r>
          </a:p>
        </p:txBody>
      </p:sp>
      <p:pic>
        <p:nvPicPr>
          <p:cNvPr id="178184" name="Picture 8">
            <a:extLst>
              <a:ext uri="{FF2B5EF4-FFF2-40B4-BE49-F238E27FC236}">
                <a16:creationId xmlns:a16="http://schemas.microsoft.com/office/drawing/2014/main" id="{7EB3E351-5BB7-46F9-85A9-87AD62438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8186" name="Group 10">
            <a:extLst>
              <a:ext uri="{FF2B5EF4-FFF2-40B4-BE49-F238E27FC236}">
                <a16:creationId xmlns:a16="http://schemas.microsoft.com/office/drawing/2014/main" id="{6BBFBAAD-A753-492B-A0F6-AF7F595DE48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6473825" cy="4724400"/>
            <a:chOff x="336" y="912"/>
            <a:chExt cx="4078" cy="2976"/>
          </a:xfrm>
        </p:grpSpPr>
        <p:sp>
          <p:nvSpPr>
            <p:cNvPr id="178182" name="Text Box 6">
              <a:extLst>
                <a:ext uri="{FF2B5EF4-FFF2-40B4-BE49-F238E27FC236}">
                  <a16:creationId xmlns:a16="http://schemas.microsoft.com/office/drawing/2014/main" id="{47B96F24-7760-40EA-9EC8-C6ED335A6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78185" name="Picture 9">
              <a:extLst>
                <a:ext uri="{FF2B5EF4-FFF2-40B4-BE49-F238E27FC236}">
                  <a16:creationId xmlns:a16="http://schemas.microsoft.com/office/drawing/2014/main" id="{F2E30AF5-DC27-42DC-9B6B-73D67BF272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4DB360BC-B13B-4439-921D-1E5E4C4369A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52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30BA500B-DD1A-49D5-9AB7-40227AD46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Существуют ли многогранники, отличные от куба, все грани которых – квадраты?</a:t>
            </a:r>
          </a:p>
        </p:txBody>
      </p:sp>
      <p:grpSp>
        <p:nvGrpSpPr>
          <p:cNvPr id="37897" name="Group 9">
            <a:extLst>
              <a:ext uri="{FF2B5EF4-FFF2-40B4-BE49-F238E27FC236}">
                <a16:creationId xmlns:a16="http://schemas.microsoft.com/office/drawing/2014/main" id="{99AAF5DD-C844-43AE-B01C-DF4C2E69ECB5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349500"/>
            <a:ext cx="8135937" cy="3768725"/>
            <a:chOff x="431" y="1480"/>
            <a:chExt cx="5125" cy="2374"/>
          </a:xfrm>
        </p:grpSpPr>
        <p:sp>
          <p:nvSpPr>
            <p:cNvPr id="37892" name="Text Box 4">
              <a:extLst>
                <a:ext uri="{FF2B5EF4-FFF2-40B4-BE49-F238E27FC236}">
                  <a16:creationId xmlns:a16="http://schemas.microsoft.com/office/drawing/2014/main" id="{FE2C2530-2F9C-4A9A-8080-A4441C159D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566"/>
              <a:ext cx="51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Да, например, пространственный крест. </a:t>
              </a:r>
            </a:p>
          </p:txBody>
        </p:sp>
        <p:pic>
          <p:nvPicPr>
            <p:cNvPr id="37895" name="Picture 7">
              <a:extLst>
                <a:ext uri="{FF2B5EF4-FFF2-40B4-BE49-F238E27FC236}">
                  <a16:creationId xmlns:a16="http://schemas.microsoft.com/office/drawing/2014/main" id="{EFEECF12-BED9-44A3-A6C9-098BE519CF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1480"/>
              <a:ext cx="2027" cy="2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853AC26B-5E14-4713-A38D-F0ADAC1C855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52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3700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162EA276-305D-472F-9FF8-9F4C25714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6" y="30181"/>
            <a:ext cx="911515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20955" indent="450215" algn="just"/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Одним из простейших многогранников является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тетраэдр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поверхность которого состоит из четырёх треугольников. Обычно тетраэдр обозначают указанием его вершин, например,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E02C7F-6A24-42DD-AE21-0AAF44BC2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104840"/>
            <a:ext cx="3621077" cy="326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61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93778DED-F0B7-4E10-A6D3-FE8931596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Существуют ли многогранники, отличные от параллелепипеда, все грани которых – параллелограммы?</a:t>
            </a:r>
          </a:p>
        </p:txBody>
      </p:sp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8AA0FC72-17BC-42CA-A78B-CB9FA907C264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420938"/>
            <a:ext cx="5430837" cy="2711450"/>
            <a:chOff x="431" y="1525"/>
            <a:chExt cx="3421" cy="1708"/>
          </a:xfrm>
        </p:grpSpPr>
        <p:sp>
          <p:nvSpPr>
            <p:cNvPr id="40965" name="Text Box 5">
              <a:extLst>
                <a:ext uri="{FF2B5EF4-FFF2-40B4-BE49-F238E27FC236}">
                  <a16:creationId xmlns:a16="http://schemas.microsoft.com/office/drawing/2014/main" id="{42EB3BD2-BBA3-4012-A6BA-DAAAC6CBC4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2931"/>
              <a:ext cx="11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Да.</a:t>
              </a:r>
            </a:p>
          </p:txBody>
        </p:sp>
        <p:pic>
          <p:nvPicPr>
            <p:cNvPr id="40967" name="Picture 7">
              <a:extLst>
                <a:ext uri="{FF2B5EF4-FFF2-40B4-BE49-F238E27FC236}">
                  <a16:creationId xmlns:a16="http://schemas.microsoft.com/office/drawing/2014/main" id="{8458E0AE-E199-4F64-94AD-55FA86A965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1525"/>
              <a:ext cx="1970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D5329B1F-EBB1-4697-9803-468E74E62F3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52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kern="0" dirty="0">
                <a:solidFill>
                  <a:srgbClr val="FF33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9541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5179B5D-7FF6-4CCE-BE94-22AD5ECCF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</a:t>
            </a: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тетраэдр аналогично данному на рисунке. Сколько у него вершин (В), рёбер (Р) и граней (Г)? </a:t>
            </a:r>
            <a:endParaRPr lang="ru-RU" altLang="ru-RU" sz="28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3A2AA3C-5FE2-4DA2-87DD-0D485AEACE4F}"/>
              </a:ext>
            </a:extLst>
          </p:cNvPr>
          <p:cNvGrpSpPr/>
          <p:nvPr/>
        </p:nvGrpSpPr>
        <p:grpSpPr>
          <a:xfrm>
            <a:off x="253772" y="2780928"/>
            <a:ext cx="8686800" cy="3394248"/>
            <a:chOff x="228600" y="2081024"/>
            <a:chExt cx="8686800" cy="3394248"/>
          </a:xfrm>
        </p:grpSpPr>
        <p:sp>
          <p:nvSpPr>
            <p:cNvPr id="7" name="Text Box 3">
              <a:extLst>
                <a:ext uri="{FF2B5EF4-FFF2-40B4-BE49-F238E27FC236}">
                  <a16:creationId xmlns:a16="http://schemas.microsoft.com/office/drawing/2014/main" id="{A122B293-19ED-4A4E-A4E6-2DC80199E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5013607"/>
              <a:ext cx="8686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	Ответ: В = 4, Р = 6, Г = 4.</a:t>
              </a:r>
              <a:endParaRPr lang="ru-RU" altLang="ru-RU" dirty="0">
                <a:solidFill>
                  <a:srgbClr val="FF0000"/>
                </a:solidFill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6DD098EF-74F9-47E8-9A67-49E460D28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52524" y="2081024"/>
              <a:ext cx="3238952" cy="26959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27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E69AA8A-956D-4650-9F80-8677928D4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КУБ 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A2C403E1-2413-424C-835B-FE5A4D0EA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Кубом</a:t>
            </a:r>
            <a:r>
              <a:rPr lang="ru-RU" altLang="ru-RU" dirty="0"/>
              <a:t> называется многогранник,</a:t>
            </a:r>
            <a:r>
              <a:rPr lang="en-US" altLang="ru-RU" dirty="0"/>
              <a:t> </a:t>
            </a:r>
            <a:r>
              <a:rPr lang="ru-RU" altLang="ru-RU" dirty="0"/>
              <a:t>поверхность которого состоит из шести квадратов.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На рисунке даны несколько изображений куба.</a:t>
            </a:r>
          </a:p>
        </p:txBody>
      </p:sp>
      <p:pic>
        <p:nvPicPr>
          <p:cNvPr id="4100" name="Picture 6" descr="C:\Documents and Settings\Администратор\Мои документы\PICTURE\Mathem\Многогранники\Куб\Cube1.jpg">
            <a:extLst>
              <a:ext uri="{FF2B5EF4-FFF2-40B4-BE49-F238E27FC236}">
                <a16:creationId xmlns:a16="http://schemas.microsoft.com/office/drawing/2014/main" id="{184B8F43-D468-43FC-BBF8-7DE3D74C0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7" descr="C:\Documents and Settings\Администратор\Мои документы\PICTURE\Mathem\Многогранники\Куб\Cube2.jpg">
            <a:extLst>
              <a:ext uri="{FF2B5EF4-FFF2-40B4-BE49-F238E27FC236}">
                <a16:creationId xmlns:a16="http://schemas.microsoft.com/office/drawing/2014/main" id="{B910ABEB-68C6-465E-8C86-20F74FC24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81200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C:\Documents and Settings\Администратор\Мои документы\PICTURE\Mathem\Многогранники\Куб\Cube3.jpg">
            <a:extLst>
              <a:ext uri="{FF2B5EF4-FFF2-40B4-BE49-F238E27FC236}">
                <a16:creationId xmlns:a16="http://schemas.microsoft.com/office/drawing/2014/main" id="{E1157A1E-3D65-4D68-808B-7FC8A04B0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2667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C:\Documents and Settings\Администратор\Мои документы\PICTURE\Mathem\Многогранники\Куб\Cube4.jpg">
            <a:extLst>
              <a:ext uri="{FF2B5EF4-FFF2-40B4-BE49-F238E27FC236}">
                <a16:creationId xmlns:a16="http://schemas.microsoft.com/office/drawing/2014/main" id="{22B5E2C5-7147-41F2-9A65-8F01E9974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67200"/>
            <a:ext cx="2589213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0" descr="C:\Documents and Settings\Администратор\Мои документы\PICTURE\Mathem\Многогранники\Куб\Cube5.jpg">
            <a:extLst>
              <a:ext uri="{FF2B5EF4-FFF2-40B4-BE49-F238E27FC236}">
                <a16:creationId xmlns:a16="http://schemas.microsoft.com/office/drawing/2014/main" id="{4E89A92A-BCB0-45F3-B49A-1B5BE07BB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25908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1" descr="C:\Documents and Settings\Администратор\Мои документы\PICTURE\Mathem\Многогранники\Куб\Cube6.jpg">
            <a:extLst>
              <a:ext uri="{FF2B5EF4-FFF2-40B4-BE49-F238E27FC236}">
                <a16:creationId xmlns:a16="http://schemas.microsoft.com/office/drawing/2014/main" id="{F4812101-C231-4155-B700-F00255CD0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25130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30" name="Picture 2058">
            <a:extLst>
              <a:ext uri="{FF2B5EF4-FFF2-40B4-BE49-F238E27FC236}">
                <a16:creationId xmlns:a16="http://schemas.microsoft.com/office/drawing/2014/main" id="{3D2A47B9-53AD-435C-8774-7A78A08BF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706" y="2636912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31" name="Text Box 2059">
            <a:extLst>
              <a:ext uri="{FF2B5EF4-FFF2-40B4-BE49-F238E27FC236}">
                <a16:creationId xmlns:a16="http://schemas.microsoft.com/office/drawing/2014/main" id="{E01E9A3B-99BD-440D-819A-A488FD7FF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Обычно куб изображается так, как показано на рисунке. А именно, рисуется квадрат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ru-RU" altLang="ru-RU" dirty="0"/>
              <a:t>изображающий одну из граней куба, и равный ему квадрат </a:t>
            </a:r>
            <a:r>
              <a:rPr lang="en-US" altLang="ru-RU" i="1" dirty="0"/>
              <a:t>DCC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, стороны которого параллельны соответствующим сторонам квадрата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. </a:t>
            </a:r>
            <a:r>
              <a:rPr lang="ru-RU" altLang="ru-RU" dirty="0"/>
              <a:t>Соответствующие вершины этих квадратов соединяются отрезками. Отрезки, изображающие невидимые ребра куба, проводятся пунктиром.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>
            <a:extLst>
              <a:ext uri="{FF2B5EF4-FFF2-40B4-BE49-F238E27FC236}">
                <a16:creationId xmlns:a16="http://schemas.microsoft.com/office/drawing/2014/main" id="{B4E42D97-39B2-435F-A7F0-153F78875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7131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рисунках показаны несколько изображений куба.</a:t>
            </a:r>
          </a:p>
        </p:txBody>
      </p:sp>
      <p:sp>
        <p:nvSpPr>
          <p:cNvPr id="122885" name="Text Box 5">
            <a:extLst>
              <a:ext uri="{FF2B5EF4-FFF2-40B4-BE49-F238E27FC236}">
                <a16:creationId xmlns:a16="http://schemas.microsoft.com/office/drawing/2014/main" id="{FD16D324-7138-4325-97C5-88759CE3C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5120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а) мы смотрим на куб сверху и справа; б) сверху и слева; в) снизу и справа; г) снизу и слева.</a:t>
            </a:r>
            <a:r>
              <a:rPr lang="ru-RU" altLang="ru-RU" dirty="0"/>
              <a:t> </a:t>
            </a:r>
          </a:p>
        </p:txBody>
      </p:sp>
      <p:pic>
        <p:nvPicPr>
          <p:cNvPr id="122886" name="Picture 6">
            <a:extLst>
              <a:ext uri="{FF2B5EF4-FFF2-40B4-BE49-F238E27FC236}">
                <a16:creationId xmlns:a16="http://schemas.microsoft.com/office/drawing/2014/main" id="{97645FB6-2556-4A79-AF14-BA2FCAB5A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5815013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5179B5D-7FF6-4CCE-BE94-22AD5ECCF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Сколько вершин (В), рёбер (Р) и граней (Г) имеет куб?</a:t>
            </a:r>
            <a:endParaRPr lang="ru-RU" altLang="ru-RU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122B293-19ED-4A4E-A4E6-2DC80199E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73016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В = 8, Р = 12, Г = 6.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куб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данному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24934" name="Picture 6">
            <a:extLst>
              <a:ext uri="{FF2B5EF4-FFF2-40B4-BE49-F238E27FC236}">
                <a16:creationId xmlns:a16="http://schemas.microsoft.com/office/drawing/2014/main" id="{6FD7EB85-D602-427A-9CB0-3896FD2F6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2856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18359E-615E-42AE-BBA4-3A41305D4416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15413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2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99288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1054</Words>
  <Application>Microsoft Office PowerPoint</Application>
  <PresentationFormat>Экран (4:3)</PresentationFormat>
  <Paragraphs>144</Paragraphs>
  <Slides>30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Arial</vt:lpstr>
      <vt:lpstr>Times New Roman</vt:lpstr>
      <vt:lpstr>Оформление по умолчанию</vt:lpstr>
      <vt:lpstr>3,а. ПРОСТРАНСТВЕННЫЕ ФИГУРЫ (Тетраэдр, куб, параллелепипед)</vt:lpstr>
      <vt:lpstr>Презентация PowerPoint</vt:lpstr>
      <vt:lpstr>Презентация PowerPoint</vt:lpstr>
      <vt:lpstr>Упражнение</vt:lpstr>
      <vt:lpstr>КУБ </vt:lpstr>
      <vt:lpstr>Презентация PowerPoint</vt:lpstr>
      <vt:lpstr>Презентация PowerPoint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ПАРАЛЛЕЛЕПИПЕД</vt:lpstr>
      <vt:lpstr>Презентация PowerPoint</vt:lpstr>
      <vt:lpstr>Презентация PowerPoint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Смирнов Владимир Алексеевич</cp:lastModifiedBy>
  <cp:revision>62</cp:revision>
  <dcterms:created xsi:type="dcterms:W3CDTF">2006-09-17T07:14:52Z</dcterms:created>
  <dcterms:modified xsi:type="dcterms:W3CDTF">2025-01-20T12:40:32Z</dcterms:modified>
</cp:coreProperties>
</file>