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522" r:id="rId3"/>
    <p:sldId id="294" r:id="rId4"/>
    <p:sldId id="342" r:id="rId5"/>
    <p:sldId id="353" r:id="rId6"/>
    <p:sldId id="327" r:id="rId7"/>
    <p:sldId id="328" r:id="rId8"/>
    <p:sldId id="322" r:id="rId9"/>
    <p:sldId id="323" r:id="rId10"/>
    <p:sldId id="343" r:id="rId11"/>
    <p:sldId id="344" r:id="rId12"/>
    <p:sldId id="345" r:id="rId13"/>
    <p:sldId id="346" r:id="rId1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9" autoAdjust="0"/>
    <p:restoredTop sz="91561" autoAdjust="0"/>
  </p:normalViewPr>
  <p:slideViewPr>
    <p:cSldViewPr>
      <p:cViewPr varScale="1">
        <p:scale>
          <a:sx n="97" d="100"/>
          <a:sy n="97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669527-28C2-48CA-AE62-3802634B1B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7286642-57FC-4200-9059-BB01CDA662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C005B8C-15AC-4541-AE9C-237BBB1EAA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EAD7E195-8ACD-4DE6-B881-44642CE30A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CF5CDC81-9841-4010-A400-FF0C31F4B3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1F2A61E1-6CE0-4EB6-9EFE-FA1AA40C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59AB67-8EC5-44F5-94DF-34D2B2B19D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4505CC-FC3B-429B-972C-CF6A9852C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FD9CB-5757-46D8-B722-217D098C382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F14AB6C-F69C-4D05-8B39-6832DFFFB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279EA8D-006A-4D7D-BFFB-BC763A76C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4DDE73-D478-4988-8400-E153BA9E9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75E87-F324-418C-B18F-EC4929F5E6E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CF2C044C-DD03-4557-A6A5-028B5F8A46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AB49CD87-69F8-4F62-99AB-1C79B13E8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7206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1F85DA-C905-4A7E-941B-303BD2D374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5E3B9-CCB6-49DA-8735-4EBAA6567B1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DFCC0451-DE22-4654-9786-E314E60179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07078C4A-B0AE-43B7-A06A-341580A0A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875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F77AC4-D952-42C3-9123-AE29B21C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13229-DCCC-43DA-8FD4-31EF6746795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8D37718D-6CD8-4C90-A3AC-2B0F44FA6F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B56FB1AE-D5BB-4CE1-B53A-A53A01F93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5499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D430C8-88A2-400E-9C2F-B24A6FD3A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89ACC-BB4F-483D-B6EE-9188F01AFC8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D3CD4E95-8B46-42A7-B6A6-7EE0F7C5A1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A0D23299-423B-4AD4-8387-3F8FADB42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2200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8FBC5D68-5AFA-4245-9D04-D05F1DC2D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AC8445-9C83-47F0-9BD8-5096EEBDCBA5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37C2E74-E895-4B8C-BE0C-CD5376525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F64733C8-BB1F-4B04-9AF2-841C51BB1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4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C5B5FE-EE28-40B5-89DE-CCFFDF39E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A7626-B728-416C-91B3-748D3A9F6CC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1B2CD71-9900-4034-B033-8DAE2A284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C8B9762-5D1D-46C3-8682-38B99F50A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5180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E66F0B-4D30-4A57-8C95-40B3BA374B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1E24D-4BC8-4DA0-9AF4-5D7BD967473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1954292B-D023-4339-A37E-172EB30CE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C75650AE-2C45-402D-B51D-3BF34D024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344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F99A2-A633-4E5C-BD89-335704C96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DC197-71C2-43D5-8C24-39D9553DDE1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B21B133-7251-4C8F-90DA-4037D8B35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2ACDA37-2E5D-4CA8-8C52-87359416F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9616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978604-82A4-49EB-BB4B-979FA2315C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A4D4B-968D-4CCC-B805-05947EAD584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E3704347-D813-4F58-99BF-4EBA2F3151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E3F7DB5B-4C37-4FAA-BA49-FEA2007A9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48296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DBCA89-5829-4E82-8349-ADA2133CF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3C28E-2C82-49E5-8543-5812EC120FE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B0D905CE-7736-4321-B0EE-9B2ED81066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5E97CF8-1D41-4A16-97C9-D15F2CDEA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55192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5120F8-B8D4-4324-9D50-15A62B322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F7C4C-A048-42D0-B2BB-A36F0D4E54E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792199E2-873E-44FB-B946-CEECE15992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7265BF67-C7B9-42B7-8F82-D00E910F5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9421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1BD1F6-76C2-409E-8069-57DE6AF1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F8CBE-3D94-4932-AD8B-564D934A106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BEF592A1-03D8-4BEE-BFCF-1C465244F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85BE21E1-6367-4B25-9537-976F3CC80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709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A78FE-D625-45D6-A7D6-E72FD845D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2BE0CF-D0DA-4EB2-A0C8-F4FC4FAC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8FE394-7ED3-4E8E-A0D6-881C25C5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5B2D61-0667-4492-BBA4-F50D0B97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E31F82-CF33-4023-BD93-4CCCAD24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931DF-7EFB-432A-B754-AAAF411400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33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315A1-42CB-491D-998A-10B013D9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8500C9-09AF-4EBF-887A-10A21B5B8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5470C9-8C09-49DF-B40D-46B3B433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DF39EB-7E79-49AA-B772-9A1F4163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0D2D0-5CD3-4266-BA4C-A90216A0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94C8-950E-4094-BA6F-E4BB4EED6B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248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E5CDAE-EBE6-409E-BB9A-0B0F8F6AD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5FECE9-4394-40AC-B73F-B25DEDAF2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49B1B-C608-4A06-916B-BEFBB2C2F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C6BDEE-1221-4515-A652-230DD26C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E1FC64-144A-4992-9E18-4C6EA2B2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0A66A-1638-4723-B2C2-F90623ACBA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21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C5762-7E52-44F2-9DD8-FFC571FB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F8B005-ADF5-4038-AD2C-38BC36C1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49663C-0231-4479-80DC-9D8E6A3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FF8393-1653-42A8-9970-CD59C012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74B14-1D9B-4A9E-8A3B-2B32274F4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FFC1D-4A49-480B-87E6-65E2395320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280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89B1C-7961-4803-98CE-AFDBDCA3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92BEF-4D27-4A50-9694-17DC7C514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3AD27-4FD8-48A9-92B8-CE74FA20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AC922B-7079-4604-BC7F-74805C64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14E4E3-41EF-4AED-B3F8-82719A8A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23BF-983F-4286-9CD4-1FB6B4D25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61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75EE0-AF23-4787-8950-FE1F7DE11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7A3A7-B9DC-4500-A521-4FEE19FAD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545823-A835-4249-95C8-0E43AA4D0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ACFCB1-FC42-48E9-9B60-5F7B9EA29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52E12-C796-4B0A-98C6-951D1EA4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2AE86-E003-412C-BAB0-E167035F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D74CF-2DD4-4629-83B6-6629181893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8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DC5AD-6011-4320-8E37-6C77D9F1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D84AC8-0CC6-4CD8-BD97-DFBBCC31A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E1A18-9865-4CA3-82C7-5B855E41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011EA1-DC70-4A4C-8EF9-95504AD55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C3F273-597F-4869-9DBC-3CFB94B92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82A3C3-7C65-4AAD-A6A2-37593042F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9CE41C-8F4D-467B-8AD1-A90B5668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C05AA6-232B-44DB-9F8E-45BE83B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CF36F-5137-4CA5-A0DD-576EEB7D1F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0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EF481-12EB-49D1-A3B2-67CBDE62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1E5C48-3031-417D-808B-AB40C365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AE511D-CCD9-4750-9DCA-EB69B7D4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B67360-2762-480C-8650-7820C6C6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2ED6E-3E8F-4A3C-A1A0-B435F1BFA6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072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3659DD7-5FA9-4317-8E6C-EA7F666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90EA96A-D421-4C52-8DDF-653C6E40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7C4FD2-2F15-4757-A9B0-2C9EEE31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66311-B302-4680-BD0C-29230748C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987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2E23-02CB-493D-A650-273991B5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5F439-86CD-464D-B202-5179C5F3E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90F276-43EB-4F1B-912B-9112BB863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7530F5-4D7F-44AD-9911-1C8EB358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2E12F6-4794-41BB-83A6-13835344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8C26CB-2236-43AE-A8AF-1806AB0E7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32B92-6F6E-4A9A-91D4-6566CE84D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76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02996-2A6A-47E1-BBB5-E6A04594F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80D90D-4C9A-4FF5-8315-895BB9A2E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3024EA-FAAD-41F7-B75F-685BCC6D8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FBC636-FF9F-4745-A751-88E6E0C7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B8671E-0C5A-4FC9-AD6C-23E56386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6072D8-5DE1-463B-8406-F7FFDE36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6D115-DEF4-4BD3-91B8-8CE829987A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8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E8FB43-1066-475E-92E9-B220DF85C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6B4BC6-6BF4-4FBF-891F-1EB01A796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F9565A-E61F-4F12-B985-13989900A2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D15F61D-1EDB-4F50-8B57-47D3D7AAA5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74539A-FFF4-4226-B488-E88262A3F1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D6FA9C-78F4-46A6-AA6B-0F4EB6F8BC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C43A496-8BBC-4650-A666-60A9988E8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060848"/>
            <a:ext cx="8712968" cy="1728192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36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,б. 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ПРОСТРАНСТВЕННЫЕ ФИГУРЫ</a:t>
            </a:r>
            <a:b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(Призма)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Text Box 3">
            <a:extLst>
              <a:ext uri="{FF2B5EF4-FFF2-40B4-BE49-F238E27FC236}">
                <a16:creationId xmlns:a16="http://schemas.microsoft.com/office/drawing/2014/main" id="{046F1B94-2323-4D05-92CE-F6EE73102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три ребра треугольной призмы. Изобразите всю призму.</a:t>
            </a:r>
          </a:p>
        </p:txBody>
      </p:sp>
      <p:pic>
        <p:nvPicPr>
          <p:cNvPr id="182277" name="Picture 5">
            <a:extLst>
              <a:ext uri="{FF2B5EF4-FFF2-40B4-BE49-F238E27FC236}">
                <a16:creationId xmlns:a16="http://schemas.microsoft.com/office/drawing/2014/main" id="{213DA6B9-883D-46E8-BB75-1428E9254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764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80" name="Group 8">
            <a:extLst>
              <a:ext uri="{FF2B5EF4-FFF2-40B4-BE49-F238E27FC236}">
                <a16:creationId xmlns:a16="http://schemas.microsoft.com/office/drawing/2014/main" id="{4C24AAC5-677F-41E0-9F8B-706476EA071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76400"/>
            <a:ext cx="6635750" cy="4724400"/>
            <a:chOff x="240" y="1056"/>
            <a:chExt cx="4180" cy="2976"/>
          </a:xfrm>
        </p:grpSpPr>
        <p:pic>
          <p:nvPicPr>
            <p:cNvPr id="182278" name="Picture 6">
              <a:extLst>
                <a:ext uri="{FF2B5EF4-FFF2-40B4-BE49-F238E27FC236}">
                  <a16:creationId xmlns:a16="http://schemas.microsoft.com/office/drawing/2014/main" id="{99E852DC-EC3F-4A5A-98A7-72D620908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056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2279" name="Text Box 7">
              <a:extLst>
                <a:ext uri="{FF2B5EF4-FFF2-40B4-BE49-F238E27FC236}">
                  <a16:creationId xmlns:a16="http://schemas.microsoft.com/office/drawing/2014/main" id="{A044E71D-933F-45A2-9704-C18EDF92ED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482501B9-FD15-4E1E-8D39-3EEE602BB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341845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>
            <a:extLst>
              <a:ext uri="{FF2B5EF4-FFF2-40B4-BE49-F238E27FC236}">
                <a16:creationId xmlns:a16="http://schemas.microsoft.com/office/drawing/2014/main" id="{A1405CF3-1F98-4C33-9D6D-3530A9920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три ребра треугольной призмы. Изобразите всю призму.</a:t>
            </a:r>
          </a:p>
        </p:txBody>
      </p:sp>
      <p:pic>
        <p:nvPicPr>
          <p:cNvPr id="184328" name="Picture 8">
            <a:extLst>
              <a:ext uri="{FF2B5EF4-FFF2-40B4-BE49-F238E27FC236}">
                <a16:creationId xmlns:a16="http://schemas.microsoft.com/office/drawing/2014/main" id="{B02842FF-C05E-4BFA-B423-4F4025580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325" y="14097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4330" name="Group 10">
            <a:extLst>
              <a:ext uri="{FF2B5EF4-FFF2-40B4-BE49-F238E27FC236}">
                <a16:creationId xmlns:a16="http://schemas.microsoft.com/office/drawing/2014/main" id="{28A7FCF6-F84C-4FE9-850D-F03A9B8FC7C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447800"/>
            <a:ext cx="6711950" cy="4953000"/>
            <a:chOff x="240" y="912"/>
            <a:chExt cx="4228" cy="3120"/>
          </a:xfrm>
        </p:grpSpPr>
        <p:sp>
          <p:nvSpPr>
            <p:cNvPr id="184327" name="Text Box 7">
              <a:extLst>
                <a:ext uri="{FF2B5EF4-FFF2-40B4-BE49-F238E27FC236}">
                  <a16:creationId xmlns:a16="http://schemas.microsoft.com/office/drawing/2014/main" id="{26975383-5FB0-415E-B34B-2B0437980D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84329" name="Picture 9">
              <a:extLst>
                <a:ext uri="{FF2B5EF4-FFF2-40B4-BE49-F238E27FC236}">
                  <a16:creationId xmlns:a16="http://schemas.microsoft.com/office/drawing/2014/main" id="{8E14D96C-C8EE-4796-A7A8-A1996EE40C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912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58C0E4A6-15C6-4C51-B32B-68100A3E9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149265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Text Box 3">
            <a:extLst>
              <a:ext uri="{FF2B5EF4-FFF2-40B4-BE49-F238E27FC236}">
                <a16:creationId xmlns:a16="http://schemas.microsoft.com/office/drawing/2014/main" id="{3A907E7C-897C-4864-866D-833D24F4A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четыре ребра шестиугольной призмы. Изобразите всю призму. </a:t>
            </a:r>
          </a:p>
        </p:txBody>
      </p:sp>
      <p:pic>
        <p:nvPicPr>
          <p:cNvPr id="186376" name="Picture 8">
            <a:extLst>
              <a:ext uri="{FF2B5EF4-FFF2-40B4-BE49-F238E27FC236}">
                <a16:creationId xmlns:a16="http://schemas.microsoft.com/office/drawing/2014/main" id="{2A9BE21E-4CBC-4622-B04C-3813B9372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6378" name="Group 10">
            <a:extLst>
              <a:ext uri="{FF2B5EF4-FFF2-40B4-BE49-F238E27FC236}">
                <a16:creationId xmlns:a16="http://schemas.microsoft.com/office/drawing/2014/main" id="{997BBCC2-E220-4DAD-8F2A-039FCA03892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76400"/>
            <a:ext cx="6711950" cy="4724400"/>
            <a:chOff x="240" y="1056"/>
            <a:chExt cx="4228" cy="2976"/>
          </a:xfrm>
        </p:grpSpPr>
        <p:sp>
          <p:nvSpPr>
            <p:cNvPr id="186374" name="Text Box 6">
              <a:extLst>
                <a:ext uri="{FF2B5EF4-FFF2-40B4-BE49-F238E27FC236}">
                  <a16:creationId xmlns:a16="http://schemas.microsoft.com/office/drawing/2014/main" id="{FE2CF82A-442C-4778-A296-B61AC8C4AB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86377" name="Picture 9">
              <a:extLst>
                <a:ext uri="{FF2B5EF4-FFF2-40B4-BE49-F238E27FC236}">
                  <a16:creationId xmlns:a16="http://schemas.microsoft.com/office/drawing/2014/main" id="{62563AB6-225F-49CC-B7EA-9DE1E58769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056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71D602D5-3B63-4650-9443-D4F7C42E4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90919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>
            <a:extLst>
              <a:ext uri="{FF2B5EF4-FFF2-40B4-BE49-F238E27FC236}">
                <a16:creationId xmlns:a16="http://schemas.microsoft.com/office/drawing/2014/main" id="{A854E3E6-1AFF-4527-A829-25D1994F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 рисунке изображены четыре ребра шестиугольной призмы. Изобразите всю призму. </a:t>
            </a:r>
          </a:p>
        </p:txBody>
      </p:sp>
      <p:pic>
        <p:nvPicPr>
          <p:cNvPr id="188424" name="Picture 8">
            <a:extLst>
              <a:ext uri="{FF2B5EF4-FFF2-40B4-BE49-F238E27FC236}">
                <a16:creationId xmlns:a16="http://schemas.microsoft.com/office/drawing/2014/main" id="{E63A48C6-48DB-4CB8-8F16-CEF1F6714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325" y="1828800"/>
            <a:ext cx="4959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8426" name="Group 10">
            <a:extLst>
              <a:ext uri="{FF2B5EF4-FFF2-40B4-BE49-F238E27FC236}">
                <a16:creationId xmlns:a16="http://schemas.microsoft.com/office/drawing/2014/main" id="{1780A27C-D79F-4C42-9008-ABE2475D1E3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828800"/>
            <a:ext cx="6670675" cy="4572000"/>
            <a:chOff x="240" y="1152"/>
            <a:chExt cx="4202" cy="2880"/>
          </a:xfrm>
        </p:grpSpPr>
        <p:sp>
          <p:nvSpPr>
            <p:cNvPr id="188422" name="Text Box 6">
              <a:extLst>
                <a:ext uri="{FF2B5EF4-FFF2-40B4-BE49-F238E27FC236}">
                  <a16:creationId xmlns:a16="http://schemas.microsoft.com/office/drawing/2014/main" id="{D7FD59F6-2EC9-4348-A900-E1C752B68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74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88425" name="Picture 9">
              <a:extLst>
                <a:ext uri="{FF2B5EF4-FFF2-40B4-BE49-F238E27FC236}">
                  <a16:creationId xmlns:a16="http://schemas.microsoft.com/office/drawing/2014/main" id="{6369B2B6-BEBF-4E26-B801-A6D7BD7975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8" y="1152"/>
              <a:ext cx="3124" cy="2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7626A055-8057-497A-8CE3-605DC7F0F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15814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23C50E2-812F-4EDF-A532-2E81ECDE5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ПРИЗМА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CC487C05-3E15-4C3D-A4CE-AE2D1119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 dirty="0">
                <a:solidFill>
                  <a:srgbClr val="FF3300"/>
                </a:solidFill>
              </a:rPr>
              <a:t>	Призмой </a:t>
            </a:r>
            <a:r>
              <a:rPr lang="ru-RU" altLang="ru-RU" sz="2200" dirty="0"/>
              <a:t>называется многогранник, поверхность которого состоит из двух равных многоугольников, называемых основаниями призмы, и параллелограммов, имеющих общие стороны с каждым из оснований и называемых боковыми гранями призмы. Стороны боковых граней, не лежащие в основаниях, называются боковыми ребрами призмы.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200" dirty="0"/>
              <a:t>	Призма называется </a:t>
            </a:r>
            <a:r>
              <a:rPr lang="en-US" altLang="ru-RU" sz="2200" i="1" dirty="0">
                <a:solidFill>
                  <a:srgbClr val="FF3300"/>
                </a:solidFill>
              </a:rPr>
              <a:t>n</a:t>
            </a:r>
            <a:r>
              <a:rPr lang="ru-RU" altLang="ru-RU" sz="2200" dirty="0">
                <a:solidFill>
                  <a:srgbClr val="FF3300"/>
                </a:solidFill>
              </a:rPr>
              <a:t>-угольной</a:t>
            </a:r>
            <a:r>
              <a:rPr lang="ru-RU" altLang="ru-RU" sz="2200" dirty="0"/>
              <a:t>, если ее основаниями являются </a:t>
            </a:r>
            <a:r>
              <a:rPr lang="en-US" altLang="ru-RU" sz="2200" i="1" dirty="0"/>
              <a:t>n</a:t>
            </a:r>
            <a:r>
              <a:rPr lang="ru-RU" altLang="ru-RU" sz="2200" dirty="0"/>
              <a:t>-угольники.</a:t>
            </a: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20531B4A-5F82-40B8-AD4F-2B6A5F5C1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06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 dirty="0"/>
              <a:t>На рисунке изображены треугольная, четырехугольная, пятиугольная и шестиугольная призмы.</a:t>
            </a:r>
          </a:p>
        </p:txBody>
      </p:sp>
      <p:pic>
        <p:nvPicPr>
          <p:cNvPr id="29701" name="Picture 6" descr="C:\Documents and Settings\Администратор\Мои документы\PICTURE\Mathem\Многогранники\Призма3\Prism1.jpg">
            <a:extLst>
              <a:ext uri="{FF2B5EF4-FFF2-40B4-BE49-F238E27FC236}">
                <a16:creationId xmlns:a16="http://schemas.microsoft.com/office/drawing/2014/main" id="{F0310689-76FC-4298-8996-60264B7F2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 descr="C:\Documents and Settings\Администратор\Мои документы\PICTURE\Mathem\Многогранники\Призма5\Prism1.jpg">
            <a:extLst>
              <a:ext uri="{FF2B5EF4-FFF2-40B4-BE49-F238E27FC236}">
                <a16:creationId xmlns:a16="http://schemas.microsoft.com/office/drawing/2014/main" id="{0A33B8CD-BB93-4D5E-AD2F-98E41C428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76600"/>
            <a:ext cx="24384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8" descr="C:\Documents and Settings\Администратор\Мои документы\PICTURE\Mathem\Многогранники\Призма6\Prism1.jpg">
            <a:extLst>
              <a:ext uri="{FF2B5EF4-FFF2-40B4-BE49-F238E27FC236}">
                <a16:creationId xmlns:a16="http://schemas.microsoft.com/office/drawing/2014/main" id="{223FE206-FD7A-4D38-B5F1-91159D96E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429000"/>
            <a:ext cx="2514600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9" descr="C:\Documents and Settings\Администратор\Мои документы\PICTURE\Mathem\Многогранники\Куб\Cube1.jpg">
            <a:extLst>
              <a:ext uri="{FF2B5EF4-FFF2-40B4-BE49-F238E27FC236}">
                <a16:creationId xmlns:a16="http://schemas.microsoft.com/office/drawing/2014/main" id="{16687F06-64BD-4545-9A13-041F58392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19050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65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Text Box 4">
            <a:extLst>
              <a:ext uri="{FF2B5EF4-FFF2-40B4-BE49-F238E27FC236}">
                <a16:creationId xmlns:a16="http://schemas.microsoft.com/office/drawing/2014/main" id="{A0980532-4B0F-4B82-AAA6-5D7BC977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Призма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прямой</a:t>
            </a:r>
            <a:r>
              <a:rPr lang="ru-RU" altLang="ru-RU" dirty="0"/>
              <a:t>, если её боковые грани – прямоугольники.</a:t>
            </a: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609604F0-54F8-40BC-8E92-3593F274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изображена прямая треугольная призма,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 прямоугольник. </a:t>
            </a:r>
          </a:p>
        </p:txBody>
      </p:sp>
      <p:pic>
        <p:nvPicPr>
          <p:cNvPr id="71686" name="Picture 6">
            <a:extLst>
              <a:ext uri="{FF2B5EF4-FFF2-40B4-BE49-F238E27FC236}">
                <a16:creationId xmlns:a16="http://schemas.microsoft.com/office/drawing/2014/main" id="{0963C5FE-F5F1-4FA0-AA7D-7DFF5A3B6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264001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14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Text Box 3">
            <a:extLst>
              <a:ext uri="{FF2B5EF4-FFF2-40B4-BE49-F238E27FC236}">
                <a16:creationId xmlns:a16="http://schemas.microsoft.com/office/drawing/2014/main" id="{3F627AB8-6802-43B0-883F-17FC43AE6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Прямая призма называется </a:t>
            </a:r>
            <a:r>
              <a:rPr lang="ru-RU" altLang="ru-RU" dirty="0">
                <a:solidFill>
                  <a:srgbClr val="FF3300"/>
                </a:solidFill>
              </a:rPr>
              <a:t>правильной</a:t>
            </a:r>
            <a:r>
              <a:rPr lang="ru-RU" altLang="ru-RU" dirty="0"/>
              <a:t>, если её основания – правильные многоугольники.</a:t>
            </a: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464BB131-F808-4AED-A6E4-821E8D3A7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2757488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29" name="Text Box 5">
            <a:extLst>
              <a:ext uri="{FF2B5EF4-FFF2-40B4-BE49-F238E27FC236}">
                <a16:creationId xmlns:a16="http://schemas.microsoft.com/office/drawing/2014/main" id="{D06F00C0-AA03-471A-B45F-908362949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6482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 изображена правильная шестиугольная призма. Ее основания изображаются шестиугольниками, противоположные стороны которых равны и параллельны. Боковые грани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DEE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изображаются прямоугольниками.</a:t>
            </a:r>
            <a:endParaRPr lang="ru-RU" altLang="ru-RU" baseline="-25000" dirty="0"/>
          </a:p>
        </p:txBody>
      </p:sp>
    </p:spTree>
    <p:extLst>
      <p:ext uri="{BB962C8B-B14F-4D97-AF65-F5344CB8AC3E}">
        <p14:creationId xmlns:p14="http://schemas.microsoft.com/office/powerpoint/2010/main" val="36849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5179B5D-7FF6-4CCE-BE94-22AD5ECCF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11CF2D15-8D15-4CD8-8987-16B62799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3656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Сколько вершин (В), рёбер (Р) и граней (Г) имеет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-угольная призма?</a:t>
            </a:r>
            <a:endParaRPr lang="ru-RU" altLang="ru-RU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122B293-19ED-4A4E-A4E6-2DC80199E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73016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В = 2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Р =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Г = </a:t>
            </a:r>
            <a:r>
              <a:rPr lang="en-US" altLang="ru-RU" i="1" dirty="0">
                <a:cs typeface="Times New Roman" panose="02020603050405020304" pitchFamily="18" charset="0"/>
              </a:rPr>
              <a:t>n +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3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Text Box 3">
            <a:extLst>
              <a:ext uri="{FF2B5EF4-FFF2-40B4-BE49-F238E27FC236}">
                <a16:creationId xmlns:a16="http://schemas.microsoft.com/office/drawing/2014/main" id="{DA6C3358-C4AC-4CA0-AB28-08D58A5D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858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Существует ли призма, которая имеет:</a:t>
            </a:r>
          </a:p>
        </p:txBody>
      </p:sp>
      <p:sp>
        <p:nvSpPr>
          <p:cNvPr id="141316" name="Text Box 4">
            <a:extLst>
              <a:ext uri="{FF2B5EF4-FFF2-40B4-BE49-F238E27FC236}">
                <a16:creationId xmlns:a16="http://schemas.microsoft.com/office/drawing/2014/main" id="{F6913660-3727-4A38-B2C8-D3D7DA615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</a:t>
            </a:r>
            <a:r>
              <a:rPr lang="ru-RU" altLang="ru-RU"/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1317" name="Text Box 5">
            <a:extLst>
              <a:ext uri="{FF2B5EF4-FFF2-40B4-BE49-F238E27FC236}">
                <a16:creationId xmlns:a16="http://schemas.microsoft.com/office/drawing/2014/main" id="{9183A8E3-50E6-498F-9D0C-6DCA76C23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600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4 ребра</a:t>
            </a:r>
            <a:r>
              <a:rPr lang="ru-RU" altLang="ru-RU"/>
              <a:t>?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1318" name="Text Box 6">
            <a:extLst>
              <a:ext uri="{FF2B5EF4-FFF2-40B4-BE49-F238E27FC236}">
                <a16:creationId xmlns:a16="http://schemas.microsoft.com/office/drawing/2014/main" id="{07DE75C7-B83F-4736-B0E7-F6C50A76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1319" name="Text Box 7">
            <a:extLst>
              <a:ext uri="{FF2B5EF4-FFF2-40B4-BE49-F238E27FC236}">
                <a16:creationId xmlns:a16="http://schemas.microsoft.com/office/drawing/2014/main" id="{F404E023-B4BF-43C0-9C14-28362138E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90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Да.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1320" name="Text Box 8">
            <a:extLst>
              <a:ext uri="{FF2B5EF4-FFF2-40B4-BE49-F238E27FC236}">
                <a16:creationId xmlns:a16="http://schemas.microsoft.com/office/drawing/2014/main" id="{34C7B11A-0793-4441-9611-7A13B58FE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24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а.</a:t>
            </a:r>
          </a:p>
        </p:txBody>
      </p:sp>
      <p:sp>
        <p:nvSpPr>
          <p:cNvPr id="141321" name="Text Box 9">
            <a:extLst>
              <a:ext uri="{FF2B5EF4-FFF2-40B4-BE49-F238E27FC236}">
                <a16:creationId xmlns:a16="http://schemas.microsoft.com/office/drawing/2014/main" id="{820B1DE8-8BBA-4041-95AB-F2F186579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6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1322" name="Text Box 10">
            <a:extLst>
              <a:ext uri="{FF2B5EF4-FFF2-40B4-BE49-F238E27FC236}">
                <a16:creationId xmlns:a16="http://schemas.microsoft.com/office/drawing/2014/main" id="{3055BDEF-1347-4B98-96B0-B9049810E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66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12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1323" name="Text Box 11">
            <a:extLst>
              <a:ext uri="{FF2B5EF4-FFF2-40B4-BE49-F238E27FC236}">
                <a16:creationId xmlns:a16="http://schemas.microsoft.com/office/drawing/2014/main" id="{AB8C4815-36E1-474B-9D24-5AACA6C3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24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21 ребро? </a:t>
            </a:r>
            <a:endParaRPr lang="ru-RU" altLang="ru-RU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2B41C9F-A4DC-41B9-B1AD-7E3B7F09F4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79414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utoUpdateAnimBg="0"/>
      <p:bldP spid="141317" grpId="0" autoUpdateAnimBg="0"/>
      <p:bldP spid="141318" grpId="0" autoUpdateAnimBg="0"/>
      <p:bldP spid="141319" grpId="0" autoUpdateAnimBg="0"/>
      <p:bldP spid="141320" grpId="0" autoUpdateAnimBg="0"/>
      <p:bldP spid="141321" grpId="0" autoUpdateAnimBg="0"/>
      <p:bldP spid="141322" grpId="0" autoUpdateAnimBg="0"/>
      <p:bldP spid="14132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Text Box 3">
            <a:extLst>
              <a:ext uri="{FF2B5EF4-FFF2-40B4-BE49-F238E27FC236}">
                <a16:creationId xmlns:a16="http://schemas.microsoft.com/office/drawing/2014/main" id="{441D26C6-DDB6-4947-8754-511171CB4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09" y="764704"/>
            <a:ext cx="89644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Какой многоугольник лежит в основании призмы, которая имеет:</a:t>
            </a:r>
            <a:endParaRPr lang="ru-RU" altLang="ru-RU" sz="2800" dirty="0"/>
          </a:p>
        </p:txBody>
      </p:sp>
      <p:sp>
        <p:nvSpPr>
          <p:cNvPr id="143364" name="Text Box 4">
            <a:extLst>
              <a:ext uri="{FF2B5EF4-FFF2-40B4-BE49-F238E27FC236}">
                <a16:creationId xmlns:a16="http://schemas.microsoft.com/office/drawing/2014/main" id="{F29F3D7C-7625-441C-AE00-DA8743350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1336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Шестиугольник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3365" name="Text Box 5">
            <a:extLst>
              <a:ext uri="{FF2B5EF4-FFF2-40B4-BE49-F238E27FC236}">
                <a16:creationId xmlns:a16="http://schemas.microsoft.com/office/drawing/2014/main" id="{E647E096-525E-4DB2-BB11-FA049FAFD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а) 18 рёбер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3366" name="Text Box 6">
            <a:extLst>
              <a:ext uri="{FF2B5EF4-FFF2-40B4-BE49-F238E27FC236}">
                <a16:creationId xmlns:a16="http://schemas.microsoft.com/office/drawing/2014/main" id="{EB672752-E094-4620-B6BB-A8AF1E43D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432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24 вершины</a:t>
            </a:r>
            <a:r>
              <a:rPr lang="ru-RU" altLang="ru-RU"/>
              <a:t>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143367" name="Text Box 7">
            <a:extLst>
              <a:ext uri="{FF2B5EF4-FFF2-40B4-BE49-F238E27FC236}">
                <a16:creationId xmlns:a16="http://schemas.microsoft.com/office/drawing/2014/main" id="{DB99C395-C2EE-46BE-84E2-9EE94D077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36 граней?</a:t>
            </a:r>
            <a:endParaRPr lang="ru-RU" altLang="ru-RU"/>
          </a:p>
        </p:txBody>
      </p:sp>
      <p:sp>
        <p:nvSpPr>
          <p:cNvPr id="143368" name="Text Box 8">
            <a:extLst>
              <a:ext uri="{FF2B5EF4-FFF2-40B4-BE49-F238E27FC236}">
                <a16:creationId xmlns:a16="http://schemas.microsoft.com/office/drawing/2014/main" id="{A363F058-366F-4649-A6FF-5CB6FF237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7432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венадцатиугольник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3369" name="Text Box 9">
            <a:extLst>
              <a:ext uri="{FF2B5EF4-FFF2-40B4-BE49-F238E27FC236}">
                <a16:creationId xmlns:a16="http://schemas.microsoft.com/office/drawing/2014/main" id="{EF7B64BA-A0B1-4F65-B170-9F32A97BA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352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Т</a:t>
            </a:r>
            <a:r>
              <a:rPr lang="ru-RU" altLang="ru-RU">
                <a:cs typeface="Times New Roman" panose="02020603050405020304" pitchFamily="18" charset="0"/>
              </a:rPr>
              <a:t>ридцатичетырёхугольник.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66517F4-BCC4-4D73-8B39-D0E67103D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318775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  <p:bldP spid="143365" grpId="0" autoUpdateAnimBg="0"/>
      <p:bldP spid="143366" grpId="0" autoUpdateAnimBg="0"/>
      <p:bldP spid="143367" grpId="0" autoUpdateAnimBg="0"/>
      <p:bldP spid="143368" grpId="0" autoUpdateAnimBg="0"/>
      <p:bldP spid="14336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2051">
            <a:extLst>
              <a:ext uri="{FF2B5EF4-FFF2-40B4-BE49-F238E27FC236}">
                <a16:creationId xmlns:a16="http://schemas.microsoft.com/office/drawing/2014/main" id="{B1012FB9-3CB4-4EEE-9D66-E09F3E794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треугольную призму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данной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31078" name="Picture 2054">
            <a:extLst>
              <a:ext uri="{FF2B5EF4-FFF2-40B4-BE49-F238E27FC236}">
                <a16:creationId xmlns:a16="http://schemas.microsoft.com/office/drawing/2014/main" id="{D5E4D370-DEC1-4918-A58D-889B8E852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AEA45633-6B9C-4768-A011-8AF83CC0A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320750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>
            <a:extLst>
              <a:ext uri="{FF2B5EF4-FFF2-40B4-BE49-F238E27FC236}">
                <a16:creationId xmlns:a16="http://schemas.microsoft.com/office/drawing/2014/main" id="{0CF50DEB-CAD8-4C2D-92AA-E19FFA2EF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Изобразите </a:t>
            </a:r>
            <a:r>
              <a:rPr lang="ru-RU" altLang="ru-RU" dirty="0"/>
              <a:t>правильную </a:t>
            </a:r>
            <a:r>
              <a:rPr lang="ru-RU" altLang="ru-RU" dirty="0">
                <a:cs typeface="Times New Roman" panose="02020603050405020304" pitchFamily="18" charset="0"/>
              </a:rPr>
              <a:t>шестиугольную призму</a:t>
            </a:r>
            <a:r>
              <a:rPr lang="ru-RU" altLang="ru-RU" dirty="0"/>
              <a:t> на клетчатой бумаге</a:t>
            </a:r>
            <a:r>
              <a:rPr lang="ru-RU" altLang="ru-RU" dirty="0">
                <a:cs typeface="Times New Roman" panose="02020603050405020304" pitchFamily="18" charset="0"/>
              </a:rPr>
              <a:t>, аналогично данной на рисунке.</a:t>
            </a:r>
            <a:r>
              <a:rPr lang="ru-RU" altLang="ru-RU" dirty="0"/>
              <a:t> </a:t>
            </a:r>
          </a:p>
        </p:txBody>
      </p:sp>
      <p:pic>
        <p:nvPicPr>
          <p:cNvPr id="133126" name="Picture 6">
            <a:extLst>
              <a:ext uri="{FF2B5EF4-FFF2-40B4-BE49-F238E27FC236}">
                <a16:creationId xmlns:a16="http://schemas.microsoft.com/office/drawing/2014/main" id="{BEC4E784-9B40-4A07-AA10-B8922FFCB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49593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BD6AE7FE-5945-4B71-A983-76D1998DA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135815306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487</Words>
  <Application>Microsoft Office PowerPoint</Application>
  <PresentationFormat>Экран (4:3)</PresentationFormat>
  <Paragraphs>72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Оформление по умолчанию</vt:lpstr>
      <vt:lpstr>3,б. ПРОСТРАНСТВЕННЫЕ ФИГУРЫ (Призма)</vt:lpstr>
      <vt:lpstr>ПРИЗМА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Vladimir Smirnov</cp:lastModifiedBy>
  <cp:revision>60</cp:revision>
  <dcterms:created xsi:type="dcterms:W3CDTF">2006-09-17T07:14:52Z</dcterms:created>
  <dcterms:modified xsi:type="dcterms:W3CDTF">2022-04-03T07:59:04Z</dcterms:modified>
</cp:coreProperties>
</file>