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89" r:id="rId3"/>
    <p:sldId id="258" r:id="rId4"/>
    <p:sldId id="354" r:id="rId5"/>
    <p:sldId id="262" r:id="rId6"/>
    <p:sldId id="263" r:id="rId7"/>
    <p:sldId id="324" r:id="rId8"/>
    <p:sldId id="325" r:id="rId9"/>
    <p:sldId id="309" r:id="rId10"/>
    <p:sldId id="348" r:id="rId11"/>
    <p:sldId id="347" r:id="rId12"/>
    <p:sldId id="349" r:id="rId1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9" autoAdjust="0"/>
    <p:restoredTop sz="91561" autoAdjust="0"/>
  </p:normalViewPr>
  <p:slideViewPr>
    <p:cSldViewPr>
      <p:cViewPr varScale="1">
        <p:scale>
          <a:sx n="97" d="100"/>
          <a:sy n="97" d="100"/>
        </p:scale>
        <p:origin x="3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6669527-28C2-48CA-AE62-3802634B1B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7286642-57FC-4200-9059-BB01CDA662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C005B8C-15AC-4541-AE9C-237BBB1EAA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EAD7E195-8ACD-4DE6-B881-44642CE30A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CF5CDC81-9841-4010-A400-FF0C31F4B3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1F2A61E1-6CE0-4EB6-9EFE-FA1AA40C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59AB67-8EC5-44F5-94DF-34D2B2B19D4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4505CC-FC3B-429B-972C-CF6A9852C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FD9CB-5757-46D8-B722-217D098C382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F14AB6C-F69C-4D05-8B39-6832DFFFB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279EA8D-006A-4D7D-BFFB-BC763A76C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9380FA-9B73-495A-A5BE-95D42490E8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71814-8296-40BC-A67A-9EA5DCAAF214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15259F5A-55BC-424D-A5C7-CC2C8AD87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9355EBE0-006D-464A-B548-31218369C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5069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27E557-88CA-40E4-B88F-1CDA0C7481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34EFA3-ED1B-4FAD-B532-43ACB499CDB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AEA8767B-3A0D-415A-8FBA-76CF2CF2FD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6BC562BE-DC82-430F-84BB-691249860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8560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6C840D-3CBC-4621-8F2B-AD43AFF10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6F377B-6E55-443B-8684-40B63612C4E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DC15691A-F2C4-4962-9345-E44ED0766C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A66D8704-9380-403D-8D2E-E598E8466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346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8D9614D4-087C-4F92-82B5-8C6901DDBD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6BF964-73F1-4A78-ACBB-35137A6F8789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337D11A9-D735-4BC7-897F-40255C5246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8A0C1FB1-ABB7-45CB-946E-F03ED6AF7C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621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4D58DA-29A6-465C-8DAB-C16623D242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949CA-54A7-465B-8657-4F99E8102BBE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3592D68A-5791-4AD5-BCCE-3DAAB9ED15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E5BCA73-58E7-436F-875A-63C9150C8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0885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F99A2-A633-4E5C-BD89-335704C96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DC197-71C2-43D5-8C24-39D9553DDE1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CB21B133-7251-4C8F-90DA-4037D8B35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2ACDA37-2E5D-4CA8-8C52-87359416F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1215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BD0017-31AF-451C-B506-8AF5D69E1A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EF7A6-013E-4442-A455-C362B4A6590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4690B3E-3DFE-4F3E-A19F-96A5C401FE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C590723-DA8D-4375-A1E1-EF6674438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30115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05133B-E1D0-4B58-BE12-87B654CED1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CEC05-77A4-48C5-8D8F-9DF8904AB08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2D1A1110-5C48-46FD-8907-F667CB73D6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040DE81-BE12-4F47-9931-97DC9C61B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15921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4A899C-E448-410C-A026-5D9E1ED07D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6C5E4-DE61-4765-AAC2-178C610E66D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951FD35C-58F5-49D3-8F59-B361A911CE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B42E77F0-4B8C-4629-BEFE-C95B36D19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3162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C08CB6-7457-4F48-9FE5-B8BF7C9629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A15791-2D7F-4639-BCC9-DD125EDEECE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375A2B32-3B40-4530-97CD-8E739E7F28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718CA5FC-57F8-45E4-AA25-F15D61948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4047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F7518A-344A-4C27-8DDF-F94DA94DD0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EDF6F-EC8B-4B7B-9CD6-C4C3DE795BA3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118FD95C-2FD6-4772-9EE4-9257FE7F98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4545C907-B1F2-44B5-B62A-0C3C50765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723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A78FE-D625-45D6-A7D6-E72FD845D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2BE0CF-D0DA-4EB2-A0C8-F4FC4FACF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8FE394-7ED3-4E8E-A0D6-881C25C5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5B2D61-0667-4492-BBA4-F50D0B97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E31F82-CF33-4023-BD93-4CCCAD24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931DF-7EFB-432A-B754-AAAF411400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933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315A1-42CB-491D-998A-10B013D9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8500C9-09AF-4EBF-887A-10A21B5B8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5470C9-8C09-49DF-B40D-46B3B433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DF39EB-7E79-49AA-B772-9A1F4163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00D2D0-5CD3-4266-BA4C-A90216A0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94C8-950E-4094-BA6F-E4BB4EED6B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248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8E5CDAE-EBE6-409E-BB9A-0B0F8F6AD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5FECE9-4394-40AC-B73F-B25DEDAF2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49B1B-C608-4A06-916B-BEFBB2C2F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C6BDEE-1221-4515-A652-230DD26C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E1FC64-144A-4992-9E18-4C6EA2B29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0A66A-1638-4723-B2C2-F90623ACBA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21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C5762-7E52-44F2-9DD8-FFC571FB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F8B005-ADF5-4038-AD2C-38BC36C12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49663C-0231-4479-80DC-9D8E6A3F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FF8393-1653-42A8-9970-CD59C012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074B14-1D9B-4A9E-8A3B-2B32274F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FFC1D-4A49-480B-87E6-65E2395320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280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89B1C-7961-4803-98CE-AFDBDCA3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092BEF-4D27-4A50-9694-17DC7C514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3AD27-4FD8-48A9-92B8-CE74FA20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AC922B-7079-4604-BC7F-74805C64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14E4E3-41EF-4AED-B3F8-82719A8A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223BF-983F-4286-9CD4-1FB6B4D25F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61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75EE0-AF23-4787-8950-FE1F7DE11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7A3A7-B9DC-4500-A521-4FEE19FAD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545823-A835-4249-95C8-0E43AA4D0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ACFCB1-FC42-48E9-9B60-5F7B9EA2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A52E12-C796-4B0A-98C6-951D1EA4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B2AE86-E003-412C-BAB0-E167035F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D74CF-2DD4-4629-83B6-6629181893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85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ADC5AD-6011-4320-8E37-6C77D9F1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D84AC8-0CC6-4CD8-BD97-DFBBCC31A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BE1A18-9865-4CA3-82C7-5B855E411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011EA1-DC70-4A4C-8EF9-95504AD55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C3F273-597F-4869-9DBC-3CFB94B92A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82A3C3-7C65-4AAD-A6A2-37593042F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C9CE41C-8F4D-467B-8AD1-A90B5668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AC05AA6-232B-44DB-9F8E-45BE83B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CF36F-5137-4CA5-A0DD-576EEB7D1F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04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EF481-12EB-49D1-A3B2-67CBDE62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1E5C48-3031-417D-808B-AB40C365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7AE511D-CCD9-4750-9DCA-EB69B7D4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B67360-2762-480C-8650-7820C6C6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2ED6E-3E8F-4A3C-A1A0-B435F1BFA6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72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3659DD7-5FA9-4317-8E6C-EA7F666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90EA96A-D421-4C52-8DDF-653C6E40B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7C4FD2-2F15-4757-A9B0-2C9EEE31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66311-B302-4680-BD0C-29230748CB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987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92E23-02CB-493D-A650-273991B5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55F439-86CD-464D-B202-5179C5F3E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90F276-43EB-4F1B-912B-9112BB863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7530F5-4D7F-44AD-9911-1C8EB358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2E12F6-4794-41BB-83A6-13835344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8C26CB-2236-43AE-A8AF-1806AB0E7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32B92-6F6E-4A9A-91D4-6566CE84D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76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602996-2A6A-47E1-BBB5-E6A04594F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380D90D-4C9A-4FF5-8315-895BB9A2E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3024EA-FAAD-41F7-B75F-685BCC6D8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FBC636-FF9F-4745-A751-88E6E0C7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B8671E-0C5A-4FC9-AD6C-23E56386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6072D8-5DE1-463B-8406-F7FFDE36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6D115-DEF4-4BD3-91B8-8CE829987A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81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E8FB43-1066-475E-92E9-B220DF85C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6B4BC6-6BF4-4FBF-891F-1EB01A796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F9565A-E61F-4F12-B985-13989900A2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D15F61D-1EDB-4F50-8B57-47D3D7AAA5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74539A-FFF4-4226-B488-E88262A3F1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D6FA9C-78F4-46A6-AA6B-0F4EB6F8BC8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10" Type="http://schemas.openxmlformats.org/officeDocument/2006/relationships/image" Target="../media/image4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C43A496-8BBC-4650-A666-60A9988E8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2060848"/>
            <a:ext cx="8712968" cy="1728192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,в. ПРОСТРАНСТВЕННЫЕ ФИГУРЫ</a:t>
            </a:r>
            <a:b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(Пирамида)</a:t>
            </a:r>
            <a:endParaRPr lang="ru-RU" alt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>
            <a:extLst>
              <a:ext uri="{FF2B5EF4-FFF2-40B4-BE49-F238E27FC236}">
                <a16:creationId xmlns:a16="http://schemas.microsoft.com/office/drawing/2014/main" id="{8DE21003-960A-4E8F-A9ED-9E243FED0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три ребра четырехугольной пирамиды. Изобразите всю пирамиду.</a:t>
            </a:r>
            <a:r>
              <a:rPr lang="ru-RU" altLang="ru-RU" dirty="0"/>
              <a:t> </a:t>
            </a:r>
          </a:p>
        </p:txBody>
      </p:sp>
      <p:pic>
        <p:nvPicPr>
          <p:cNvPr id="192520" name="Picture 8">
            <a:extLst>
              <a:ext uri="{FF2B5EF4-FFF2-40B4-BE49-F238E27FC236}">
                <a16:creationId xmlns:a16="http://schemas.microsoft.com/office/drawing/2014/main" id="{3DECE0B7-7E06-4E4C-A6C5-E6A92191B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2522" name="Group 10">
            <a:extLst>
              <a:ext uri="{FF2B5EF4-FFF2-40B4-BE49-F238E27FC236}">
                <a16:creationId xmlns:a16="http://schemas.microsoft.com/office/drawing/2014/main" id="{B7BAC2D8-18AF-46A5-A604-75F88C9F56C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133600"/>
            <a:ext cx="6626225" cy="3913188"/>
            <a:chOff x="240" y="1344"/>
            <a:chExt cx="4174" cy="2465"/>
          </a:xfrm>
        </p:grpSpPr>
        <p:sp>
          <p:nvSpPr>
            <p:cNvPr id="192518" name="Text Box 6">
              <a:extLst>
                <a:ext uri="{FF2B5EF4-FFF2-40B4-BE49-F238E27FC236}">
                  <a16:creationId xmlns:a16="http://schemas.microsoft.com/office/drawing/2014/main" id="{899B6526-01D7-47A7-866D-595984D711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92521" name="Picture 9">
              <a:extLst>
                <a:ext uri="{FF2B5EF4-FFF2-40B4-BE49-F238E27FC236}">
                  <a16:creationId xmlns:a16="http://schemas.microsoft.com/office/drawing/2014/main" id="{E424D1A8-FE86-4DC6-9BF7-BD069208E8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344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0716715E-9987-4D6F-92ED-955ECFEA3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341320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Text Box 3">
            <a:extLst>
              <a:ext uri="{FF2B5EF4-FFF2-40B4-BE49-F238E27FC236}">
                <a16:creationId xmlns:a16="http://schemas.microsoft.com/office/drawing/2014/main" id="{423B04CD-C1A0-4323-BCB7-3B603EC23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</a:t>
            </a:r>
            <a:r>
              <a:rPr lang="ru-RU" altLang="ru-RU" dirty="0"/>
              <a:t>четыре</a:t>
            </a:r>
            <a:r>
              <a:rPr lang="ru-RU" altLang="ru-RU" dirty="0">
                <a:cs typeface="Times New Roman" panose="02020603050405020304" pitchFamily="18" charset="0"/>
              </a:rPr>
              <a:t> ребра </a:t>
            </a:r>
            <a:r>
              <a:rPr lang="ru-RU" altLang="ru-RU" dirty="0"/>
              <a:t>шести</a:t>
            </a:r>
            <a:r>
              <a:rPr lang="ru-RU" altLang="ru-RU" dirty="0">
                <a:cs typeface="Times New Roman" panose="02020603050405020304" pitchFamily="18" charset="0"/>
              </a:rPr>
              <a:t>угольной пирамиды. Изобразите всю пирамиду.</a:t>
            </a:r>
            <a:r>
              <a:rPr lang="ru-RU" altLang="ru-RU" dirty="0"/>
              <a:t> </a:t>
            </a:r>
          </a:p>
        </p:txBody>
      </p:sp>
      <p:pic>
        <p:nvPicPr>
          <p:cNvPr id="190473" name="Picture 9">
            <a:extLst>
              <a:ext uri="{FF2B5EF4-FFF2-40B4-BE49-F238E27FC236}">
                <a16:creationId xmlns:a16="http://schemas.microsoft.com/office/drawing/2014/main" id="{6F684999-D944-4EC6-8493-1A6EB2BF6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4959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0475" name="Group 11">
            <a:extLst>
              <a:ext uri="{FF2B5EF4-FFF2-40B4-BE49-F238E27FC236}">
                <a16:creationId xmlns:a16="http://schemas.microsoft.com/office/drawing/2014/main" id="{F53A61ED-74BC-4DE4-8C9D-67CD106AA67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6635750" cy="4038600"/>
            <a:chOff x="240" y="1200"/>
            <a:chExt cx="4180" cy="2544"/>
          </a:xfrm>
        </p:grpSpPr>
        <p:sp>
          <p:nvSpPr>
            <p:cNvPr id="190470" name="Text Box 6">
              <a:extLst>
                <a:ext uri="{FF2B5EF4-FFF2-40B4-BE49-F238E27FC236}">
                  <a16:creationId xmlns:a16="http://schemas.microsoft.com/office/drawing/2014/main" id="{BF818F67-9DC6-41A8-99A7-3A2386A5D6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90474" name="Picture 10">
              <a:extLst>
                <a:ext uri="{FF2B5EF4-FFF2-40B4-BE49-F238E27FC236}">
                  <a16:creationId xmlns:a16="http://schemas.microsoft.com/office/drawing/2014/main" id="{519CB3D5-30E3-42B9-9CB2-77B6840E13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200"/>
              <a:ext cx="312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7591FCC0-FDC8-45FE-B960-FEC87FC1F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142665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3">
            <a:extLst>
              <a:ext uri="{FF2B5EF4-FFF2-40B4-BE49-F238E27FC236}">
                <a16:creationId xmlns:a16="http://schemas.microsoft.com/office/drawing/2014/main" id="{A23E7933-4973-4355-ADA0-5A0955137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</a:t>
            </a:r>
            <a:r>
              <a:rPr lang="ru-RU" altLang="ru-RU" dirty="0"/>
              <a:t>четыре</a:t>
            </a:r>
            <a:r>
              <a:rPr lang="ru-RU" altLang="ru-RU" dirty="0">
                <a:cs typeface="Times New Roman" panose="02020603050405020304" pitchFamily="18" charset="0"/>
              </a:rPr>
              <a:t> ребра </a:t>
            </a:r>
            <a:r>
              <a:rPr lang="ru-RU" altLang="ru-RU" dirty="0"/>
              <a:t>шести</a:t>
            </a:r>
            <a:r>
              <a:rPr lang="ru-RU" altLang="ru-RU" dirty="0">
                <a:cs typeface="Times New Roman" panose="02020603050405020304" pitchFamily="18" charset="0"/>
              </a:rPr>
              <a:t>угольной пирамиды. Изобразите всю пирамиду.</a:t>
            </a:r>
            <a:r>
              <a:rPr lang="ru-RU" altLang="ru-RU" dirty="0"/>
              <a:t> </a:t>
            </a:r>
          </a:p>
        </p:txBody>
      </p:sp>
      <p:pic>
        <p:nvPicPr>
          <p:cNvPr id="194568" name="Picture 8">
            <a:extLst>
              <a:ext uri="{FF2B5EF4-FFF2-40B4-BE49-F238E27FC236}">
                <a16:creationId xmlns:a16="http://schemas.microsoft.com/office/drawing/2014/main" id="{BDECAF27-2B74-4A1A-B2B7-1A34E4A3B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4959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4570" name="Group 10">
            <a:extLst>
              <a:ext uri="{FF2B5EF4-FFF2-40B4-BE49-F238E27FC236}">
                <a16:creationId xmlns:a16="http://schemas.microsoft.com/office/drawing/2014/main" id="{D2FA2663-5D45-4CCD-9629-7E5D47C2BB0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6711950" cy="4038600"/>
            <a:chOff x="240" y="1200"/>
            <a:chExt cx="4228" cy="2544"/>
          </a:xfrm>
        </p:grpSpPr>
        <p:sp>
          <p:nvSpPr>
            <p:cNvPr id="194566" name="Text Box 6">
              <a:extLst>
                <a:ext uri="{FF2B5EF4-FFF2-40B4-BE49-F238E27FC236}">
                  <a16:creationId xmlns:a16="http://schemas.microsoft.com/office/drawing/2014/main" id="{9C189034-D202-4047-A6CF-4DB3F461CF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94569" name="Picture 9">
              <a:extLst>
                <a:ext uri="{FF2B5EF4-FFF2-40B4-BE49-F238E27FC236}">
                  <a16:creationId xmlns:a16="http://schemas.microsoft.com/office/drawing/2014/main" id="{3050FE66-FC47-4A27-84EA-C73E034918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200"/>
              <a:ext cx="312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F167D08-6EE8-4760-A752-D67AF7D90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144575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66B069EA-ABA7-4AD2-A3E9-4EB45F913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297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Пирамидой </a:t>
            </a:r>
            <a:r>
              <a:rPr lang="ru-RU" altLang="ru-RU" sz="2200" dirty="0"/>
              <a:t>называется многогранник, поверхность которого состоит из многоугольника, называемого основанием пирамиды, и треугольников с общей вершиной, называемых боковыми гранями пирамиды. Стороны боковых граней, не лежащие в основании, называются боковыми ребрами пирамиды. Общая вершина боковых граней называется вершиной пирамиды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200" dirty="0"/>
              <a:t>	Пирамида называется </a:t>
            </a:r>
            <a:r>
              <a:rPr lang="en-US" altLang="ru-RU" sz="2200" i="1" dirty="0">
                <a:solidFill>
                  <a:srgbClr val="FF3300"/>
                </a:solidFill>
              </a:rPr>
              <a:t>n</a:t>
            </a:r>
            <a:r>
              <a:rPr lang="ru-RU" altLang="ru-RU" sz="2200" dirty="0">
                <a:solidFill>
                  <a:srgbClr val="FF3300"/>
                </a:solidFill>
              </a:rPr>
              <a:t>-угольной</a:t>
            </a:r>
            <a:r>
              <a:rPr lang="ru-RU" altLang="ru-RU" sz="2200" dirty="0"/>
              <a:t>, если ее основанием является </a:t>
            </a:r>
            <a:r>
              <a:rPr lang="en-US" altLang="ru-RU" sz="2200" i="1" dirty="0"/>
              <a:t>n</a:t>
            </a:r>
            <a:r>
              <a:rPr lang="ru-RU" altLang="ru-RU" sz="2200" dirty="0"/>
              <a:t>-угольник.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073C2469-2F1E-472B-8C15-ACF64CEA8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3" y="6080567"/>
            <a:ext cx="906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dirty="0"/>
              <a:t>На рисунке изображен</a:t>
            </a:r>
            <a:r>
              <a:rPr lang="en-US" altLang="ru-RU" sz="2200" dirty="0"/>
              <a:t>s</a:t>
            </a:r>
            <a:r>
              <a:rPr lang="ru-RU" altLang="ru-RU" sz="2200" dirty="0"/>
              <a:t>ы треугольная, четырехугольная, пятиугольная и шестиугольная пирамиды. </a:t>
            </a:r>
          </a:p>
        </p:txBody>
      </p:sp>
      <p:graphicFrame>
        <p:nvGraphicFramePr>
          <p:cNvPr id="46085" name="Object 7">
            <a:extLst>
              <a:ext uri="{FF2B5EF4-FFF2-40B4-BE49-F238E27FC236}">
                <a16:creationId xmlns:a16="http://schemas.microsoft.com/office/drawing/2014/main" id="{A6964ADF-CBED-4674-B11E-465CE9D01A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3352800"/>
          <a:ext cx="2119313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Точечный рисунок" r:id="rId4" imgW="2523810" imgH="2847619" progId="Paint.Picture">
                  <p:embed/>
                </p:oleObj>
              </mc:Choice>
              <mc:Fallback>
                <p:oleObj name="Точечный рисунок" r:id="rId4" imgW="2523810" imgH="2847619" progId="Paint.Picture">
                  <p:embed/>
                  <p:pic>
                    <p:nvPicPr>
                      <p:cNvPr id="46085" name="Object 7">
                        <a:extLst>
                          <a:ext uri="{FF2B5EF4-FFF2-40B4-BE49-F238E27FC236}">
                            <a16:creationId xmlns:a16="http://schemas.microsoft.com/office/drawing/2014/main" id="{A6964ADF-CBED-4674-B11E-465CE9D01A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52800"/>
                        <a:ext cx="2119313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9">
            <a:extLst>
              <a:ext uri="{FF2B5EF4-FFF2-40B4-BE49-F238E27FC236}">
                <a16:creationId xmlns:a16="http://schemas.microsoft.com/office/drawing/2014/main" id="{18DFDA76-BCD4-4FEA-8B68-38C4B4E436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429000"/>
          <a:ext cx="19812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Точечный рисунок" r:id="rId6" imgW="3790476" imgH="2866667" progId="Paint.Picture">
                  <p:embed/>
                </p:oleObj>
              </mc:Choice>
              <mc:Fallback>
                <p:oleObj name="Точечный рисунок" r:id="rId6" imgW="3790476" imgH="2866667" progId="Paint.Picture">
                  <p:embed/>
                  <p:pic>
                    <p:nvPicPr>
                      <p:cNvPr id="46086" name="Object 9">
                        <a:extLst>
                          <a:ext uri="{FF2B5EF4-FFF2-40B4-BE49-F238E27FC236}">
                            <a16:creationId xmlns:a16="http://schemas.microsoft.com/office/drawing/2014/main" id="{18DFDA76-BCD4-4FEA-8B68-38C4B4E436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429000"/>
                        <a:ext cx="198120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11">
            <a:extLst>
              <a:ext uri="{FF2B5EF4-FFF2-40B4-BE49-F238E27FC236}">
                <a16:creationId xmlns:a16="http://schemas.microsoft.com/office/drawing/2014/main" id="{DBBBE192-9D86-4C62-9676-669C07FFFB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3429000"/>
          <a:ext cx="222250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Точечный рисунок" r:id="rId8" imgW="2362530" imgH="2572109" progId="Paint.Picture">
                  <p:embed/>
                </p:oleObj>
              </mc:Choice>
              <mc:Fallback>
                <p:oleObj name="Точечный рисунок" r:id="rId8" imgW="2362530" imgH="2572109" progId="Paint.Picture">
                  <p:embed/>
                  <p:pic>
                    <p:nvPicPr>
                      <p:cNvPr id="46087" name="Object 11">
                        <a:extLst>
                          <a:ext uri="{FF2B5EF4-FFF2-40B4-BE49-F238E27FC236}">
                            <a16:creationId xmlns:a16="http://schemas.microsoft.com/office/drawing/2014/main" id="{DBBBE192-9D86-4C62-9676-669C07FFFB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429000"/>
                        <a:ext cx="2222500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088" name="Picture 12" descr="C:\Documents and Settings\Администратор\Мои документы\PICTURE\Mathem\Многогранники\Пирамиды\Pyramid6.jpg">
            <a:extLst>
              <a:ext uri="{FF2B5EF4-FFF2-40B4-BE49-F238E27FC236}">
                <a16:creationId xmlns:a16="http://schemas.microsoft.com/office/drawing/2014/main" id="{016623A5-06E3-4F81-BA9D-B233D7761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429000"/>
            <a:ext cx="2438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23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11">
            <a:extLst>
              <a:ext uri="{FF2B5EF4-FFF2-40B4-BE49-F238E27FC236}">
                <a16:creationId xmlns:a16="http://schemas.microsoft.com/office/drawing/2014/main" id="{053826D0-802B-4CEB-A1DB-1A41DFE1C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Пирамида называется </a:t>
            </a:r>
            <a:r>
              <a:rPr lang="ru-RU" altLang="ru-RU" dirty="0">
                <a:solidFill>
                  <a:srgbClr val="FF3300"/>
                </a:solidFill>
              </a:rPr>
              <a:t>правильной</a:t>
            </a:r>
            <a:r>
              <a:rPr lang="ru-RU" altLang="ru-RU" dirty="0"/>
              <a:t>, если её основание – правильный многоугольник и все боковые ребра равны.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8E4092DC-56AF-4ED9-A7E7-6CE53E47B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2672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рисунках изображены правильная четырехугольная и правильная шестиугольная пирамиды. Их основания изображаются соответственно параллелограммом и шестиугольником, противоположные стороны которого равны и параллельны. </a:t>
            </a:r>
            <a:endParaRPr lang="ru-RU" altLang="ru-RU" baseline="-25000" dirty="0"/>
          </a:p>
        </p:txBody>
      </p:sp>
      <p:pic>
        <p:nvPicPr>
          <p:cNvPr id="4112" name="Picture 16">
            <a:extLst>
              <a:ext uri="{FF2B5EF4-FFF2-40B4-BE49-F238E27FC236}">
                <a16:creationId xmlns:a16="http://schemas.microsoft.com/office/drawing/2014/main" id="{D3FA026E-2FAB-40D0-A249-E07C6A6FA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2917825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>
            <a:extLst>
              <a:ext uri="{FF2B5EF4-FFF2-40B4-BE49-F238E27FC236}">
                <a16:creationId xmlns:a16="http://schemas.microsoft.com/office/drawing/2014/main" id="{8DEBCBE8-23CE-4E98-810C-D0E23C757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3484563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889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35179B5D-7FF6-4CCE-BE94-22AD5ECCF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24931" name="Text Box 3">
            <a:extLst>
              <a:ext uri="{FF2B5EF4-FFF2-40B4-BE49-F238E27FC236}">
                <a16:creationId xmlns:a16="http://schemas.microsoft.com/office/drawing/2014/main" id="{11CF2D15-8D15-4CD8-8987-16B62799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3656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Сколько вершин (В), рёбер (Р) и граней (Г) имеет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-угольная пирамида?</a:t>
            </a:r>
            <a:endParaRPr lang="ru-RU" altLang="ru-RU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122B293-19ED-4A4E-A4E6-2DC80199E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73016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В =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ru-RU" altLang="ru-RU" dirty="0">
                <a:cs typeface="Times New Roman" panose="02020603050405020304" pitchFamily="18" charset="0"/>
              </a:rPr>
              <a:t>1, Р = 2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Г = </a:t>
            </a:r>
            <a:r>
              <a:rPr lang="en-US" altLang="ru-RU" i="1" dirty="0">
                <a:cs typeface="Times New Roman" panose="02020603050405020304" pitchFamily="18" charset="0"/>
              </a:rPr>
              <a:t>n + </a:t>
            </a:r>
            <a:r>
              <a:rPr lang="ru-RU" altLang="ru-RU" dirty="0">
                <a:cs typeface="Times New Roman" panose="02020603050405020304" pitchFamily="18" charset="0"/>
              </a:rPr>
              <a:t>1.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4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4451061E-59D2-42D8-850F-FE1F0CC8E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Существует ли пирамида, которая имеет: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6B6E79A4-D0A5-441B-8AA9-64EBB861A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828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10 ребер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387254F5-6074-4B92-89F4-BB6E95368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4384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6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01FAC1E5-7BFC-485C-A741-E4605E458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242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24 ребра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7B5ECC24-8FE9-4D1F-BEDB-E9D647022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33 ребра? </a:t>
            </a:r>
            <a:endParaRPr lang="ru-RU" altLang="ru-RU"/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1AFC4B95-7F9E-40E4-8B2A-6D28BEDA6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82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Да.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3A1F0301-53E6-4C6C-9D61-699826E4F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Да.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553A6010-2E17-4485-AC30-D0C096EF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971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Да. 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79D59879-9B81-4B7C-9111-3C2854CE3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814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</a:t>
            </a:r>
            <a:r>
              <a:rPr lang="ru-RU" altLang="ru-RU">
                <a:cs typeface="Times New Roman" panose="02020603050405020304" pitchFamily="18" charset="0"/>
              </a:rPr>
              <a:t>ет.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5F3DD1F2-C1A9-4F07-BB6A-680A62E9A6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115639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199" grpId="0" autoUpdateAnimBg="0"/>
      <p:bldP spid="8200" grpId="0" autoUpdateAnimBg="0"/>
      <p:bldP spid="8201" grpId="0" autoUpdateAnimBg="0"/>
      <p:bldP spid="8202" grpId="0" autoUpdateAnimBg="0"/>
      <p:bldP spid="8203" grpId="0" autoUpdateAnimBg="0"/>
      <p:bldP spid="820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95A46CDE-7F78-425D-895E-C96E6BA1A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Какой многоугольник лежит в основании пирамиды, которая имеет: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A5EABDB6-3CF6-40C7-989B-DE0EB9D99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59-</a:t>
            </a:r>
            <a:r>
              <a:rPr lang="ru-RU" altLang="ru-RU">
                <a:cs typeface="Times New Roman" panose="02020603050405020304" pitchFamily="18" charset="0"/>
              </a:rPr>
              <a:t>угольник.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9D1A4E04-425E-4DF6-9B5A-D42665243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209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8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4D38CFB8-6505-42C3-B4AB-0D025A929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22 вершины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EC5686A1-2092-4F6A-8472-CF37151C6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60 граней?</a:t>
            </a:r>
            <a:endParaRPr lang="ru-RU" altLang="ru-RU"/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2C228427-7783-4E86-9CE4-524D22AF5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098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cs typeface="Times New Roman" panose="02020603050405020304" pitchFamily="18" charset="0"/>
              </a:rPr>
              <a:t>4-</a:t>
            </a:r>
            <a:r>
              <a:rPr lang="ru-RU" altLang="ru-RU"/>
              <a:t>у</a:t>
            </a:r>
            <a:r>
              <a:rPr lang="ru-RU" altLang="ru-RU">
                <a:cs typeface="Times New Roman" panose="02020603050405020304" pitchFamily="18" charset="0"/>
              </a:rPr>
              <a:t>гольник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191837D3-5240-4763-B538-BEBED3AF2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194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21-у</a:t>
            </a:r>
            <a:r>
              <a:rPr lang="ru-RU" altLang="ru-RU">
                <a:cs typeface="Times New Roman" panose="02020603050405020304" pitchFamily="18" charset="0"/>
              </a:rPr>
              <a:t>гольник</a:t>
            </a:r>
            <a:r>
              <a:rPr lang="ru-RU" altLang="ru-RU"/>
              <a:t>.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6618A02-F883-4BE3-83AC-16F60D288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333893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6D472A5B-82DB-4BC3-A1DF-3F9B806A9C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35171" name="Text Box 3">
            <a:extLst>
              <a:ext uri="{FF2B5EF4-FFF2-40B4-BE49-F238E27FC236}">
                <a16:creationId xmlns:a16="http://schemas.microsoft.com/office/drawing/2014/main" id="{A16F6BDC-8D2E-4CEC-830B-0ACB6977F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Изобразите </a:t>
            </a:r>
            <a:r>
              <a:rPr lang="ru-RU" altLang="ru-RU" dirty="0"/>
              <a:t>правильную </a:t>
            </a:r>
            <a:r>
              <a:rPr lang="ru-RU" altLang="ru-RU" dirty="0">
                <a:cs typeface="Times New Roman" panose="02020603050405020304" pitchFamily="18" charset="0"/>
              </a:rPr>
              <a:t>четырехугольную пирамиду</a:t>
            </a:r>
            <a:r>
              <a:rPr lang="ru-RU" altLang="ru-RU" dirty="0"/>
              <a:t> на клетчатой бумаге</a:t>
            </a:r>
            <a:r>
              <a:rPr lang="ru-RU" altLang="ru-RU" dirty="0">
                <a:cs typeface="Times New Roman" panose="02020603050405020304" pitchFamily="18" charset="0"/>
              </a:rPr>
              <a:t>, аналогично данной на рисунке.</a:t>
            </a:r>
            <a:r>
              <a:rPr lang="ru-RU" altLang="ru-RU" dirty="0"/>
              <a:t> </a:t>
            </a:r>
          </a:p>
        </p:txBody>
      </p:sp>
      <p:pic>
        <p:nvPicPr>
          <p:cNvPr id="135175" name="Picture 7">
            <a:extLst>
              <a:ext uri="{FF2B5EF4-FFF2-40B4-BE49-F238E27FC236}">
                <a16:creationId xmlns:a16="http://schemas.microsoft.com/office/drawing/2014/main" id="{A67BB184-775E-4137-9CEE-9D27DE93D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1406525"/>
            <a:ext cx="47990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25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>
            <a:extLst>
              <a:ext uri="{FF2B5EF4-FFF2-40B4-BE49-F238E27FC236}">
                <a16:creationId xmlns:a16="http://schemas.microsoft.com/office/drawing/2014/main" id="{7815B38B-C6BF-42D8-B4FA-0DB48DFC2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51301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Изобразите </a:t>
            </a:r>
            <a:r>
              <a:rPr lang="ru-RU" altLang="ru-RU" dirty="0"/>
              <a:t>правильную шести</a:t>
            </a:r>
            <a:r>
              <a:rPr lang="ru-RU" altLang="ru-RU" dirty="0">
                <a:cs typeface="Times New Roman" panose="02020603050405020304" pitchFamily="18" charset="0"/>
              </a:rPr>
              <a:t>угольную пирамиду</a:t>
            </a:r>
            <a:r>
              <a:rPr lang="ru-RU" altLang="ru-RU" dirty="0"/>
              <a:t> на клетчатой бумаге</a:t>
            </a:r>
            <a:r>
              <a:rPr lang="ru-RU" altLang="ru-RU" dirty="0">
                <a:cs typeface="Times New Roman" panose="02020603050405020304" pitchFamily="18" charset="0"/>
              </a:rPr>
              <a:t>, аналогично данной на рисунке.</a:t>
            </a:r>
            <a:r>
              <a:rPr lang="ru-RU" altLang="ru-RU" dirty="0"/>
              <a:t> </a:t>
            </a:r>
          </a:p>
        </p:txBody>
      </p:sp>
      <p:pic>
        <p:nvPicPr>
          <p:cNvPr id="137221" name="Picture 5">
            <a:extLst>
              <a:ext uri="{FF2B5EF4-FFF2-40B4-BE49-F238E27FC236}">
                <a16:creationId xmlns:a16="http://schemas.microsoft.com/office/drawing/2014/main" id="{423C43C4-970B-48C6-8087-B6C8CAFB4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49593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9B86A5F-5C71-48F0-9B09-4C850B2A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799961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4BBAF7E3-82CA-4359-BEE9-E83812206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три ребра четырехугольной пирамиды. Изобразите всю пирамиду.</a:t>
            </a:r>
            <a:r>
              <a:rPr lang="ru-RU" altLang="ru-RU" dirty="0"/>
              <a:t> </a:t>
            </a:r>
          </a:p>
        </p:txBody>
      </p:sp>
      <p:pic>
        <p:nvPicPr>
          <p:cNvPr id="104459" name="Picture 11">
            <a:extLst>
              <a:ext uri="{FF2B5EF4-FFF2-40B4-BE49-F238E27FC236}">
                <a16:creationId xmlns:a16="http://schemas.microsoft.com/office/drawing/2014/main" id="{0B4FA4AB-9E29-4399-9604-81F5EAFBF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812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61" name="Group 13">
            <a:extLst>
              <a:ext uri="{FF2B5EF4-FFF2-40B4-BE49-F238E27FC236}">
                <a16:creationId xmlns:a16="http://schemas.microsoft.com/office/drawing/2014/main" id="{5B08354D-6C47-4D5A-AC81-C2AA56921C7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6626225" cy="3913188"/>
            <a:chOff x="240" y="1248"/>
            <a:chExt cx="4174" cy="2465"/>
          </a:xfrm>
        </p:grpSpPr>
        <p:sp>
          <p:nvSpPr>
            <p:cNvPr id="104454" name="Text Box 6">
              <a:extLst>
                <a:ext uri="{FF2B5EF4-FFF2-40B4-BE49-F238E27FC236}">
                  <a16:creationId xmlns:a16="http://schemas.microsoft.com/office/drawing/2014/main" id="{8A10AED9-67BC-4E9A-A458-90BACE008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04460" name="Picture 12">
              <a:extLst>
                <a:ext uri="{FF2B5EF4-FFF2-40B4-BE49-F238E27FC236}">
                  <a16:creationId xmlns:a16="http://schemas.microsoft.com/office/drawing/2014/main" id="{A0725CB4-3E7B-425C-8D34-005BF3A325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248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9A4808BB-9ECD-4CD6-9302-0F78E1971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221359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461</Words>
  <Application>Microsoft Office PowerPoint</Application>
  <PresentationFormat>Экран (4:3)</PresentationFormat>
  <Paragraphs>67</Paragraphs>
  <Slides>12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Оформление по умолчанию</vt:lpstr>
      <vt:lpstr>Точечный рисунок</vt:lpstr>
      <vt:lpstr>3,в. ПРОСТРАНСТВЕННЫЕ ФИГУРЫ (Пирамида)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ПАРАЛЛЕЛЕПИПЕД</dc:title>
  <dc:creator>*</dc:creator>
  <cp:lastModifiedBy>Vladimir Smirnov</cp:lastModifiedBy>
  <cp:revision>61</cp:revision>
  <dcterms:created xsi:type="dcterms:W3CDTF">2006-09-17T07:14:52Z</dcterms:created>
  <dcterms:modified xsi:type="dcterms:W3CDTF">2022-04-03T08:00:40Z</dcterms:modified>
</cp:coreProperties>
</file>