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46" r:id="rId2"/>
    <p:sldId id="402" r:id="rId3"/>
    <p:sldId id="430" r:id="rId4"/>
    <p:sldId id="403" r:id="rId5"/>
    <p:sldId id="431" r:id="rId6"/>
    <p:sldId id="437" r:id="rId7"/>
    <p:sldId id="445" r:id="rId8"/>
    <p:sldId id="446" r:id="rId9"/>
    <p:sldId id="456" r:id="rId10"/>
    <p:sldId id="457" r:id="rId11"/>
    <p:sldId id="405" r:id="rId12"/>
    <p:sldId id="433" r:id="rId13"/>
    <p:sldId id="406" r:id="rId14"/>
    <p:sldId id="458" r:id="rId15"/>
    <p:sldId id="410" r:id="rId16"/>
    <p:sldId id="454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73" autoAdjust="0"/>
    <p:restoredTop sz="90929"/>
  </p:normalViewPr>
  <p:slideViewPr>
    <p:cSldViewPr>
      <p:cViewPr varScale="1">
        <p:scale>
          <a:sx n="95" d="100"/>
          <a:sy n="95" d="100"/>
        </p:scale>
        <p:origin x="46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EFB0DD-BC25-4276-BC03-D320178B856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CADBB-C523-44A0-88EF-8256C556179F}" type="slidenum">
              <a:rPr lang="ru-RU"/>
              <a:pPr/>
              <a:t>2</a:t>
            </a:fld>
            <a:endParaRPr lang="ru-RU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6127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F4891C-032A-40C9-AD43-BFE3449AEB51}" type="slidenum">
              <a:rPr lang="ru-RU"/>
              <a:pPr/>
              <a:t>11</a:t>
            </a:fld>
            <a:endParaRPr lang="ru-RU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F4891C-032A-40C9-AD43-BFE3449AEB51}" type="slidenum">
              <a:rPr lang="ru-RU"/>
              <a:pPr/>
              <a:t>12</a:t>
            </a:fld>
            <a:endParaRPr lang="ru-RU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B32D9D-CE9D-461E-991A-6A4A4A56BFC6}" type="slidenum">
              <a:rPr lang="ru-RU"/>
              <a:pPr/>
              <a:t>13</a:t>
            </a:fld>
            <a:endParaRPr lang="ru-RU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B32D9D-CE9D-461E-991A-6A4A4A56BFC6}" type="slidenum">
              <a:rPr lang="ru-RU"/>
              <a:pPr/>
              <a:t>14</a:t>
            </a:fld>
            <a:endParaRPr lang="ru-RU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C9BD29-D4ED-4958-8639-A59D90762B0E}" type="slidenum">
              <a:rPr lang="ru-RU"/>
              <a:pPr/>
              <a:t>15</a:t>
            </a:fld>
            <a:endParaRPr lang="ru-RU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C9BD29-D4ED-4958-8639-A59D90762B0E}" type="slidenum">
              <a:rPr lang="ru-RU"/>
              <a:pPr/>
              <a:t>16</a:t>
            </a:fld>
            <a:endParaRPr lang="ru-RU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903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CADBB-C523-44A0-88EF-8256C556179F}" type="slidenum">
              <a:rPr lang="ru-RU"/>
              <a:pPr/>
              <a:t>3</a:t>
            </a:fld>
            <a:endParaRPr lang="ru-RU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471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7C4F6F-997C-41FA-94B4-725ACB8ADC8F}" type="slidenum">
              <a:rPr lang="ru-RU"/>
              <a:pPr/>
              <a:t>4</a:t>
            </a:fld>
            <a:endParaRPr lang="ru-RU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774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7C4F6F-997C-41FA-94B4-725ACB8ADC8F}" type="slidenum">
              <a:rPr lang="ru-RU"/>
              <a:pPr/>
              <a:t>5</a:t>
            </a:fld>
            <a:endParaRPr lang="ru-RU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337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C9BD29-D4ED-4958-8639-A59D90762B0E}" type="slidenum">
              <a:rPr lang="ru-RU"/>
              <a:pPr/>
              <a:t>6</a:t>
            </a:fld>
            <a:endParaRPr lang="ru-RU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332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CADBB-C523-44A0-88EF-8256C556179F}" type="slidenum">
              <a:rPr lang="ru-RU"/>
              <a:pPr/>
              <a:t>7</a:t>
            </a:fld>
            <a:endParaRPr lang="ru-RU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8171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CADBB-C523-44A0-88EF-8256C556179F}" type="slidenum">
              <a:rPr lang="ru-RU"/>
              <a:pPr/>
              <a:t>8</a:t>
            </a:fld>
            <a:endParaRPr lang="ru-RU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391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156227-DB50-4172-A2C8-B3AF157FF247}" type="slidenum">
              <a:rPr lang="ru-RU"/>
              <a:pPr/>
              <a:t>9</a:t>
            </a:fld>
            <a:endParaRPr lang="ru-RU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913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156227-DB50-4172-A2C8-B3AF157FF247}" type="slidenum">
              <a:rPr lang="ru-RU"/>
              <a:pPr/>
              <a:t>10</a:t>
            </a:fld>
            <a:endParaRPr lang="ru-RU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78C58-6F52-4A2C-BFF5-BA92690005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6625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6012DC-09AD-421D-B7EB-AF7D864C69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3858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030A03-97B7-4388-9012-85BA115B33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1575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40139-8A14-402B-B93F-13AF243F92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105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F269C1-7B08-4540-B192-1CD9CDD26D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903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999001-7444-4905-9A26-B134FFC8F0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952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66B36A-2CF2-4FFC-9896-69AED5C6FE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382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673CDC-7473-4D40-A5FF-B626DFE63C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177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808843-FF86-44A2-AC89-A4C7D5231F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7607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3415AA-21A6-4780-9126-100CDB80F6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757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2661FB-1132-46C8-9B6E-13E2D156D0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8710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7F6B9CB-4C80-435C-B841-F92DFC51BA6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6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6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F0B6D1-7595-4120-90FB-70727239B4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40768"/>
            <a:ext cx="9108504" cy="14700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4.c. </a:t>
            </a:r>
            <a:r>
              <a:rPr lang="ru-RU" dirty="0">
                <a:solidFill>
                  <a:srgbClr val="FF0000"/>
                </a:solidFill>
              </a:rPr>
              <a:t>Задачи на нахождение кратчайших путей в пространстве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1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11803" y="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>
                <a:solidFill>
                  <a:srgbClr val="FF3300"/>
                </a:solidFill>
                <a:cs typeface="Times New Roman" pitchFamily="18" charset="0"/>
              </a:rPr>
              <a:t>	</a:t>
            </a:r>
            <a:r>
              <a:rPr lang="ru-RU" dirty="0">
                <a:solidFill>
                  <a:srgbClr val="FF3300"/>
                </a:solidFill>
                <a:cs typeface="Times New Roman" pitchFamily="18" charset="0"/>
              </a:rPr>
              <a:t>Решение.</a:t>
            </a:r>
            <a:r>
              <a:rPr lang="ru-RU" dirty="0">
                <a:cs typeface="Times New Roman" pitchFamily="18" charset="0"/>
              </a:rPr>
              <a:t> Рассмотрим развертку, состоящую из двух соседних граней куба, изображенную на рисунке.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341" name="Text Box 21"/>
              <p:cNvSpPr txBox="1">
                <a:spLocks noChangeArrowheads="1"/>
              </p:cNvSpPr>
              <p:nvPr/>
            </p:nvSpPr>
            <p:spPr bwMode="auto">
              <a:xfrm>
                <a:off x="11803" y="3394538"/>
                <a:ext cx="9144000" cy="7400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2000" dirty="0">
                    <a:cs typeface="Times New Roman" pitchFamily="18" charset="0"/>
                  </a:rPr>
                  <a:t>	Кратчайшим путем из </a:t>
                </a:r>
                <a:r>
                  <a:rPr lang="en-US" sz="2000" i="1" dirty="0">
                    <a:cs typeface="Times New Roman" pitchFamily="18" charset="0"/>
                  </a:rPr>
                  <a:t>A </a:t>
                </a:r>
                <a:r>
                  <a:rPr lang="ru-RU" sz="2000" dirty="0">
                    <a:cs typeface="Times New Roman" pitchFamily="18" charset="0"/>
                  </a:rPr>
                  <a:t>в </a:t>
                </a:r>
                <a:r>
                  <a:rPr lang="en-US" sz="2000" i="1" dirty="0">
                    <a:cs typeface="Times New Roman" pitchFamily="18" charset="0"/>
                  </a:rPr>
                  <a:t>C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ru-RU" sz="2000" dirty="0">
                    <a:cs typeface="Times New Roman" pitchFamily="18" charset="0"/>
                  </a:rPr>
                  <a:t> является отрезок </a:t>
                </a:r>
                <a:r>
                  <a:rPr lang="en-US" sz="2000" i="1" dirty="0">
                    <a:cs typeface="Times New Roman" pitchFamily="18" charset="0"/>
                  </a:rPr>
                  <a:t>AC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ru-RU" sz="2000" dirty="0">
                    <a:cs typeface="Times New Roman" pitchFamily="18" charset="0"/>
                  </a:rPr>
                  <a:t>, длина которого равна</a:t>
                </a:r>
                <a:r>
                  <a:rPr lang="ru-RU" sz="2000" dirty="0"/>
                  <a:t>    </a:t>
                </a:r>
                <a:r>
                  <a:rPr lang="ru-RU" sz="20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ru-RU" sz="2000" i="1"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ru-RU" sz="2000" dirty="0">
                    <a:cs typeface="Times New Roman" pitchFamily="18" charset="0"/>
                  </a:rPr>
                  <a:t>. Соответствующий путь на поверхности куба изображен на рисунке.</a:t>
                </a:r>
              </a:p>
            </p:txBody>
          </p:sp>
        </mc:Choice>
        <mc:Fallback xmlns="">
          <p:sp>
            <p:nvSpPr>
              <p:cNvPr id="56341" name="Text 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803" y="3394538"/>
                <a:ext cx="9144000" cy="740074"/>
              </a:xfrm>
              <a:prstGeom prst="rect">
                <a:avLst/>
              </a:prstGeom>
              <a:blipFill>
                <a:blip r:embed="rId3"/>
                <a:stretch>
                  <a:fillRect t="-4959" r="-667" b="-148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347" name="Text Box 27"/>
              <p:cNvSpPr txBox="1">
                <a:spLocks noChangeArrowheads="1"/>
              </p:cNvSpPr>
              <p:nvPr/>
            </p:nvSpPr>
            <p:spPr bwMode="auto">
              <a:xfrm>
                <a:off x="3623815" y="4434394"/>
                <a:ext cx="5508105" cy="13556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2000" dirty="0">
                    <a:cs typeface="Times New Roman" pitchFamily="18" charset="0"/>
                  </a:rPr>
                  <a:t>	Заметим, что путь из </a:t>
                </a:r>
                <a:r>
                  <a:rPr lang="en-US" sz="2000" i="1" dirty="0">
                    <a:cs typeface="Times New Roman" pitchFamily="18" charset="0"/>
                  </a:rPr>
                  <a:t>A </a:t>
                </a:r>
                <a:r>
                  <a:rPr lang="ru-RU" sz="2000" dirty="0">
                    <a:cs typeface="Times New Roman" pitchFamily="18" charset="0"/>
                  </a:rPr>
                  <a:t>в </a:t>
                </a:r>
                <a:r>
                  <a:rPr lang="en-US" sz="2000" i="1" dirty="0">
                    <a:cs typeface="Times New Roman" pitchFamily="18" charset="0"/>
                  </a:rPr>
                  <a:t>C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ru-RU" sz="2000" dirty="0">
                    <a:cs typeface="Times New Roman" pitchFamily="18" charset="0"/>
                  </a:rPr>
                  <a:t> является не единственным. Имеется шесть таких путей, длины которых равны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ru-RU" sz="2000" b="0" i="1" smtClean="0"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ru-RU" sz="2000" dirty="0">
                    <a:cs typeface="Times New Roman" pitchFamily="18" charset="0"/>
                  </a:rPr>
                  <a:t>, проходящих через середины ребер </a:t>
                </a:r>
                <a:r>
                  <a:rPr lang="en-US" sz="2000" i="1" dirty="0">
                    <a:cs typeface="Times New Roman" pitchFamily="18" charset="0"/>
                  </a:rPr>
                  <a:t>BB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ru-RU" sz="2000" dirty="0">
                    <a:cs typeface="Times New Roman" pitchFamily="18" charset="0"/>
                  </a:rPr>
                  <a:t>, </a:t>
                </a:r>
                <a:r>
                  <a:rPr lang="en-US" sz="2000" i="1" dirty="0">
                    <a:cs typeface="Times New Roman" pitchFamily="18" charset="0"/>
                  </a:rPr>
                  <a:t>A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en-US" sz="2000" i="1" dirty="0">
                    <a:cs typeface="Times New Roman" pitchFamily="18" charset="0"/>
                  </a:rPr>
                  <a:t>B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ru-RU" sz="2000" dirty="0">
                    <a:cs typeface="Times New Roman" pitchFamily="18" charset="0"/>
                  </a:rPr>
                  <a:t>, </a:t>
                </a:r>
                <a:r>
                  <a:rPr lang="en-US" sz="2000" i="1" dirty="0">
                    <a:cs typeface="Times New Roman" pitchFamily="18" charset="0"/>
                  </a:rPr>
                  <a:t>A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en-US" sz="2000" i="1" dirty="0">
                    <a:cs typeface="Times New Roman" pitchFamily="18" charset="0"/>
                  </a:rPr>
                  <a:t>D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ru-RU" sz="2000" dirty="0">
                    <a:cs typeface="Times New Roman" pitchFamily="18" charset="0"/>
                  </a:rPr>
                  <a:t>, </a:t>
                </a:r>
                <a:r>
                  <a:rPr lang="en-US" sz="2000" i="1" dirty="0">
                    <a:cs typeface="Times New Roman" pitchFamily="18" charset="0"/>
                  </a:rPr>
                  <a:t>DD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ru-RU" sz="2000" dirty="0">
                    <a:cs typeface="Times New Roman" pitchFamily="18" charset="0"/>
                  </a:rPr>
                  <a:t>, </a:t>
                </a:r>
                <a:r>
                  <a:rPr lang="en-US" sz="2000" i="1" dirty="0">
                    <a:cs typeface="Times New Roman" pitchFamily="18" charset="0"/>
                  </a:rPr>
                  <a:t>CD</a:t>
                </a:r>
                <a:r>
                  <a:rPr lang="ru-RU" sz="2000" dirty="0">
                    <a:cs typeface="Times New Roman" pitchFamily="18" charset="0"/>
                  </a:rPr>
                  <a:t> и </a:t>
                </a:r>
                <a:r>
                  <a:rPr lang="en-US" sz="2000" i="1" dirty="0">
                    <a:cs typeface="Times New Roman" pitchFamily="18" charset="0"/>
                  </a:rPr>
                  <a:t>BC</a:t>
                </a:r>
                <a:r>
                  <a:rPr lang="ru-RU" sz="2000" dirty="0">
                    <a:cs typeface="Times New Roman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56347" name="Text 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23815" y="4434394"/>
                <a:ext cx="5508105" cy="1355628"/>
              </a:xfrm>
              <a:prstGeom prst="rect">
                <a:avLst/>
              </a:prstGeom>
              <a:blipFill>
                <a:blip r:embed="rId4"/>
                <a:stretch>
                  <a:fillRect l="-1106" t="-2242" r="-1106" b="-717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EBDC00D-70C9-63A2-A689-E6443CAA26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4088" y="756596"/>
            <a:ext cx="2729150" cy="262142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A87D488-894C-AE46-27D5-0E6383372A6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9552" y="4054573"/>
            <a:ext cx="2740311" cy="280342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6724B17-E539-8475-C00B-0D8D2BDCD83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1488" y="1162345"/>
            <a:ext cx="3541555" cy="194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086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>
                <a:cs typeface="Times New Roman" pitchFamily="18" charset="0"/>
              </a:rPr>
              <a:t>	6</a:t>
            </a:r>
            <a:r>
              <a:rPr lang="ru-RU" dirty="0">
                <a:cs typeface="Times New Roman" pitchFamily="18" charset="0"/>
              </a:rPr>
              <a:t>. Найдите длину кратчайшего пути по поверхности правильной треугольной призмы </a:t>
            </a:r>
            <a:r>
              <a:rPr lang="en-US" i="1" dirty="0">
                <a:cs typeface="Times New Roman" pitchFamily="18" charset="0"/>
              </a:rPr>
              <a:t>ABCA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B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ru-RU" dirty="0">
                <a:cs typeface="Times New Roman" pitchFamily="18" charset="0"/>
              </a:rPr>
              <a:t>, соединяющего вершину </a:t>
            </a:r>
            <a:r>
              <a:rPr lang="en-US" i="1" dirty="0">
                <a:cs typeface="Times New Roman" pitchFamily="18" charset="0"/>
              </a:rPr>
              <a:t>A</a:t>
            </a:r>
            <a:r>
              <a:rPr lang="ru-RU" dirty="0">
                <a:cs typeface="Times New Roman" pitchFamily="18" charset="0"/>
              </a:rPr>
              <a:t> и середину </a:t>
            </a:r>
            <a:r>
              <a:rPr lang="en-US" i="1" dirty="0">
                <a:cs typeface="Times New Roman" pitchFamily="18" charset="0"/>
              </a:rPr>
              <a:t>D  </a:t>
            </a:r>
            <a:r>
              <a:rPr lang="ru-RU" dirty="0">
                <a:cs typeface="Times New Roman" pitchFamily="18" charset="0"/>
              </a:rPr>
              <a:t>ребра </a:t>
            </a:r>
            <a:r>
              <a:rPr lang="en-US" i="1" dirty="0">
                <a:cs typeface="Times New Roman" pitchFamily="18" charset="0"/>
              </a:rPr>
              <a:t>B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ru-RU" dirty="0">
                <a:cs typeface="Times New Roman" pitchFamily="18" charset="0"/>
              </a:rPr>
              <a:t>. Все ребра призмы равны 1.</a:t>
            </a:r>
            <a:r>
              <a:rPr lang="ru-RU" dirty="0"/>
              <a:t>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E7CC70E-BB9E-5DE1-81B3-4D46E591D2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2391" y="1700808"/>
            <a:ext cx="4239217" cy="406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447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0" y="5949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dirty="0">
                <a:solidFill>
                  <a:srgbClr val="FF3300"/>
                </a:solidFill>
                <a:cs typeface="Times New Roman" pitchFamily="18" charset="0"/>
              </a:rPr>
              <a:t>	</a:t>
            </a:r>
            <a:r>
              <a:rPr lang="ru-RU" sz="2000" dirty="0">
                <a:solidFill>
                  <a:srgbClr val="FF3300"/>
                </a:solidFill>
                <a:cs typeface="Times New Roman" pitchFamily="18" charset="0"/>
              </a:rPr>
              <a:t>Решение.</a:t>
            </a:r>
            <a:r>
              <a:rPr lang="ru-RU" sz="2000" dirty="0">
                <a:cs typeface="Times New Roman" pitchFamily="18" charset="0"/>
              </a:rPr>
              <a:t> Рассмотрим развертку, состоящую из двух боковых граней призмы, изображенную на рисунке 18.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6025" name="Text Box 9"/>
              <p:cNvSpPr txBox="1">
                <a:spLocks noChangeArrowheads="1"/>
              </p:cNvSpPr>
              <p:nvPr/>
            </p:nvSpPr>
            <p:spPr bwMode="auto">
              <a:xfrm>
                <a:off x="0" y="3224523"/>
                <a:ext cx="9144000" cy="889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2000" dirty="0">
                    <a:cs typeface="Times New Roman" pitchFamily="18" charset="0"/>
                  </a:rPr>
                  <a:t>Длина кратчайшего пути по этим граням призмы равна длине отрезка </a:t>
                </a:r>
                <a:r>
                  <a:rPr lang="en-US" sz="2000" i="1" dirty="0">
                    <a:cs typeface="Times New Roman" pitchFamily="18" charset="0"/>
                  </a:rPr>
                  <a:t>AD </a:t>
                </a:r>
                <a:r>
                  <a:rPr lang="ru-RU" sz="2000" dirty="0">
                    <a:cs typeface="Times New Roman" pitchFamily="18" charset="0"/>
                  </a:rPr>
                  <a:t>и равна </a:t>
                </a:r>
                <a:r>
                  <a:rPr lang="ru-RU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20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13</m:t>
                            </m:r>
                          </m:e>
                        </m:rad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000" dirty="0">
                    <a:cs typeface="Times New Roman" pitchFamily="18" charset="0"/>
                  </a:rPr>
                  <a:t>. </a:t>
                </a:r>
              </a:p>
            </p:txBody>
          </p:sp>
        </mc:Choice>
        <mc:Fallback>
          <p:sp>
            <p:nvSpPr>
              <p:cNvPr id="86025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224523"/>
                <a:ext cx="9144000" cy="889795"/>
              </a:xfrm>
              <a:prstGeom prst="rect">
                <a:avLst/>
              </a:prstGeom>
              <a:blipFill>
                <a:blip r:embed="rId3"/>
                <a:stretch>
                  <a:fillRect l="-667" t="-4110" r="-667" b="-411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82D40E1-EF77-1E95-FA51-C6717582F6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640" y="677835"/>
            <a:ext cx="4278959" cy="2513039"/>
          </a:xfrm>
          <a:prstGeom prst="rect">
            <a:avLst/>
          </a:prstGeom>
        </p:spPr>
      </p:pic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06B079DE-4D1F-78FB-6C82-B751D93F9A04}"/>
              </a:ext>
            </a:extLst>
          </p:cNvPr>
          <p:cNvGrpSpPr/>
          <p:nvPr/>
        </p:nvGrpSpPr>
        <p:grpSpPr>
          <a:xfrm>
            <a:off x="3635896" y="356786"/>
            <a:ext cx="5508104" cy="4336343"/>
            <a:chOff x="3635896" y="356786"/>
            <a:chExt cx="5508104" cy="4336343"/>
          </a:xfrm>
        </p:grpSpPr>
        <p:sp>
          <p:nvSpPr>
            <p:cNvPr id="9" name="Text Box 12">
              <a:extLst>
                <a:ext uri="{FF2B5EF4-FFF2-40B4-BE49-F238E27FC236}">
                  <a16:creationId xmlns:a16="http://schemas.microsoft.com/office/drawing/2014/main" id="{D7175674-166B-4D2A-B85C-CAC605FE3E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5896" y="3677466"/>
              <a:ext cx="5508104" cy="1015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sz="2000" dirty="0">
                  <a:cs typeface="Times New Roman" pitchFamily="18" charset="0"/>
                </a:rPr>
                <a:t>	Однако путь из </a:t>
              </a:r>
              <a:r>
                <a:rPr lang="en-US" sz="2000" i="1" dirty="0">
                  <a:cs typeface="Times New Roman" pitchFamily="18" charset="0"/>
                </a:rPr>
                <a:t>A </a:t>
              </a:r>
              <a:r>
                <a:rPr lang="ru-RU" sz="2000" dirty="0">
                  <a:cs typeface="Times New Roman" pitchFamily="18" charset="0"/>
                </a:rPr>
                <a:t>в </a:t>
              </a:r>
              <a:r>
                <a:rPr lang="ru-RU" sz="2000" i="1" dirty="0">
                  <a:cs typeface="Times New Roman" pitchFamily="18" charset="0"/>
                </a:rPr>
                <a:t>D </a:t>
              </a:r>
              <a:r>
                <a:rPr lang="ru-RU" sz="2000" dirty="0">
                  <a:cs typeface="Times New Roman" pitchFamily="18" charset="0"/>
                </a:rPr>
                <a:t>может проходить не только по боковым граням, но и по боковой грани и основанию. </a:t>
              </a:r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2960B1B-AA98-1A62-4732-CD6655EC3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228184" y="356786"/>
              <a:ext cx="1885800" cy="2834088"/>
            </a:xfrm>
            <a:prstGeom prst="rect">
              <a:avLst/>
            </a:prstGeom>
          </p:spPr>
        </p:pic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F046F4F6-0B2F-3C2F-6EA0-E6B54471C9E5}"/>
              </a:ext>
            </a:extLst>
          </p:cNvPr>
          <p:cNvGrpSpPr/>
          <p:nvPr/>
        </p:nvGrpSpPr>
        <p:grpSpPr>
          <a:xfrm>
            <a:off x="322046" y="3906740"/>
            <a:ext cx="8821954" cy="2976775"/>
            <a:chOff x="322046" y="3906740"/>
            <a:chExt cx="8821954" cy="2976775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602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635896" y="4693129"/>
                  <a:ext cx="5508104" cy="20839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sz="2000" dirty="0">
                      <a:cs typeface="Times New Roman" pitchFamily="18" charset="0"/>
                    </a:rPr>
                    <a:t>      </a:t>
                  </a:r>
                  <a:r>
                    <a:rPr lang="ru-RU" sz="2000" dirty="0">
                      <a:cs typeface="Times New Roman" pitchFamily="18" charset="0"/>
                    </a:rPr>
                    <a:t>В этом случае кратчайшим путем является отрезок </a:t>
                  </a:r>
                  <a:r>
                    <a:rPr lang="en-US" sz="2000" i="1" dirty="0">
                      <a:cs typeface="Times New Roman" pitchFamily="18" charset="0"/>
                    </a:rPr>
                    <a:t>AD</a:t>
                  </a:r>
                  <a:r>
                    <a:rPr lang="ru-RU" sz="2000" dirty="0">
                      <a:cs typeface="Times New Roman" pitchFamily="18" charset="0"/>
                    </a:rPr>
                    <a:t>, длина которого равна </a:t>
                  </a:r>
                  <a:r>
                    <a:rPr lang="ru-RU" sz="2000" dirty="0"/>
                    <a:t>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0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7+2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rad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sz="2000" dirty="0">
                      <a:cs typeface="Times New Roman" pitchFamily="18" charset="0"/>
                    </a:rPr>
                    <a:t>. Непосредственные вычисления показывают, что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7+2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rad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sz="2000" dirty="0">
                      <a:cs typeface="Times New Roman" pitchFamily="18" charset="0"/>
                    </a:rPr>
                    <a:t> &lt; </a:t>
                  </a:r>
                  <a:r>
                    <a:rPr lang="ru-RU" sz="2000" dirty="0">
                      <a:cs typeface="Times New Roman" pitchFamily="18" charset="0"/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13</m:t>
                              </m:r>
                            </m:e>
                          </m:rad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sz="2000" dirty="0">
                      <a:cs typeface="Times New Roman" pitchFamily="18" charset="0"/>
                    </a:rPr>
                    <a:t>, следовательно, этот путь является кратчайшим. </a:t>
                  </a:r>
                </a:p>
              </p:txBody>
            </p:sp>
          </mc:Choice>
          <mc:Fallback>
            <p:sp>
              <p:nvSpPr>
                <p:cNvPr id="86028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635896" y="4693129"/>
                  <a:ext cx="5508104" cy="2083904"/>
                </a:xfrm>
                <a:prstGeom prst="rect">
                  <a:avLst/>
                </a:prstGeom>
                <a:blipFill>
                  <a:blip r:embed="rId6"/>
                  <a:stretch>
                    <a:fillRect l="-1106" t="-1754" r="-1106" b="-4386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" name="Рисунок 9">
              <a:extLst>
                <a:ext uri="{FF2B5EF4-FFF2-40B4-BE49-F238E27FC236}">
                  <a16:creationId xmlns:a16="http://schemas.microsoft.com/office/drawing/2014/main" id="{9EA879D1-B71D-73E6-2B7F-9F70BC060C5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22046" y="3906740"/>
              <a:ext cx="3012213" cy="29767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5111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0" y="381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>
                <a:cs typeface="Times New Roman" pitchFamily="18" charset="0"/>
              </a:rPr>
              <a:t>	7</a:t>
            </a:r>
            <a:r>
              <a:rPr lang="ru-RU" dirty="0">
                <a:cs typeface="Times New Roman" pitchFamily="18" charset="0"/>
              </a:rPr>
              <a:t>. Найдите длину кратчайшего пути по поверхности правильной шестиугольной призмы </a:t>
            </a:r>
            <a:r>
              <a:rPr lang="en-US" i="1" dirty="0">
                <a:cs typeface="Times New Roman" pitchFamily="18" charset="0"/>
              </a:rPr>
              <a:t>ABCDEFA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B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D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E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F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ru-RU" dirty="0">
                <a:cs typeface="Times New Roman" pitchFamily="18" charset="0"/>
              </a:rPr>
              <a:t>, соединяющего вершины </a:t>
            </a:r>
            <a:r>
              <a:rPr lang="en-US" i="1" dirty="0">
                <a:cs typeface="Times New Roman" pitchFamily="18" charset="0"/>
              </a:rPr>
              <a:t>A</a:t>
            </a:r>
            <a:r>
              <a:rPr lang="ru-RU" dirty="0">
                <a:cs typeface="Times New Roman" pitchFamily="18" charset="0"/>
              </a:rPr>
              <a:t> и </a:t>
            </a:r>
            <a:r>
              <a:rPr lang="en-US" i="1" dirty="0">
                <a:cs typeface="Times New Roman" pitchFamily="18" charset="0"/>
              </a:rPr>
              <a:t>D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ru-RU" dirty="0">
                <a:cs typeface="Times New Roman" pitchFamily="18" charset="0"/>
              </a:rPr>
              <a:t>. Все ребра призмы равны 1.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3C46BAC-C0B9-2CC4-B5A5-2CEF33BCE2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1988840"/>
            <a:ext cx="5144218" cy="365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758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0" y="10943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dirty="0">
                <a:solidFill>
                  <a:srgbClr val="FF3300"/>
                </a:solidFill>
                <a:cs typeface="Times New Roman" pitchFamily="18" charset="0"/>
              </a:rPr>
              <a:t>	</a:t>
            </a:r>
            <a:r>
              <a:rPr lang="ru-RU" sz="2000" dirty="0">
                <a:solidFill>
                  <a:srgbClr val="FF3300"/>
                </a:solidFill>
                <a:cs typeface="Times New Roman" pitchFamily="18" charset="0"/>
              </a:rPr>
              <a:t>Решение.</a:t>
            </a:r>
            <a:r>
              <a:rPr lang="ru-RU" sz="2000" dirty="0">
                <a:cs typeface="Times New Roman" pitchFamily="18" charset="0"/>
              </a:rPr>
              <a:t> Рассмотрим развертку, состоящую из трех боковых граней призмы, изображенную на рисунке.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073" name="Text Box 9"/>
              <p:cNvSpPr txBox="1">
                <a:spLocks noChangeArrowheads="1"/>
              </p:cNvSpPr>
              <p:nvPr/>
            </p:nvSpPr>
            <p:spPr bwMode="auto">
              <a:xfrm>
                <a:off x="19251" y="2852838"/>
                <a:ext cx="9144000" cy="7368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000" dirty="0">
                    <a:cs typeface="Times New Roman" pitchFamily="18" charset="0"/>
                  </a:rPr>
                  <a:t>	</a:t>
                </a:r>
                <a:r>
                  <a:rPr lang="ru-RU" sz="2000" dirty="0">
                    <a:cs typeface="Times New Roman" pitchFamily="18" charset="0"/>
                  </a:rPr>
                  <a:t>Длина кратчайшего пути по этим граням призмы равна длине отрезка </a:t>
                </a:r>
                <a:r>
                  <a:rPr lang="en-US" sz="2000" i="1" dirty="0">
                    <a:cs typeface="Times New Roman" pitchFamily="18" charset="0"/>
                  </a:rPr>
                  <a:t>AD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ru-RU" sz="2000" i="1" dirty="0">
                    <a:cs typeface="Times New Roman" pitchFamily="18" charset="0"/>
                  </a:rPr>
                  <a:t> </a:t>
                </a:r>
                <a:r>
                  <a:rPr lang="ru-RU" sz="2000" dirty="0">
                    <a:cs typeface="Times New Roman" pitchFamily="18" charset="0"/>
                  </a:rPr>
                  <a:t>и равна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ru-RU" sz="2000" b="0" i="1" smtClean="0">
                            <a:latin typeface="Cambria Math"/>
                            <a:cs typeface="Times New Roman" pitchFamily="18" charset="0"/>
                          </a:rPr>
                          <m:t>10</m:t>
                        </m:r>
                      </m:e>
                    </m:rad>
                  </m:oMath>
                </a14:m>
                <a:r>
                  <a:rPr lang="ru-RU" sz="2000" dirty="0">
                    <a:cs typeface="Times New Roman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88073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251" y="2852838"/>
                <a:ext cx="9144000" cy="736868"/>
              </a:xfrm>
              <a:prstGeom prst="rect">
                <a:avLst/>
              </a:prstGeom>
              <a:blipFill>
                <a:blip r:embed="rId3"/>
                <a:stretch>
                  <a:fillRect l="-667" t="-4959" r="-733" b="-148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077" name="Text Box 13"/>
              <p:cNvSpPr txBox="1">
                <a:spLocks noChangeArrowheads="1"/>
              </p:cNvSpPr>
              <p:nvPr/>
            </p:nvSpPr>
            <p:spPr bwMode="auto">
              <a:xfrm>
                <a:off x="28876" y="5796100"/>
                <a:ext cx="9144000" cy="11054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000" dirty="0">
                    <a:cs typeface="Times New Roman" pitchFamily="18" charset="0"/>
                  </a:rPr>
                  <a:t>	</a:t>
                </a:r>
                <a:r>
                  <a:rPr lang="ru-RU" sz="2000" dirty="0">
                    <a:cs typeface="Times New Roman" pitchFamily="18" charset="0"/>
                  </a:rPr>
                  <a:t>Непосредственные вычисления показывают, что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000" i="1">
                            <a:latin typeface="Cambria Math"/>
                          </a:rPr>
                          <m:t>5+2</m:t>
                        </m:r>
                        <m:rad>
                          <m:radPr>
                            <m:degHide m:val="on"/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2000" i="1">
                                <a:latin typeface="Cambria Math"/>
                              </a:rPr>
                              <m:t>3</m:t>
                            </m:r>
                          </m:e>
                        </m:rad>
                      </m:e>
                    </m:rad>
                    <m:r>
                      <a:rPr lang="en-US" sz="2000" b="0" i="1" smtClean="0">
                        <a:latin typeface="Cambria Math"/>
                      </a:rPr>
                      <m:t>&lt;</m:t>
                    </m:r>
                    <m:rad>
                      <m:radPr>
                        <m:degHide m:val="on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/>
                          </a:rPr>
                          <m:t>10</m:t>
                        </m:r>
                      </m:e>
                    </m:rad>
                  </m:oMath>
                </a14:m>
                <a:r>
                  <a:rPr lang="ru-RU" sz="2000" dirty="0">
                    <a:cs typeface="Times New Roman" pitchFamily="18" charset="0"/>
                  </a:rPr>
                  <a:t>, следовательно, этот путь является кратчайшим. Соответствующий путь на поверхности призмы изображен на рисунке. </a:t>
                </a:r>
              </a:p>
            </p:txBody>
          </p:sp>
        </mc:Choice>
        <mc:Fallback xmlns="">
          <p:sp>
            <p:nvSpPr>
              <p:cNvPr id="88077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876" y="5796100"/>
                <a:ext cx="9144000" cy="1105431"/>
              </a:xfrm>
              <a:prstGeom prst="rect">
                <a:avLst/>
              </a:prstGeom>
              <a:blipFill>
                <a:blip r:embed="rId4"/>
                <a:stretch>
                  <a:fillRect l="-733" r="-667" b="-93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9">
                <a:extLst>
                  <a:ext uri="{FF2B5EF4-FFF2-40B4-BE49-F238E27FC236}">
                    <a16:creationId xmlns:a16="http://schemas.microsoft.com/office/drawing/2014/main" id="{EB992CE5-8AC4-4D42-A358-2CEEE30285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79911" y="3424960"/>
                <a:ext cx="5383339" cy="23365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000" dirty="0">
                    <a:cs typeface="Times New Roman" pitchFamily="18" charset="0"/>
                  </a:rPr>
                  <a:t>	</a:t>
                </a:r>
                <a:r>
                  <a:rPr lang="ru-RU" sz="2000" dirty="0">
                    <a:cs typeface="Times New Roman" pitchFamily="18" charset="0"/>
                  </a:rPr>
                  <a:t> Однако путь из </a:t>
                </a:r>
                <a:r>
                  <a:rPr lang="en-US" sz="2000" i="1" dirty="0">
                    <a:cs typeface="Times New Roman" pitchFamily="18" charset="0"/>
                  </a:rPr>
                  <a:t>A </a:t>
                </a:r>
                <a:r>
                  <a:rPr lang="ru-RU" sz="2000" dirty="0">
                    <a:cs typeface="Times New Roman" pitchFamily="18" charset="0"/>
                  </a:rPr>
                  <a:t>в </a:t>
                </a:r>
                <a:r>
                  <a:rPr lang="ru-RU" sz="2000" i="1" dirty="0">
                    <a:cs typeface="Times New Roman" pitchFamily="18" charset="0"/>
                  </a:rPr>
                  <a:t>D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ru-RU" sz="2000" i="1" dirty="0">
                    <a:cs typeface="Times New Roman" pitchFamily="18" charset="0"/>
                  </a:rPr>
                  <a:t> </a:t>
                </a:r>
                <a:r>
                  <a:rPr lang="ru-RU" sz="2000" dirty="0">
                    <a:cs typeface="Times New Roman" pitchFamily="18" charset="0"/>
                  </a:rPr>
                  <a:t>может проходить не только по боковым граням, но и по боковой грани и основанию. Соответствующая развертка изображена на рисунке. В этом случае кратчайшим путем является отрезок </a:t>
                </a:r>
                <a:r>
                  <a:rPr lang="en-US" sz="2000" i="1" dirty="0">
                    <a:cs typeface="Times New Roman" pitchFamily="18" charset="0"/>
                  </a:rPr>
                  <a:t>AD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ru-RU" sz="2000" dirty="0">
                    <a:cs typeface="Times New Roman" pitchFamily="18" charset="0"/>
                  </a:rPr>
                  <a:t>, длина которого равна</a:t>
                </a:r>
                <a:r>
                  <a:rPr lang="ru-RU" sz="20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000" b="0" i="1" smtClean="0">
                            <a:latin typeface="Cambria Math"/>
                          </a:rPr>
                          <m:t>5+2</m:t>
                        </m:r>
                        <m:rad>
                          <m:radPr>
                            <m:degHide m:val="on"/>
                            <m:ctrlPr>
                              <a:rPr lang="ru-RU" sz="20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2000" b="0" i="1" smtClean="0">
                                <a:latin typeface="Cambria Math"/>
                              </a:rPr>
                              <m:t>3</m:t>
                            </m:r>
                          </m:e>
                        </m:rad>
                      </m:e>
                    </m:rad>
                  </m:oMath>
                </a14:m>
                <a:r>
                  <a:rPr lang="ru-RU" sz="2000" dirty="0">
                    <a:cs typeface="Times New Roman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9" name="Text Box 9">
                <a:extLst>
                  <a:ext uri="{FF2B5EF4-FFF2-40B4-BE49-F238E27FC236}">
                    <a16:creationId xmlns:a16="http://schemas.microsoft.com/office/drawing/2014/main" id="{EB992CE5-8AC4-4D42-A358-2CEEE30285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79911" y="3424960"/>
                <a:ext cx="5383339" cy="2336537"/>
              </a:xfrm>
              <a:prstGeom prst="rect">
                <a:avLst/>
              </a:prstGeom>
              <a:blipFill>
                <a:blip r:embed="rId5"/>
                <a:stretch>
                  <a:fillRect l="-1133" t="-1567" r="-1246" b="-391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BEA6B80-6EB9-7B97-9449-C0958BBB86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19" y="3538714"/>
            <a:ext cx="3341069" cy="241056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B902A14-31CD-2345-ACF5-158D0B9BA86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3608" y="799757"/>
            <a:ext cx="4640664" cy="199583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57AC3D9-40A6-5830-C808-6E1CB3DAACB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56176" y="404115"/>
            <a:ext cx="1989635" cy="254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63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0" y="304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>
                <a:cs typeface="Times New Roman" pitchFamily="18" charset="0"/>
              </a:rPr>
              <a:t>	</a:t>
            </a:r>
            <a:r>
              <a:rPr lang="ru-RU" dirty="0">
                <a:cs typeface="Times New Roman" pitchFamily="18" charset="0"/>
              </a:rPr>
              <a:t>Рассмотрим теперь задачу, предложенную на Объединенной межвузовской математической олимпиаде 2011 года учащимся 11 класса, формулировку которой мы привели в начале данной статьи.</a:t>
            </a:r>
          </a:p>
        </p:txBody>
      </p:sp>
      <p:sp>
        <p:nvSpPr>
          <p:cNvPr id="90130" name="Text Box 18"/>
          <p:cNvSpPr txBox="1">
            <a:spLocks noChangeArrowheads="1"/>
          </p:cNvSpPr>
          <p:nvPr/>
        </p:nvSpPr>
        <p:spPr bwMode="auto">
          <a:xfrm>
            <a:off x="0" y="1486258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</a:t>
            </a:r>
            <a:r>
              <a:rPr lang="en-US" dirty="0">
                <a:cs typeface="Times New Roman" pitchFamily="18" charset="0"/>
              </a:rPr>
              <a:t>8</a:t>
            </a:r>
            <a:r>
              <a:rPr lang="ru-RU" dirty="0">
                <a:cs typeface="Times New Roman" pitchFamily="18" charset="0"/>
              </a:rPr>
              <a:t>. На рисунке изображен многогранник, все двугранные углы которого прямые. Найдите длину кратчайшего пути по поверхности этого многогранника, соединяющего вершины </a:t>
            </a:r>
            <a:r>
              <a:rPr lang="en-US" i="1" dirty="0">
                <a:cs typeface="Times New Roman" pitchFamily="18" charset="0"/>
              </a:rPr>
              <a:t>B </a:t>
            </a:r>
            <a:r>
              <a:rPr lang="ru-RU" dirty="0">
                <a:cs typeface="Times New Roman" pitchFamily="18" charset="0"/>
              </a:rPr>
              <a:t>и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ru-RU" baseline="-30000" dirty="0">
                <a:cs typeface="Times New Roman" pitchFamily="18" charset="0"/>
              </a:rPr>
              <a:t>2</a:t>
            </a:r>
            <a:r>
              <a:rPr lang="ru-RU" dirty="0">
                <a:cs typeface="Times New Roman" pitchFamily="18" charset="0"/>
              </a:rPr>
              <a:t>.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7F59240-E15E-EE62-AA7C-D17C4E5363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2818299"/>
            <a:ext cx="4002743" cy="373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985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0" y="32284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>
                <a:solidFill>
                  <a:srgbClr val="FF3300"/>
                </a:solidFill>
                <a:cs typeface="Times New Roman" pitchFamily="18" charset="0"/>
              </a:rPr>
              <a:t>	Решение.</a:t>
            </a:r>
            <a:r>
              <a:rPr lang="ru-RU" sz="2000" dirty="0">
                <a:cs typeface="Times New Roman" pitchFamily="18" charset="0"/>
              </a:rPr>
              <a:t> Рассмотрим развертку трех граней этого многогранника. 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ABBB74C7-B3C5-4F2D-E610-5FDDDDD7DBBA}"/>
              </a:ext>
            </a:extLst>
          </p:cNvPr>
          <p:cNvGrpSpPr/>
          <p:nvPr/>
        </p:nvGrpSpPr>
        <p:grpSpPr>
          <a:xfrm>
            <a:off x="0" y="761244"/>
            <a:ext cx="9144000" cy="4484744"/>
            <a:chOff x="0" y="761244"/>
            <a:chExt cx="9144000" cy="448474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0125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0" y="4509120"/>
                  <a:ext cx="9144000" cy="7368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sz="2000" dirty="0">
                      <a:cs typeface="Times New Roman" pitchFamily="18" charset="0"/>
                    </a:rPr>
                    <a:t>	Кратчайшим путем из точки </a:t>
                  </a:r>
                  <a:r>
                    <a:rPr lang="ru-RU" sz="2000" i="1" dirty="0">
                      <a:cs typeface="Times New Roman" pitchFamily="18" charset="0"/>
                    </a:rPr>
                    <a:t>B </a:t>
                  </a:r>
                  <a:r>
                    <a:rPr lang="ru-RU" sz="2000" dirty="0">
                      <a:cs typeface="Times New Roman" pitchFamily="18" charset="0"/>
                    </a:rPr>
                    <a:t>в точку </a:t>
                  </a:r>
                  <a:r>
                    <a:rPr lang="en-US" sz="2000" i="1" dirty="0">
                      <a:cs typeface="Times New Roman" pitchFamily="18" charset="0"/>
                    </a:rPr>
                    <a:t>C</a:t>
                  </a:r>
                  <a:r>
                    <a:rPr lang="ru-RU" sz="2000" dirty="0">
                      <a:cs typeface="Times New Roman" pitchFamily="18" charset="0"/>
                    </a:rPr>
                    <a:t>­</a:t>
                  </a:r>
                  <a:r>
                    <a:rPr lang="ru-RU" sz="2000" baseline="-30000" dirty="0">
                      <a:cs typeface="Times New Roman" pitchFamily="18" charset="0"/>
                    </a:rPr>
                    <a:t>2</a:t>
                  </a:r>
                  <a:r>
                    <a:rPr lang="ru-RU" sz="2000" dirty="0">
                      <a:cs typeface="Times New Roman" pitchFamily="18" charset="0"/>
                    </a:rPr>
                    <a:t> является отрезок </a:t>
                  </a:r>
                  <a:r>
                    <a:rPr lang="en-US" sz="2000" i="1" dirty="0">
                      <a:cs typeface="Times New Roman" pitchFamily="18" charset="0"/>
                    </a:rPr>
                    <a:t>BC</a:t>
                  </a:r>
                  <a:r>
                    <a:rPr lang="ru-RU" sz="2000" baseline="-30000" dirty="0">
                      <a:cs typeface="Times New Roman" pitchFamily="18" charset="0"/>
                    </a:rPr>
                    <a:t>2</a:t>
                  </a:r>
                  <a:r>
                    <a:rPr lang="ru-RU" sz="2000" dirty="0">
                      <a:cs typeface="Times New Roman" pitchFamily="18" charset="0"/>
                    </a:rPr>
                    <a:t>, длина которого равна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0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000" b="0" i="1" smtClean="0">
                              <a:latin typeface="Cambria Math"/>
                              <a:cs typeface="Times New Roman" pitchFamily="18" charset="0"/>
                            </a:rPr>
                            <m:t>13</m:t>
                          </m:r>
                        </m:e>
                      </m:rad>
                    </m:oMath>
                  </a14:m>
                  <a:r>
                    <a:rPr lang="ru-RU" sz="2000" dirty="0">
                      <a:cs typeface="Times New Roman" pitchFamily="18" charset="0"/>
                    </a:rPr>
                    <a:t>. </a:t>
                  </a:r>
                </a:p>
              </p:txBody>
            </p:sp>
          </mc:Choice>
          <mc:Fallback>
            <p:sp>
              <p:nvSpPr>
                <p:cNvPr id="90125" name="Text 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4509120"/>
                  <a:ext cx="9144000" cy="736868"/>
                </a:xfrm>
                <a:prstGeom prst="rect">
                  <a:avLst/>
                </a:prstGeom>
                <a:blipFill>
                  <a:blip r:embed="rId3"/>
                  <a:stretch>
                    <a:fillRect l="-667" t="-4959" r="-667" b="-1405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9578F59B-2C19-7A65-DB4C-C62694CCDF7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16016" y="761244"/>
              <a:ext cx="3960440" cy="3616373"/>
            </a:xfrm>
            <a:prstGeom prst="rect">
              <a:avLst/>
            </a:prstGeom>
          </p:spPr>
        </p:pic>
      </p:grp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82901A8-D36A-43F3-5FD0-54423C65A0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5616" y="776664"/>
            <a:ext cx="2924583" cy="3600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1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0" y="4308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1. Найдите длину кратчайшего пути по поверхности правильного единичного тетраэдра </a:t>
            </a:r>
            <a:r>
              <a:rPr lang="en-US" i="1" dirty="0">
                <a:cs typeface="Times New Roman" pitchFamily="18" charset="0"/>
              </a:rPr>
              <a:t>ABCD</a:t>
            </a:r>
            <a:r>
              <a:rPr lang="ru-RU" dirty="0">
                <a:cs typeface="Times New Roman" pitchFamily="18" charset="0"/>
              </a:rPr>
              <a:t>, соединяющего середины ребер </a:t>
            </a:r>
            <a:r>
              <a:rPr lang="en-US" i="1" dirty="0">
                <a:cs typeface="Times New Roman" pitchFamily="18" charset="0"/>
              </a:rPr>
              <a:t>AB </a:t>
            </a:r>
            <a:r>
              <a:rPr lang="ru-RU" dirty="0">
                <a:cs typeface="Times New Roman" pitchFamily="18" charset="0"/>
              </a:rPr>
              <a:t>и </a:t>
            </a:r>
            <a:r>
              <a:rPr lang="en-US" i="1" dirty="0">
                <a:cs typeface="Times New Roman" pitchFamily="18" charset="0"/>
              </a:rPr>
              <a:t>CD</a:t>
            </a:r>
            <a:r>
              <a:rPr lang="ru-RU" dirty="0">
                <a:cs typeface="Times New Roman" pitchFamily="18" charset="0"/>
              </a:rPr>
              <a:t>.</a:t>
            </a:r>
            <a:r>
              <a:rPr lang="ru-RU" dirty="0"/>
              <a:t>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0907895-76ED-B26C-AE64-34B64EF8D4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2153317"/>
            <a:ext cx="4170575" cy="419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948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solidFill>
                  <a:srgbClr val="FF3300"/>
                </a:solidFill>
                <a:cs typeface="Times New Roman" pitchFamily="18" charset="0"/>
              </a:rPr>
              <a:t>	Решение.</a:t>
            </a:r>
            <a:r>
              <a:rPr lang="ru-RU" dirty="0">
                <a:cs typeface="Times New Roman" pitchFamily="18" charset="0"/>
              </a:rPr>
              <a:t> Рассмотрим развертку, состоящую из двух соседних граней данного тетраэдра, изображенную на рисунке. 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F6DA33AA-6F5C-6F64-3919-C4669A5D83AC}"/>
              </a:ext>
            </a:extLst>
          </p:cNvPr>
          <p:cNvGrpSpPr/>
          <p:nvPr/>
        </p:nvGrpSpPr>
        <p:grpSpPr>
          <a:xfrm>
            <a:off x="0" y="862913"/>
            <a:ext cx="9144000" cy="5274617"/>
            <a:chOff x="0" y="862913"/>
            <a:chExt cx="9144000" cy="5274617"/>
          </a:xfrm>
        </p:grpSpPr>
        <p:sp>
          <p:nvSpPr>
            <p:cNvPr id="81930" name="Text Box 10"/>
            <p:cNvSpPr txBox="1">
              <a:spLocks noChangeArrowheads="1"/>
            </p:cNvSpPr>
            <p:nvPr/>
          </p:nvSpPr>
          <p:spPr bwMode="auto">
            <a:xfrm>
              <a:off x="0" y="4480039"/>
              <a:ext cx="9144000" cy="1200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dirty="0">
                  <a:cs typeface="Times New Roman" pitchFamily="18" charset="0"/>
                </a:rPr>
                <a:t>	Кратчайшим путем из </a:t>
              </a:r>
              <a:r>
                <a:rPr lang="en-US" i="1" dirty="0">
                  <a:cs typeface="Times New Roman" pitchFamily="18" charset="0"/>
                </a:rPr>
                <a:t>E </a:t>
              </a:r>
              <a:r>
                <a:rPr lang="ru-RU" dirty="0">
                  <a:cs typeface="Times New Roman" pitchFamily="18" charset="0"/>
                </a:rPr>
                <a:t>в </a:t>
              </a:r>
              <a:r>
                <a:rPr lang="en-US" i="1" dirty="0">
                  <a:cs typeface="Times New Roman" pitchFamily="18" charset="0"/>
                </a:rPr>
                <a:t>F</a:t>
              </a:r>
              <a:r>
                <a:rPr lang="ru-RU" dirty="0">
                  <a:cs typeface="Times New Roman" pitchFamily="18" charset="0"/>
                </a:rPr>
                <a:t> является отрезок </a:t>
              </a:r>
              <a:r>
                <a:rPr lang="en-US" i="1" dirty="0">
                  <a:cs typeface="Times New Roman" pitchFamily="18" charset="0"/>
                </a:rPr>
                <a:t>EF</a:t>
              </a:r>
              <a:r>
                <a:rPr lang="ru-RU" dirty="0">
                  <a:cs typeface="Times New Roman" pitchFamily="18" charset="0"/>
                </a:rPr>
                <a:t>, длина которого равна 1. Соответствующий путь на поверхности правильного тетраэдра изображен на рисунке 13.</a:t>
              </a:r>
            </a:p>
          </p:txBody>
        </p:sp>
        <p:sp>
          <p:nvSpPr>
            <p:cNvPr id="81943" name="Text Box 23"/>
            <p:cNvSpPr txBox="1">
              <a:spLocks noChangeArrowheads="1"/>
            </p:cNvSpPr>
            <p:nvPr/>
          </p:nvSpPr>
          <p:spPr bwMode="auto">
            <a:xfrm>
              <a:off x="951698" y="5680330"/>
              <a:ext cx="2819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dirty="0">
                  <a:solidFill>
                    <a:srgbClr val="FF3300"/>
                  </a:solidFill>
                </a:rPr>
                <a:t>Ответ.</a:t>
              </a:r>
              <a:r>
                <a:rPr lang="ru-RU" dirty="0"/>
                <a:t> 1.</a:t>
              </a:r>
            </a:p>
          </p:txBody>
        </p:sp>
        <p:pic>
          <p:nvPicPr>
            <p:cNvPr id="2" name="Рисунок 1">
              <a:extLst>
                <a:ext uri="{FF2B5EF4-FFF2-40B4-BE49-F238E27FC236}">
                  <a16:creationId xmlns:a16="http://schemas.microsoft.com/office/drawing/2014/main" id="{2AFA6E8D-0BB0-DCC0-44F3-F43FDC2B28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27248" y="862913"/>
              <a:ext cx="3233184" cy="3142010"/>
            </a:xfrm>
            <a:prstGeom prst="rect">
              <a:avLst/>
            </a:prstGeom>
          </p:spPr>
        </p:pic>
      </p:grp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79A06A0-EB88-1D86-E594-E971202B91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539" y="1321356"/>
            <a:ext cx="4252948" cy="2306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54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0" y="381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2. Найдите длину кратчайшего пути по поверхности правильного тетраэдра </a:t>
            </a:r>
            <a:r>
              <a:rPr lang="en-US" i="1" dirty="0">
                <a:cs typeface="Times New Roman" pitchFamily="18" charset="0"/>
              </a:rPr>
              <a:t>ABCD</a:t>
            </a:r>
            <a:r>
              <a:rPr lang="ru-RU" dirty="0">
                <a:cs typeface="Times New Roman" pitchFamily="18" charset="0"/>
              </a:rPr>
              <a:t>, соединяющего точки </a:t>
            </a:r>
            <a:r>
              <a:rPr lang="en-US" i="1" dirty="0">
                <a:cs typeface="Times New Roman" pitchFamily="18" charset="0"/>
              </a:rPr>
              <a:t>E</a:t>
            </a:r>
            <a:r>
              <a:rPr lang="ru-RU" dirty="0">
                <a:cs typeface="Times New Roman" pitchFamily="18" charset="0"/>
              </a:rPr>
              <a:t> и </a:t>
            </a:r>
            <a:r>
              <a:rPr lang="en-US" i="1" dirty="0">
                <a:cs typeface="Times New Roman" pitchFamily="18" charset="0"/>
              </a:rPr>
              <a:t>F</a:t>
            </a:r>
            <a:r>
              <a:rPr lang="ru-RU" dirty="0">
                <a:cs typeface="Times New Roman" pitchFamily="18" charset="0"/>
              </a:rPr>
              <a:t>, расположенные на высотах боковых граней в 7 см от соответствующих вершин тетраэдра. Ребро тетраэдра равно 20 см.</a:t>
            </a:r>
            <a:r>
              <a:rPr lang="ru-RU" dirty="0"/>
              <a:t>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E33CB2A-2D9E-59D0-22C5-760DDBBF35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2180625"/>
            <a:ext cx="4477375" cy="429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186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3974" name="Text Box 6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144000" cy="8658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000" dirty="0">
                    <a:solidFill>
                      <a:srgbClr val="FF3300"/>
                    </a:solidFill>
                    <a:cs typeface="Times New Roman" pitchFamily="18" charset="0"/>
                  </a:rPr>
                  <a:t>	</a:t>
                </a:r>
                <a:r>
                  <a:rPr lang="ru-RU" dirty="0">
                    <a:solidFill>
                      <a:srgbClr val="FF3300"/>
                    </a:solidFill>
                    <a:cs typeface="Times New Roman" pitchFamily="18" charset="0"/>
                  </a:rPr>
                  <a:t>Решение.</a:t>
                </a:r>
                <a:r>
                  <a:rPr lang="ru-RU" dirty="0">
                    <a:cs typeface="Times New Roman" pitchFamily="18" charset="0"/>
                  </a:rPr>
                  <a:t> Одним из возможных путей является путь </a:t>
                </a:r>
                <a:r>
                  <a:rPr lang="en-US" i="1" dirty="0">
                    <a:cs typeface="Times New Roman" pitchFamily="18" charset="0"/>
                  </a:rPr>
                  <a:t>EHF</a:t>
                </a:r>
                <a:r>
                  <a:rPr lang="ru-RU" dirty="0">
                    <a:cs typeface="Times New Roman" pitchFamily="18" charset="0"/>
                  </a:rPr>
                  <a:t>. Его длина равна</a:t>
                </a:r>
                <a:r>
                  <a:rPr lang="en-US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20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e>
                    </m:rad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−14</m:t>
                    </m:r>
                  </m:oMath>
                </a14:m>
                <a:r>
                  <a:rPr lang="ru-RU" dirty="0"/>
                  <a:t> </a:t>
                </a:r>
                <a:r>
                  <a:rPr lang="ru-RU" dirty="0">
                    <a:cs typeface="Times New Roman" pitchFamily="18" charset="0"/>
                  </a:rPr>
                  <a:t>см. </a:t>
                </a:r>
              </a:p>
            </p:txBody>
          </p:sp>
        </mc:Choice>
        <mc:Fallback xmlns="">
          <p:sp>
            <p:nvSpPr>
              <p:cNvPr id="83974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0"/>
                <a:ext cx="9144000" cy="865814"/>
              </a:xfrm>
              <a:prstGeom prst="rect">
                <a:avLst/>
              </a:prstGeom>
              <a:blipFill>
                <a:blip r:embed="rId3"/>
                <a:stretch>
                  <a:fillRect l="-1000" t="-5634" r="-1000" b="-1549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59E54334-A86C-A5B3-90A2-5DA0B70BE5CD}"/>
              </a:ext>
            </a:extLst>
          </p:cNvPr>
          <p:cNvGrpSpPr/>
          <p:nvPr/>
        </p:nvGrpSpPr>
        <p:grpSpPr>
          <a:xfrm>
            <a:off x="0" y="3747112"/>
            <a:ext cx="9152441" cy="3081430"/>
            <a:chOff x="0" y="3747112"/>
            <a:chExt cx="9152441" cy="308143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3985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644337" y="4998645"/>
                  <a:ext cx="5508104" cy="160447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dirty="0">
                      <a:cs typeface="Times New Roman" pitchFamily="18" charset="0"/>
                    </a:rPr>
                    <a:t>Длина пути </a:t>
                  </a:r>
                  <a:r>
                    <a:rPr lang="en-US" i="1" dirty="0">
                      <a:cs typeface="Times New Roman" pitchFamily="18" charset="0"/>
                    </a:rPr>
                    <a:t>EF</a:t>
                  </a:r>
                  <a:r>
                    <a:rPr lang="ru-RU" dirty="0">
                      <a:cs typeface="Times New Roman" pitchFamily="18" charset="0"/>
                    </a:rPr>
                    <a:t> равна 20 см. Легко видеть, что 20</a:t>
                  </a:r>
                  <a:r>
                    <a:rPr lang="en-US" dirty="0">
                      <a:cs typeface="Times New Roman" pitchFamily="18" charset="0"/>
                    </a:rPr>
                    <a:t> </a:t>
                  </a:r>
                  <a:r>
                    <a:rPr lang="ru-RU" dirty="0">
                      <a:cs typeface="Times New Roman" pitchFamily="18" charset="0"/>
                    </a:rPr>
                    <a:t>&lt;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20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  <m:t>3</m:t>
                          </m:r>
                        </m:e>
                      </m:rad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−14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,</m:t>
                      </m:r>
                    </m:oMath>
                  </a14:m>
                  <a:r>
                    <a:rPr lang="en-US" dirty="0">
                      <a:cs typeface="Times New Roman" pitchFamily="18" charset="0"/>
                    </a:rPr>
                    <a:t> </a:t>
                  </a:r>
                  <a:r>
                    <a:rPr lang="ru-RU" dirty="0">
                      <a:cs typeface="Times New Roman" pitchFamily="18" charset="0"/>
                    </a:rPr>
                    <a:t>следовательно, этот путь является кратчайшим. </a:t>
                  </a:r>
                </a:p>
              </p:txBody>
            </p:sp>
          </mc:Choice>
          <mc:Fallback>
            <p:sp>
              <p:nvSpPr>
                <p:cNvPr id="83985" name="Text 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644337" y="4998645"/>
                  <a:ext cx="5508104" cy="1604478"/>
                </a:xfrm>
                <a:prstGeom prst="rect">
                  <a:avLst/>
                </a:prstGeom>
                <a:blipFill>
                  <a:blip r:embed="rId4"/>
                  <a:stretch>
                    <a:fillRect l="-1772" t="-3042" r="-1661" b="-798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C86B302C-6A32-5C54-B10E-BD785A51C66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3747112"/>
              <a:ext cx="3495045" cy="3081430"/>
            </a:xfrm>
            <a:prstGeom prst="rect">
              <a:avLst/>
            </a:prstGeom>
          </p:spPr>
        </p:pic>
      </p:grp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FBDC8B2-A77F-6504-5BB4-1E96BC20C2C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5150" y="862812"/>
            <a:ext cx="3305069" cy="2884300"/>
          </a:xfrm>
          <a:prstGeom prst="rect">
            <a:avLst/>
          </a:prstGeom>
        </p:spPr>
      </p:pic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6A21D830-5C4D-E833-518B-D598FF37AC0E}"/>
              </a:ext>
            </a:extLst>
          </p:cNvPr>
          <p:cNvGrpSpPr/>
          <p:nvPr/>
        </p:nvGrpSpPr>
        <p:grpSpPr>
          <a:xfrm>
            <a:off x="3725907" y="1044476"/>
            <a:ext cx="5418093" cy="3828017"/>
            <a:chOff x="3725907" y="1044476"/>
            <a:chExt cx="5418093" cy="3828017"/>
          </a:xfrm>
        </p:grpSpPr>
        <p:sp>
          <p:nvSpPr>
            <p:cNvPr id="83977" name="Text Box 9"/>
            <p:cNvSpPr txBox="1">
              <a:spLocks noChangeArrowheads="1"/>
            </p:cNvSpPr>
            <p:nvPr/>
          </p:nvSpPr>
          <p:spPr bwMode="auto">
            <a:xfrm>
              <a:off x="3725907" y="3672164"/>
              <a:ext cx="5418093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000" dirty="0">
                  <a:cs typeface="Times New Roman" pitchFamily="18" charset="0"/>
                </a:rPr>
                <a:t>	</a:t>
              </a:r>
              <a:r>
                <a:rPr lang="ru-RU" dirty="0">
                  <a:cs typeface="Times New Roman" pitchFamily="18" charset="0"/>
                </a:rPr>
                <a:t>Для нахождения другого пути рассмотрим развертку, состоящую из трех граней тетраэдра. </a:t>
              </a:r>
            </a:p>
          </p:txBody>
        </p:sp>
        <p:pic>
          <p:nvPicPr>
            <p:cNvPr id="14" name="Рисунок 13">
              <a:extLst>
                <a:ext uri="{FF2B5EF4-FFF2-40B4-BE49-F238E27FC236}">
                  <a16:creationId xmlns:a16="http://schemas.microsoft.com/office/drawing/2014/main" id="{7526F5E4-19B7-3974-1B9E-F7A7AAB0D0B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211959" y="1044476"/>
              <a:ext cx="4582171" cy="23845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1228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25" name="Text Box 13"/>
          <p:cNvSpPr txBox="1">
            <a:spLocks noChangeArrowheads="1"/>
          </p:cNvSpPr>
          <p:nvPr/>
        </p:nvSpPr>
        <p:spPr bwMode="auto">
          <a:xfrm>
            <a:off x="0" y="200253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>
                <a:cs typeface="Times New Roman" pitchFamily="18" charset="0"/>
              </a:rPr>
              <a:t>	</a:t>
            </a:r>
            <a:r>
              <a:rPr lang="en-US" dirty="0">
                <a:cs typeface="Times New Roman" pitchFamily="18" charset="0"/>
              </a:rPr>
              <a:t>3</a:t>
            </a:r>
            <a:r>
              <a:rPr lang="ru-RU" dirty="0">
                <a:cs typeface="Times New Roman" pitchFamily="18" charset="0"/>
              </a:rPr>
              <a:t>. Найдите сечение правильного единичного тетраэдра, проходящее через все его грани, имеющее наименьший периметр. Чему равен этот периметр?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EAC0D2E-1CCA-4172-81B3-BAA7B5F619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495095"/>
            <a:ext cx="3510455" cy="3130156"/>
          </a:xfrm>
          <a:prstGeom prst="rect">
            <a:avLst/>
          </a:prstGeom>
        </p:spPr>
      </p:pic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9D2A44DB-304C-C503-152D-401CE915C75F}"/>
              </a:ext>
            </a:extLst>
          </p:cNvPr>
          <p:cNvGrpSpPr/>
          <p:nvPr/>
        </p:nvGrpSpPr>
        <p:grpSpPr>
          <a:xfrm>
            <a:off x="421999" y="1628800"/>
            <a:ext cx="8340175" cy="5253953"/>
            <a:chOff x="421999" y="1628800"/>
            <a:chExt cx="8340175" cy="5253953"/>
          </a:xfrm>
        </p:grpSpPr>
        <p:sp>
          <p:nvSpPr>
            <p:cNvPr id="12" name="Text Box 13">
              <a:extLst>
                <a:ext uri="{FF2B5EF4-FFF2-40B4-BE49-F238E27FC236}">
                  <a16:creationId xmlns:a16="http://schemas.microsoft.com/office/drawing/2014/main" id="{D91DC46A-1450-4A66-BF56-1C2FDAB0EE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999" y="5517232"/>
              <a:ext cx="4355977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dirty="0">
                  <a:solidFill>
                    <a:srgbClr val="FF0000"/>
                  </a:solidFill>
                  <a:cs typeface="Times New Roman" pitchFamily="18" charset="0"/>
                </a:rPr>
                <a:t>Ответ. </a:t>
              </a:r>
              <a:r>
                <a:rPr lang="ru-RU" dirty="0">
                  <a:cs typeface="Times New Roman" pitchFamily="18" charset="0"/>
                </a:rPr>
                <a:t>Искомый периметр равен 2</a:t>
              </a:r>
              <a:r>
                <a:rPr lang="en-US" dirty="0">
                  <a:cs typeface="Times New Roman" pitchFamily="18" charset="0"/>
                </a:rPr>
                <a:t>.</a:t>
              </a:r>
              <a:endParaRPr lang="ru-RU" dirty="0">
                <a:cs typeface="Times New Roman" pitchFamily="18" charset="0"/>
              </a:endParaRP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5398EAF4-E114-81C1-8AAD-6FF96118A9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995936" y="1628800"/>
              <a:ext cx="4766238" cy="1933905"/>
            </a:xfrm>
            <a:prstGeom prst="rect">
              <a:avLst/>
            </a:prstGeom>
          </p:spPr>
        </p:pic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495CEC1C-F4F8-00EE-94EF-CB0E5391957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88024" y="3571802"/>
              <a:ext cx="3672408" cy="33109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8564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0" y="4308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</a:t>
            </a:r>
            <a:r>
              <a:rPr lang="en-US" dirty="0">
                <a:cs typeface="Times New Roman" pitchFamily="18" charset="0"/>
              </a:rPr>
              <a:t>4</a:t>
            </a:r>
            <a:r>
              <a:rPr lang="ru-RU" dirty="0">
                <a:cs typeface="Times New Roman" pitchFamily="18" charset="0"/>
              </a:rPr>
              <a:t>. Найдите длину кратчайшего пути по поверхности правильной четырёхугольной пирамиды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SABCD</a:t>
            </a:r>
            <a:r>
              <a:rPr lang="ru-RU" dirty="0">
                <a:cs typeface="Times New Roman" pitchFamily="18" charset="0"/>
              </a:rPr>
              <a:t>, все рёбра которой равны 1, из вершины </a:t>
            </a:r>
            <a:r>
              <a:rPr lang="en-US" i="1" dirty="0">
                <a:cs typeface="Times New Roman" pitchFamily="18" charset="0"/>
              </a:rPr>
              <a:t>A</a:t>
            </a:r>
            <a:r>
              <a:rPr lang="ru-RU" dirty="0">
                <a:cs typeface="Times New Roman" pitchFamily="18" charset="0"/>
              </a:rPr>
              <a:t> в середину </a:t>
            </a:r>
            <a:r>
              <a:rPr lang="en-US" i="1" dirty="0">
                <a:cs typeface="Times New Roman" pitchFamily="18" charset="0"/>
              </a:rPr>
              <a:t>E </a:t>
            </a:r>
            <a:r>
              <a:rPr lang="ru-RU" dirty="0">
                <a:cs typeface="Times New Roman" pitchFamily="18" charset="0"/>
              </a:rPr>
              <a:t>ребра </a:t>
            </a:r>
            <a:r>
              <a:rPr lang="en-US" i="1" dirty="0">
                <a:cs typeface="Times New Roman" pitchFamily="18" charset="0"/>
              </a:rPr>
              <a:t>SC</a:t>
            </a:r>
            <a:r>
              <a:rPr lang="ru-RU" dirty="0">
                <a:cs typeface="Times New Roman" pitchFamily="18" charset="0"/>
              </a:rPr>
              <a:t>.</a:t>
            </a:r>
            <a:r>
              <a:rPr lang="ru-RU" dirty="0"/>
              <a:t>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D809831-C247-C42E-1295-A69BCC8DDC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5495" y="1556792"/>
            <a:ext cx="5973009" cy="422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783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solidFill>
                  <a:srgbClr val="FF3300"/>
                </a:solidFill>
                <a:cs typeface="Times New Roman" pitchFamily="18" charset="0"/>
              </a:rPr>
              <a:t>	Решение.</a:t>
            </a:r>
            <a:r>
              <a:rPr lang="ru-RU" dirty="0">
                <a:cs typeface="Times New Roman" pitchFamily="18" charset="0"/>
              </a:rPr>
              <a:t> Рассмотрим развертку, состоящую из двух соседних граней данной пирамиды, изображенную на рисунке.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C278FA0-F4DA-8201-D8BF-87A702E833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133285"/>
            <a:ext cx="3908880" cy="2548153"/>
          </a:xfrm>
          <a:prstGeom prst="rect">
            <a:avLst/>
          </a:prstGeom>
        </p:spPr>
      </p:pic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8468EC1F-0091-42B4-1174-04C4CF3E3AEA}"/>
              </a:ext>
            </a:extLst>
          </p:cNvPr>
          <p:cNvGrpSpPr/>
          <p:nvPr/>
        </p:nvGrpSpPr>
        <p:grpSpPr>
          <a:xfrm>
            <a:off x="0" y="959753"/>
            <a:ext cx="9144000" cy="4938494"/>
            <a:chOff x="0" y="959753"/>
            <a:chExt cx="9144000" cy="493849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1930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0" y="4462405"/>
                  <a:ext cx="9144000" cy="14358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dirty="0">
                      <a:cs typeface="Times New Roman" pitchFamily="18" charset="0"/>
                    </a:rPr>
                    <a:t>	Кратчайшим путем из </a:t>
                  </a:r>
                  <a:r>
                    <a:rPr lang="en-US" i="1" dirty="0">
                      <a:cs typeface="Times New Roman" pitchFamily="18" charset="0"/>
                    </a:rPr>
                    <a:t>A </a:t>
                  </a:r>
                  <a:r>
                    <a:rPr lang="ru-RU" dirty="0">
                      <a:cs typeface="Times New Roman" pitchFamily="18" charset="0"/>
                    </a:rPr>
                    <a:t>в </a:t>
                  </a:r>
                  <a:r>
                    <a:rPr lang="en-US" i="1" dirty="0">
                      <a:cs typeface="Times New Roman" pitchFamily="18" charset="0"/>
                    </a:rPr>
                    <a:t>E</a:t>
                  </a:r>
                  <a:r>
                    <a:rPr lang="ru-RU" dirty="0">
                      <a:cs typeface="Times New Roman" pitchFamily="18" charset="0"/>
                    </a:rPr>
                    <a:t> является отрезок </a:t>
                  </a:r>
                  <a:r>
                    <a:rPr lang="en-US" i="1" dirty="0">
                      <a:cs typeface="Times New Roman" pitchFamily="18" charset="0"/>
                    </a:rPr>
                    <a:t>AE</a:t>
                  </a:r>
                  <a:r>
                    <a:rPr lang="ru-RU" dirty="0">
                      <a:cs typeface="Times New Roman" pitchFamily="18" charset="0"/>
                    </a:rPr>
                    <a:t>, длина которого равна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7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dirty="0">
                      <a:cs typeface="Times New Roman" pitchFamily="18" charset="0"/>
                    </a:rPr>
                    <a:t>. Соответствующий путь на поверхности октаэдра изображен на рисунке.</a:t>
                  </a:r>
                </a:p>
              </p:txBody>
            </p:sp>
          </mc:Choice>
          <mc:Fallback>
            <p:sp>
              <p:nvSpPr>
                <p:cNvPr id="81930" name="Text 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4462405"/>
                  <a:ext cx="9144000" cy="1435842"/>
                </a:xfrm>
                <a:prstGeom prst="rect">
                  <a:avLst/>
                </a:prstGeom>
                <a:blipFill>
                  <a:blip r:embed="rId4"/>
                  <a:stretch>
                    <a:fillRect l="-1000" t="-3390" r="-1000" b="-762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C699E8DD-CF21-BD29-17B9-EB941CBE16B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72000" y="959753"/>
              <a:ext cx="4160398" cy="30544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9738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0" y="404664"/>
            <a:ext cx="91085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</a:t>
            </a:r>
            <a:r>
              <a:rPr lang="en-US" dirty="0">
                <a:cs typeface="Times New Roman" pitchFamily="18" charset="0"/>
              </a:rPr>
              <a:t>5. </a:t>
            </a:r>
            <a:r>
              <a:rPr lang="ru-RU" dirty="0">
                <a:cs typeface="Times New Roman" pitchFamily="18" charset="0"/>
              </a:rPr>
              <a:t>Найдите длину кратчайшего пути по поверхности единичного куба </a:t>
            </a:r>
            <a:r>
              <a:rPr lang="en-US" i="1" dirty="0">
                <a:cs typeface="Times New Roman" pitchFamily="18" charset="0"/>
              </a:rPr>
              <a:t>ABCDA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B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D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ru-RU" dirty="0">
                <a:cs typeface="Times New Roman" pitchFamily="18" charset="0"/>
              </a:rPr>
              <a:t>, соединяющего вершины </a:t>
            </a:r>
            <a:r>
              <a:rPr lang="en-US" i="1" dirty="0">
                <a:cs typeface="Times New Roman" pitchFamily="18" charset="0"/>
              </a:rPr>
              <a:t>A </a:t>
            </a:r>
            <a:r>
              <a:rPr lang="ru-RU" dirty="0">
                <a:cs typeface="Times New Roman" pitchFamily="18" charset="0"/>
              </a:rPr>
              <a:t>и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ru-RU" dirty="0">
                <a:cs typeface="Times New Roman" pitchFamily="18" charset="0"/>
              </a:rPr>
              <a:t>.</a:t>
            </a:r>
            <a:r>
              <a:rPr lang="ru-RU" dirty="0"/>
              <a:t>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F2E0260-2896-456F-641C-A7087AEC51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1484784"/>
            <a:ext cx="5068007" cy="4782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833035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2707</TotalTime>
  <Words>889</Words>
  <Application>Microsoft Office PowerPoint</Application>
  <PresentationFormat>Экран (4:3)</PresentationFormat>
  <Paragraphs>62</Paragraphs>
  <Slides>16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Cambria Math</vt:lpstr>
      <vt:lpstr>Times New Roman</vt:lpstr>
      <vt:lpstr>Оформление по умолчанию</vt:lpstr>
      <vt:lpstr>4.c. Задачи на нахождение кратчайших путей в пространстве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193</cp:revision>
  <dcterms:created xsi:type="dcterms:W3CDTF">2008-04-30T05:51:18Z</dcterms:created>
  <dcterms:modified xsi:type="dcterms:W3CDTF">2024-07-23T07:10:11Z</dcterms:modified>
</cp:coreProperties>
</file>