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98" r:id="rId3"/>
    <p:sldId id="299" r:id="rId4"/>
    <p:sldId id="300" r:id="rId5"/>
    <p:sldId id="284" r:id="rId6"/>
    <p:sldId id="264" r:id="rId7"/>
    <p:sldId id="274" r:id="rId8"/>
    <p:sldId id="275" r:id="rId9"/>
    <p:sldId id="277" r:id="rId10"/>
    <p:sldId id="285" r:id="rId11"/>
    <p:sldId id="296" r:id="rId12"/>
    <p:sldId id="278" r:id="rId13"/>
    <p:sldId id="297" r:id="rId14"/>
    <p:sldId id="273" r:id="rId15"/>
    <p:sldId id="279" r:id="rId1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7C80"/>
    <a:srgbClr val="33CC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154" autoAdjust="0"/>
    <p:restoredTop sz="90929"/>
  </p:normalViewPr>
  <p:slideViewPr>
    <p:cSldViewPr>
      <p:cViewPr varScale="1">
        <p:scale>
          <a:sx n="97" d="100"/>
          <a:sy n="97" d="100"/>
        </p:scale>
        <p:origin x="21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>
            <a:extLst>
              <a:ext uri="{FF2B5EF4-FFF2-40B4-BE49-F238E27FC236}">
                <a16:creationId xmlns:a16="http://schemas.microsoft.com/office/drawing/2014/main" id="{18D1A6F8-25C7-49D2-87BB-69146F2B1FBC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3" name="Rectangle 3">
            <a:extLst>
              <a:ext uri="{FF2B5EF4-FFF2-40B4-BE49-F238E27FC236}">
                <a16:creationId xmlns:a16="http://schemas.microsoft.com/office/drawing/2014/main" id="{8DBB2FE4-4C4D-499D-B7FC-200D56B79DE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ru-RU" altLang="ru-RU"/>
          </a:p>
        </p:txBody>
      </p:sp>
      <p:sp>
        <p:nvSpPr>
          <p:cNvPr id="20484" name="Rectangle 4">
            <a:extLst>
              <a:ext uri="{FF2B5EF4-FFF2-40B4-BE49-F238E27FC236}">
                <a16:creationId xmlns:a16="http://schemas.microsoft.com/office/drawing/2014/main" id="{1017AD2B-3FE7-48C9-97E4-174F0BF4872D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485" name="Rectangle 5">
            <a:extLst>
              <a:ext uri="{FF2B5EF4-FFF2-40B4-BE49-F238E27FC236}">
                <a16:creationId xmlns:a16="http://schemas.microsoft.com/office/drawing/2014/main" id="{28220F37-D725-4DB2-AF7E-FEEA8E61B1E4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20486" name="Rectangle 6">
            <a:extLst>
              <a:ext uri="{FF2B5EF4-FFF2-40B4-BE49-F238E27FC236}">
                <a16:creationId xmlns:a16="http://schemas.microsoft.com/office/drawing/2014/main" id="{57CB9580-120D-4797-9688-58CF1C0258F5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ru-RU" altLang="ru-RU"/>
          </a:p>
        </p:txBody>
      </p:sp>
      <p:sp>
        <p:nvSpPr>
          <p:cNvPr id="20487" name="Rectangle 7">
            <a:extLst>
              <a:ext uri="{FF2B5EF4-FFF2-40B4-BE49-F238E27FC236}">
                <a16:creationId xmlns:a16="http://schemas.microsoft.com/office/drawing/2014/main" id="{DBF22496-0661-42CB-80EE-43BC31FA9BE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E715033-9A93-4668-BDD9-C31EE7D195E2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41D072-3FF7-4D1C-854F-6351567DD8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9F98F4-0EEA-4D72-AEFA-B72B0EA5BCA4}" type="slidenum">
              <a:rPr lang="ru-RU" altLang="ru-RU"/>
              <a:pPr/>
              <a:t>1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93EEA79-C47D-4329-8485-A90C098544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0F23600-0DAA-4084-ACD0-4B692213A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852E0F4-78C2-48D1-BD99-EDC89A1720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514805-82D4-4AAE-9EAB-CE132B555BDD}" type="slidenum">
              <a:rPr lang="ru-RU" altLang="ru-RU"/>
              <a:pPr/>
              <a:t>11</a:t>
            </a:fld>
            <a:endParaRPr lang="ru-RU" altLang="ru-RU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805118F2-7D5E-4147-9D80-358BC80D24C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A7650888-27C0-4EC5-9A75-31571F2B9E3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47AE903-E98C-4E9E-851B-C22CDE6B6D1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730C0AD-DFDF-48CF-A4E8-3BF644B4E955}" type="slidenum">
              <a:rPr lang="ru-RU" altLang="ru-RU"/>
              <a:pPr/>
              <a:t>12</a:t>
            </a:fld>
            <a:endParaRPr lang="ru-RU" altLang="ru-RU"/>
          </a:p>
        </p:txBody>
      </p:sp>
      <p:sp>
        <p:nvSpPr>
          <p:cNvPr id="47106" name="Rectangle 2">
            <a:extLst>
              <a:ext uri="{FF2B5EF4-FFF2-40B4-BE49-F238E27FC236}">
                <a16:creationId xmlns:a16="http://schemas.microsoft.com/office/drawing/2014/main" id="{4722800C-ACB5-462B-9C2D-AD33DE72637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7" name="Rectangle 3">
            <a:extLst>
              <a:ext uri="{FF2B5EF4-FFF2-40B4-BE49-F238E27FC236}">
                <a16:creationId xmlns:a16="http://schemas.microsoft.com/office/drawing/2014/main" id="{20EC07A0-96E4-4203-BE55-51965DF86F5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2401660-0F0D-4771-B3D0-A6AEEC9F1E4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AAEB71-778A-40C1-8C6C-BCDA461429A3}" type="slidenum">
              <a:rPr lang="ru-RU" altLang="ru-RU"/>
              <a:pPr/>
              <a:t>13</a:t>
            </a:fld>
            <a:endParaRPr lang="ru-RU" altLang="ru-RU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B42C9F9A-98D4-4280-881D-F75A8FF35A1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C1FA9D12-4901-4777-BB30-9329AFFA67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0DACA6D-1073-4BDD-9A65-45FB266C365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1F4E127-2A96-4E87-9C47-F797B0D5D3B5}" type="slidenum">
              <a:rPr lang="ru-RU" altLang="ru-RU"/>
              <a:pPr/>
              <a:t>14</a:t>
            </a:fld>
            <a:endParaRPr lang="ru-RU" altLang="ru-RU"/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11689E24-BE89-46EE-9038-63CFFF3E6A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5E1F4290-CD29-4F7E-838C-360CDCF7BC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2AC547C-D91E-4445-B6A9-9C850E5D7B7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BBD5B0-C3B2-40B0-9CD1-708D90141B1C}" type="slidenum">
              <a:rPr lang="ru-RU" altLang="ru-RU"/>
              <a:pPr/>
              <a:t>15</a:t>
            </a:fld>
            <a:endParaRPr lang="ru-RU" altLang="ru-RU"/>
          </a:p>
        </p:txBody>
      </p:sp>
      <p:sp>
        <p:nvSpPr>
          <p:cNvPr id="49154" name="Rectangle 2">
            <a:extLst>
              <a:ext uri="{FF2B5EF4-FFF2-40B4-BE49-F238E27FC236}">
                <a16:creationId xmlns:a16="http://schemas.microsoft.com/office/drawing/2014/main" id="{1C16E9A0-F21A-4610-9F10-A2378591D4A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5" name="Rectangle 3">
            <a:extLst>
              <a:ext uri="{FF2B5EF4-FFF2-40B4-BE49-F238E27FC236}">
                <a16:creationId xmlns:a16="http://schemas.microsoft.com/office/drawing/2014/main" id="{2E22CDDE-47F4-4761-A086-6C463B998E0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41D072-3FF7-4D1C-854F-6351567DD8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9F98F4-0EEA-4D72-AEFA-B72B0EA5BCA4}" type="slidenum">
              <a:rPr lang="ru-RU" altLang="ru-RU"/>
              <a:pPr/>
              <a:t>2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93EEA79-C47D-4329-8485-A90C098544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0F23600-0DAA-4084-ACD0-4B692213A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6865366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41D072-3FF7-4D1C-854F-6351567DD8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9F98F4-0EEA-4D72-AEFA-B72B0EA5BCA4}" type="slidenum">
              <a:rPr lang="ru-RU" altLang="ru-RU"/>
              <a:pPr/>
              <a:t>3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93EEA79-C47D-4329-8485-A90C098544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0F23600-0DAA-4084-ACD0-4B692213A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454931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441D072-3FF7-4D1C-854F-6351567DD8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9F98F4-0EEA-4D72-AEFA-B72B0EA5BCA4}" type="slidenum">
              <a:rPr lang="ru-RU" altLang="ru-RU"/>
              <a:pPr/>
              <a:t>4</a:t>
            </a:fld>
            <a:endParaRPr lang="ru-RU" altLang="ru-RU"/>
          </a:p>
        </p:txBody>
      </p:sp>
      <p:sp>
        <p:nvSpPr>
          <p:cNvPr id="21506" name="Rectangle 2">
            <a:extLst>
              <a:ext uri="{FF2B5EF4-FFF2-40B4-BE49-F238E27FC236}">
                <a16:creationId xmlns:a16="http://schemas.microsoft.com/office/drawing/2014/main" id="{793EEA79-C47D-4329-8485-A90C098544D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7" name="Rectangle 3">
            <a:extLst>
              <a:ext uri="{FF2B5EF4-FFF2-40B4-BE49-F238E27FC236}">
                <a16:creationId xmlns:a16="http://schemas.microsoft.com/office/drawing/2014/main" id="{B0F23600-0DAA-4084-ACD0-4B692213A4E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формулировка появляется после кликанья мышкой</a:t>
            </a:r>
          </a:p>
          <a:p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41794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C6E81E6-D4D6-4CB4-924A-28114AD994D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B175AB0-1D5D-49B7-8FCA-B6A90E351F4A}" type="slidenum">
              <a:rPr lang="ru-RU" altLang="ru-RU"/>
              <a:pPr/>
              <a:t>6</a:t>
            </a:fld>
            <a:endParaRPr lang="ru-RU" altLang="ru-RU"/>
          </a:p>
        </p:txBody>
      </p:sp>
      <p:sp>
        <p:nvSpPr>
          <p:cNvPr id="22530" name="Rectangle 2">
            <a:extLst>
              <a:ext uri="{FF2B5EF4-FFF2-40B4-BE49-F238E27FC236}">
                <a16:creationId xmlns:a16="http://schemas.microsoft.com/office/drawing/2014/main" id="{C6763444-6780-449A-8CAB-770A9A72ED9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>
            <a:extLst>
              <a:ext uri="{FF2B5EF4-FFF2-40B4-BE49-F238E27FC236}">
                <a16:creationId xmlns:a16="http://schemas.microsoft.com/office/drawing/2014/main" id="{553FB1B2-997F-4682-8B68-7BA234A3CAC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3C2203E-EAE8-44DA-8C19-12248A271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3C64B8-44D0-4982-9DBF-DEAA1664655B}" type="slidenum">
              <a:rPr lang="ru-RU" altLang="ru-RU"/>
              <a:pPr/>
              <a:t>7</a:t>
            </a:fld>
            <a:endParaRPr lang="ru-RU" altLang="ru-RU"/>
          </a:p>
        </p:txBody>
      </p:sp>
      <p:sp>
        <p:nvSpPr>
          <p:cNvPr id="35842" name="Rectangle 2">
            <a:extLst>
              <a:ext uri="{FF2B5EF4-FFF2-40B4-BE49-F238E27FC236}">
                <a16:creationId xmlns:a16="http://schemas.microsoft.com/office/drawing/2014/main" id="{FF0B328E-9390-45E2-911D-E881E96D6E5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2FDDDB26-81F2-40D1-AB60-789A71AEE4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466604-E964-4D27-BFC2-7150FD58658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3ECAE9E-D540-40B3-B0A2-9778BB3C6E46}" type="slidenum">
              <a:rPr lang="ru-RU" altLang="ru-RU"/>
              <a:pPr/>
              <a:t>8</a:t>
            </a:fld>
            <a:endParaRPr lang="ru-RU" altLang="ru-RU"/>
          </a:p>
        </p:txBody>
      </p:sp>
      <p:sp>
        <p:nvSpPr>
          <p:cNvPr id="37890" name="Rectangle 2">
            <a:extLst>
              <a:ext uri="{FF2B5EF4-FFF2-40B4-BE49-F238E27FC236}">
                <a16:creationId xmlns:a16="http://schemas.microsoft.com/office/drawing/2014/main" id="{8D617790-217C-4EC7-B3E2-37842FB1D9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EF9AC061-8F87-4ED4-931E-A6AADB4BEE6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7F92F47-3EB6-48DE-9C5A-E665F9AB60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4FDC46F-580E-44A3-BFDA-2636B171A7A8}" type="slidenum">
              <a:rPr lang="ru-RU" altLang="ru-RU"/>
              <a:pPr/>
              <a:t>9</a:t>
            </a:fld>
            <a:endParaRPr lang="ru-RU" altLang="ru-RU"/>
          </a:p>
        </p:txBody>
      </p:sp>
      <p:sp>
        <p:nvSpPr>
          <p:cNvPr id="45058" name="Rectangle 2">
            <a:extLst>
              <a:ext uri="{FF2B5EF4-FFF2-40B4-BE49-F238E27FC236}">
                <a16:creationId xmlns:a16="http://schemas.microsoft.com/office/drawing/2014/main" id="{2F19A16D-49E7-4358-B21D-68D35B10571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Rectangle 3">
            <a:extLst>
              <a:ext uri="{FF2B5EF4-FFF2-40B4-BE49-F238E27FC236}">
                <a16:creationId xmlns:a16="http://schemas.microsoft.com/office/drawing/2014/main" id="{29ACC92D-8575-4863-9DA1-B79A621A28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BE1F9F2-AC6E-4547-BC9F-895560F8047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731D72A-EFFA-4FBA-949E-A88751DC541C}" type="slidenum">
              <a:rPr lang="ru-RU" altLang="ru-RU"/>
              <a:pPr/>
              <a:t>10</a:t>
            </a:fld>
            <a:endParaRPr lang="ru-RU" altLang="ru-RU"/>
          </a:p>
        </p:txBody>
      </p:sp>
      <p:sp>
        <p:nvSpPr>
          <p:cNvPr id="60418" name="Rectangle 2">
            <a:extLst>
              <a:ext uri="{FF2B5EF4-FFF2-40B4-BE49-F238E27FC236}">
                <a16:creationId xmlns:a16="http://schemas.microsoft.com/office/drawing/2014/main" id="{08E28E15-E1C1-48E8-8A72-8DB7E80C00A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9" name="Rectangle 3">
            <a:extLst>
              <a:ext uri="{FF2B5EF4-FFF2-40B4-BE49-F238E27FC236}">
                <a16:creationId xmlns:a16="http://schemas.microsoft.com/office/drawing/2014/main" id="{3CF2CF65-F3A9-414A-B827-96A1F40B26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r>
              <a:rPr lang="ru-RU" altLang="ru-RU"/>
              <a:t>В режиме слайдов ответ появляется после кликанья мышкой</a:t>
            </a:r>
          </a:p>
          <a:p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C5800-8674-4280-A78C-B3809AA193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288B5C7-B3DB-4BC0-B5A9-8433694E61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B965C3D-E412-412F-901B-C04BC7F45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EA7EBA-403D-4470-97D1-BAA62F5C53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CDDD9A51-4002-47FB-8FF2-48AB4B3E06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595660-BD46-4811-A689-87EE2291FEC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3818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2E65ECF-31CD-46A9-889A-6E7C523F1C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A2A122B9-0BCC-40ED-9C93-71FE844D3C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6136922-D519-46EF-B5E7-E8E6D093B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6C2CCD4-6909-40AB-9299-8CFFCB4E0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401E400-5EDE-46D6-A7C5-A7A9250A9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6D27D3-CB86-4BC6-8B8C-411BA672551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32277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320D52E-E623-4DAE-9C82-C4582DB6188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3123218D-3CFA-4FE2-8D48-00546A9C7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ACFAD6B-CE18-4130-8E63-E1A8AFF8E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B82A129-B6EA-4742-8FBD-AB46B1519D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75D70CD-342C-464A-9E0E-F9E88DB65E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533A74-0C70-42D3-B6C4-084DFBB98EE0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5236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C3BBBF4-7452-40A5-BDCE-220DEF30C9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290883E-FB69-49C8-8089-2BECC37B98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C2334C6-1EE5-4381-B271-05F69D274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0C9F5F0-A99E-4463-BFAB-95CAC54789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C19806-160C-4700-9733-04AD186642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03E4E1-3631-48A6-82FA-82657A68AD3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626941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BC6AE1-9F4D-4B9D-8AC2-C40430EBED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922386A-DF30-4ECE-8B6D-A51842AE1D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662EF23-2AAC-49AF-B791-9970625CC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00B2DE3-A6C4-46BE-A6F6-C3FD11866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AFFC662-A032-4940-A5DA-33A46BE919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3557C-47C6-4C84-935C-8419B090ED0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771483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CF5242B-E11C-4F5E-A935-184603B43C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DE66C6-B266-4B74-A422-D6C11C87DE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CCEDF07-89BC-4C53-9A7F-56154A9E0A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338AF64A-3EAF-45D2-AD8E-9EB52982A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2BF4DF1-A08A-44A4-878B-DD51750A2D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622D297-B229-420E-A52F-458390DD39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C2A12-EBE0-48AF-924A-6FF89F33778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279760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6671D3-39B1-4562-8024-3466F5A1E6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275F109-DB7E-4BD5-96E0-143C13C11C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1CF5EE6-8AB1-465C-BF71-6DD7D47441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10057A9-038F-4FA4-AEFB-321D5A0E7C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60A7BE8-66CB-4B5F-9362-00C9A13D791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0BE63D0B-B6A9-42F2-A910-325609CCA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EBAD7A5F-D9F3-481A-B2AB-637E36DA47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7F8F5D79-4DE2-4A27-9A7E-9E0673A66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10E17-1FDD-4CC8-9DDE-38A7499BA8E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27204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EFEF780-BCFC-454F-99FF-A490AD00C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8DF76DED-7EE3-4D19-8875-A0777BB3BE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037341CC-6527-44BA-BAD7-F342DEA2C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085B165-0158-4427-AF65-9B9CF6F565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D42B2E-6857-4A7A-932A-12D93ED0C36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303518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229AA8E-CA17-425A-B21D-B3BBF591E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5030746-BF86-4BD8-837C-6D6F061AD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9DA819C7-BA30-4C03-AF9E-3611629785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8A80EA-4936-4229-89F9-F94E0747EC4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674931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7161A2F-70B8-4C37-A98D-727177C34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EABBEF1-9B3D-43B2-B9A3-AEC736B71B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5D69D06-F413-426B-874C-C5C99F39F2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2E84E2F-3B1D-4D30-8A22-26236ED4B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0D2241B-7986-4FAD-A86D-16D8F8871A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43A01443-EC19-49DE-8E57-C13BE90FE8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388F29-5815-4CAB-9D3B-7B0555E8CAD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945893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167F84C-F362-4E78-856B-73C8CC3B9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4B6A042-BBC7-4288-A5A4-40B6270EFE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DF85137-28D8-4FB3-9101-D392CF2D39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B255CAB-8AA5-42D5-83B9-BDC2DD06E2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63E7B1D-6E75-4C97-9E0D-6CADA6FB51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E61E90D-6DE5-4943-AF89-2CF8B2B01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7BBFA5-46B2-433B-A0CE-F455AB4A2A8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6893289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431D42B-31D1-40AA-BEEB-BB2D6086A1C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4C8D5E1-F184-4478-B63A-9E39CAEF0FA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362A2AA-63AF-4B5F-A274-B4A95BDBE45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9C40AD27-9865-4A06-B5EA-DD6D488D6AE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2F9BF9B6-486E-4896-BB00-D15B84C204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F814B41-C7CF-42E3-901F-77592622E98D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4.png"/><Relationship Id="rId4" Type="http://schemas.openxmlformats.org/officeDocument/2006/relationships/oleObject" Target="../embeddings/oleObject2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5.png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6.png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7.png"/><Relationship Id="rId5" Type="http://schemas.openxmlformats.org/officeDocument/2006/relationships/image" Target="../media/image8.wmf"/><Relationship Id="rId4" Type="http://schemas.openxmlformats.org/officeDocument/2006/relationships/oleObject" Target="../embeddings/oleObject5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" name="Rectangle 10">
            <a:extLst>
              <a:ext uri="{FF2B5EF4-FFF2-40B4-BE49-F238E27FC236}">
                <a16:creationId xmlns:a16="http://schemas.microsoft.com/office/drawing/2014/main" id="{8D418282-BECB-4D59-8B90-77162773006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1772816"/>
            <a:ext cx="8424936" cy="1836440"/>
          </a:xfrm>
        </p:spPr>
        <p:txBody>
          <a:bodyPr/>
          <a:lstStyle/>
          <a:p>
            <a:r>
              <a:rPr lang="en-US" altLang="ru-RU" dirty="0">
                <a:solidFill>
                  <a:srgbClr val="FF3300"/>
                </a:solidFill>
              </a:rPr>
              <a:t>5</a:t>
            </a:r>
            <a:r>
              <a:rPr lang="ru-RU" altLang="ru-RU" dirty="0">
                <a:solidFill>
                  <a:srgbClr val="FF3300"/>
                </a:solidFill>
              </a:rPr>
              <a:t>а. Параллельность прямых</a:t>
            </a:r>
            <a:r>
              <a:rPr lang="en-US" altLang="ru-RU" dirty="0">
                <a:solidFill>
                  <a:srgbClr val="FF3300"/>
                </a:solidFill>
              </a:rPr>
              <a:t> </a:t>
            </a:r>
            <a:r>
              <a:rPr lang="ru-RU" altLang="ru-RU" dirty="0">
                <a:solidFill>
                  <a:srgbClr val="FF3300"/>
                </a:solidFill>
              </a:rPr>
              <a:t>в пространстве</a:t>
            </a:r>
            <a:br>
              <a:rPr lang="ru-RU" altLang="ru-RU" dirty="0">
                <a:solidFill>
                  <a:srgbClr val="FF3300"/>
                </a:solidFill>
              </a:rPr>
            </a:br>
            <a:r>
              <a:rPr lang="ru-RU" altLang="ru-RU" dirty="0">
                <a:solidFill>
                  <a:srgbClr val="FF3300"/>
                </a:solidFill>
              </a:rPr>
              <a:t>(Куб, параллелепипед)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Text Box 3">
            <a:extLst>
              <a:ext uri="{FF2B5EF4-FFF2-40B4-BE49-F238E27FC236}">
                <a16:creationId xmlns:a16="http://schemas.microsoft.com/office/drawing/2014/main" id="{7864F37F-202E-45F3-89FC-F41D9641207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6482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Прямые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 прямой </a:t>
            </a:r>
            <a:r>
              <a:rPr lang="en-US" altLang="ru-RU" i="1" dirty="0">
                <a:cs typeface="Times New Roman" panose="02020603050405020304" pitchFamily="18" charset="0"/>
              </a:rPr>
              <a:t>CD</a:t>
            </a:r>
            <a:r>
              <a:rPr lang="ru-RU" altLang="ru-RU" dirty="0">
                <a:cs typeface="Times New Roman" panose="02020603050405020304" pitchFamily="18" charset="0"/>
              </a:rPr>
              <a:t>, так как грани </a:t>
            </a:r>
            <a:r>
              <a:rPr lang="en-US" altLang="ru-RU" i="1" dirty="0">
                <a:cs typeface="Times New Roman" panose="02020603050405020304" pitchFamily="18" charset="0"/>
              </a:rPr>
              <a:t>ABCD </a:t>
            </a:r>
            <a:r>
              <a:rPr lang="ru-RU" altLang="ru-RU" dirty="0">
                <a:cs typeface="Times New Roman" panose="02020603050405020304" pitchFamily="18" charset="0"/>
              </a:rPr>
              <a:t>и </a:t>
            </a:r>
            <a:r>
              <a:rPr lang="en-US" altLang="ru-RU" i="1" dirty="0">
                <a:cs typeface="Times New Roman" panose="02020603050405020304" pitchFamily="18" charset="0"/>
              </a:rPr>
              <a:t>CDD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– </a:t>
            </a:r>
            <a:r>
              <a:rPr lang="ru-RU" altLang="ru-RU" dirty="0"/>
              <a:t>параллелограммы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Из</a:t>
            </a:r>
            <a:r>
              <a:rPr lang="ru-RU" altLang="ru-RU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параллельны.</a:t>
            </a:r>
            <a:r>
              <a:rPr lang="ru-RU" altLang="ru-RU" dirty="0"/>
              <a:t> </a:t>
            </a:r>
          </a:p>
        </p:txBody>
      </p:sp>
      <p:sp>
        <p:nvSpPr>
          <p:cNvPr id="59396" name="Text Box 4">
            <a:extLst>
              <a:ext uri="{FF2B5EF4-FFF2-40B4-BE49-F238E27FC236}">
                <a16:creationId xmlns:a16="http://schemas.microsoft.com/office/drawing/2014/main" id="{2FF52252-0E7B-41A8-AA3D-2D94028724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96913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параллельны.</a:t>
            </a:r>
          </a:p>
        </p:txBody>
      </p:sp>
      <p:graphicFrame>
        <p:nvGraphicFramePr>
          <p:cNvPr id="59399" name="Object 7">
            <a:extLst>
              <a:ext uri="{FF2B5EF4-FFF2-40B4-BE49-F238E27FC236}">
                <a16:creationId xmlns:a16="http://schemas.microsoft.com/office/drawing/2014/main" id="{0A851F48-C729-4F58-8025-7FD49D39FF06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828800"/>
          <a:ext cx="3267075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Точечный рисунок" r:id="rId4" imgW="3266667" imgH="2448267" progId="Paint.Picture">
                  <p:embed/>
                </p:oleObj>
              </mc:Choice>
              <mc:Fallback>
                <p:oleObj name="Точечный рисунок" r:id="rId4" imgW="3266667" imgH="2448267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828800"/>
                        <a:ext cx="3267075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1CDFE934-4AE1-42AD-9BA3-C23D78490DB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6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93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Text Box 3">
            <a:extLst>
              <a:ext uri="{FF2B5EF4-FFF2-40B4-BE49-F238E27FC236}">
                <a16:creationId xmlns:a16="http://schemas.microsoft.com/office/drawing/2014/main" id="{2A5D1360-5F7D-4283-8EBF-1474A8663E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4648200"/>
            <a:ext cx="8839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dirty="0"/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Прямые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 прямой </a:t>
            </a:r>
            <a:r>
              <a:rPr lang="en-US" altLang="ru-RU" i="1" dirty="0">
                <a:cs typeface="Times New Roman" panose="02020603050405020304" pitchFamily="18" charset="0"/>
              </a:rPr>
              <a:t>BB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. </a:t>
            </a:r>
            <a:r>
              <a:rPr lang="ru-RU" altLang="ru-RU" dirty="0"/>
              <a:t>Из</a:t>
            </a:r>
            <a:r>
              <a:rPr lang="ru-RU" altLang="ru-RU" dirty="0">
                <a:cs typeface="Times New Roman" panose="02020603050405020304" pitchFamily="18" charset="0"/>
              </a:rPr>
              <a:t> транзитивности отношения параллельности следует, что прямые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параллельны.</a:t>
            </a:r>
            <a:r>
              <a:rPr lang="ru-RU" altLang="ru-RU" dirty="0"/>
              <a:t> </a:t>
            </a:r>
          </a:p>
        </p:txBody>
      </p:sp>
      <p:sp>
        <p:nvSpPr>
          <p:cNvPr id="81924" name="Text Box 4">
            <a:extLst>
              <a:ext uri="{FF2B5EF4-FFF2-40B4-BE49-F238E27FC236}">
                <a16:creationId xmlns:a16="http://schemas.microsoft.com/office/drawing/2014/main" id="{374B7E01-FF22-4960-883E-8840A1D6CA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параллельны.</a:t>
            </a:r>
          </a:p>
        </p:txBody>
      </p:sp>
      <p:graphicFrame>
        <p:nvGraphicFramePr>
          <p:cNvPr id="81926" name="Object 6">
            <a:extLst>
              <a:ext uri="{FF2B5EF4-FFF2-40B4-BE49-F238E27FC236}">
                <a16:creationId xmlns:a16="http://schemas.microsoft.com/office/drawing/2014/main" id="{F771E51B-E332-4A21-8FF0-972523446444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895600" y="1676400"/>
          <a:ext cx="3267075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Точечный рисунок" r:id="rId4" imgW="3266667" imgH="2448267" progId="Paint.Picture">
                  <p:embed/>
                </p:oleObj>
              </mc:Choice>
              <mc:Fallback>
                <p:oleObj name="Точечный рисунок" r:id="rId4" imgW="3266667" imgH="2448267" progId="Paint.Picture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676400"/>
                        <a:ext cx="3267075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A77BE347-C6E2-4513-BC14-0BF5068DCB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7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Text Box 3">
            <a:extLst>
              <a:ext uri="{FF2B5EF4-FFF2-40B4-BE49-F238E27FC236}">
                <a16:creationId xmlns:a16="http://schemas.microsoft.com/office/drawing/2014/main" id="{93E0B305-823F-4F3C-8CDF-7B288359BA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dirty="0"/>
              <a:t> П</a:t>
            </a:r>
            <a:r>
              <a:rPr lang="ru-RU" altLang="ru-RU" dirty="0">
                <a:cs typeface="Times New Roman" panose="02020603050405020304" pitchFamily="18" charset="0"/>
              </a:rPr>
              <a:t>рямые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</a:t>
            </a:r>
            <a:r>
              <a:rPr lang="ru-RU" altLang="ru-RU" dirty="0"/>
              <a:t> (упражнение </a:t>
            </a:r>
            <a:r>
              <a:rPr lang="en-US" altLang="ru-RU" dirty="0"/>
              <a:t>7</a:t>
            </a:r>
            <a:r>
              <a:rPr lang="ru-RU" altLang="ru-RU" dirty="0"/>
              <a:t>)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четырехугольник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ACC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– параллелограмм (противоположные стороны  </a:t>
            </a:r>
            <a:r>
              <a:rPr lang="en-US" altLang="ru-RU" i="1" dirty="0">
                <a:cs typeface="Times New Roman" panose="02020603050405020304" pitchFamily="18" charset="0"/>
              </a:rPr>
              <a:t>AA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равны и параллельны).  Значит, прямые </a:t>
            </a:r>
            <a:r>
              <a:rPr lang="en-US" altLang="ru-RU" i="1" dirty="0">
                <a:cs typeface="Times New Roman" panose="02020603050405020304" pitchFamily="18" charset="0"/>
              </a:rPr>
              <a:t>AC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A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en-US" altLang="ru-RU" baseline="-25000" dirty="0">
                <a:cs typeface="Times New Roman" panose="02020603050405020304" pitchFamily="18" charset="0"/>
              </a:rPr>
              <a:t>1</a:t>
            </a:r>
            <a:r>
              <a:rPr lang="ru-RU" altLang="ru-RU" baseline="-30000" dirty="0">
                <a:cs typeface="Times New Roman" panose="02020603050405020304" pitchFamily="18" charset="0"/>
              </a:rPr>
              <a:t> </a:t>
            </a:r>
            <a:r>
              <a:rPr lang="ru-RU" altLang="ru-RU" dirty="0">
                <a:cs typeface="Times New Roman" panose="02020603050405020304" pitchFamily="18" charset="0"/>
              </a:rPr>
              <a:t>параллельны.</a:t>
            </a:r>
            <a:r>
              <a:rPr lang="ru-RU" altLang="ru-RU" dirty="0"/>
              <a:t> </a:t>
            </a:r>
          </a:p>
        </p:txBody>
      </p:sp>
      <p:sp>
        <p:nvSpPr>
          <p:cNvPr id="46084" name="Text Box 4">
            <a:extLst>
              <a:ext uri="{FF2B5EF4-FFF2-40B4-BE49-F238E27FC236}">
                <a16:creationId xmlns:a16="http://schemas.microsoft.com/office/drawing/2014/main" id="{0938B7DB-6C00-41A7-80A9-BB8464D1F1A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AC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</a:t>
            </a:r>
            <a:r>
              <a:rPr lang="en-US" altLang="ru-RU" sz="2800" dirty="0"/>
              <a:t>,</a:t>
            </a:r>
            <a:r>
              <a:rPr lang="ru-RU" altLang="ru-RU" sz="2800" dirty="0"/>
              <a:t> параллельны.</a:t>
            </a:r>
          </a:p>
        </p:txBody>
      </p:sp>
      <p:graphicFrame>
        <p:nvGraphicFramePr>
          <p:cNvPr id="46087" name="Object 7">
            <a:extLst>
              <a:ext uri="{FF2B5EF4-FFF2-40B4-BE49-F238E27FC236}">
                <a16:creationId xmlns:a16="http://schemas.microsoft.com/office/drawing/2014/main" id="{8DE210BB-84AA-4FE1-BB19-A6D74AD0C52E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1752600"/>
          <a:ext cx="3267075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Точечный рисунок" r:id="rId4" imgW="3266667" imgH="2448267" progId="Paint.Picture">
                  <p:embed/>
                </p:oleObj>
              </mc:Choice>
              <mc:Fallback>
                <p:oleObj name="Точечный рисунок" r:id="rId4" imgW="3266667" imgH="2448267" progId="Paint.Picture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752600"/>
                        <a:ext cx="3267075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67CE22D4-5E15-4D89-967D-2BE3F1DCBD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8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Text Box 2">
            <a:extLst>
              <a:ext uri="{FF2B5EF4-FFF2-40B4-BE49-F238E27FC236}">
                <a16:creationId xmlns:a16="http://schemas.microsoft.com/office/drawing/2014/main" id="{71A50772-BFF0-4A5D-AD3F-DEC3353F1C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4495800"/>
            <a:ext cx="91440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dirty="0">
                <a:solidFill>
                  <a:srgbClr val="FF3300"/>
                </a:solidFill>
              </a:rPr>
              <a:t>	Доказательство:</a:t>
            </a:r>
            <a:r>
              <a:rPr lang="ru-RU" altLang="ru-RU" dirty="0"/>
              <a:t> П</a:t>
            </a:r>
            <a:r>
              <a:rPr lang="ru-RU" altLang="ru-RU" dirty="0">
                <a:cs typeface="Times New Roman" panose="02020603050405020304" pitchFamily="18" charset="0"/>
              </a:rPr>
              <a:t>рямые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параллельны</a:t>
            </a:r>
            <a:r>
              <a:rPr lang="ru-RU" altLang="ru-RU" dirty="0"/>
              <a:t> (упражнение 6)</a:t>
            </a:r>
            <a:r>
              <a:rPr lang="ru-RU" altLang="ru-RU" dirty="0">
                <a:cs typeface="Times New Roman" panose="02020603050405020304" pitchFamily="18" charset="0"/>
              </a:rPr>
              <a:t>. Следовательно, четырехугольник </a:t>
            </a:r>
            <a:r>
              <a:rPr lang="en-US" altLang="ru-RU" i="1" dirty="0">
                <a:cs typeface="Times New Roman" panose="02020603050405020304" pitchFamily="18" charset="0"/>
              </a:rPr>
              <a:t>ABC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– параллелограмм (противоположные стороны  </a:t>
            </a:r>
            <a:r>
              <a:rPr lang="en-US" altLang="ru-RU" i="1" dirty="0">
                <a:cs typeface="Times New Roman" panose="02020603050405020304" pitchFamily="18" charset="0"/>
              </a:rPr>
              <a:t>AB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C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en-US" altLang="ru-RU" i="1" dirty="0">
                <a:cs typeface="Times New Roman" panose="02020603050405020304" pitchFamily="18" charset="0"/>
              </a:rPr>
              <a:t>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равны и параллельны).  Значит, прямые </a:t>
            </a:r>
            <a:r>
              <a:rPr lang="en-US" altLang="ru-RU" i="1" dirty="0">
                <a:cs typeface="Times New Roman" panose="02020603050405020304" pitchFamily="18" charset="0"/>
              </a:rPr>
              <a:t>AD</a:t>
            </a:r>
            <a:r>
              <a:rPr lang="ru-RU" altLang="ru-RU" baseline="-30000" dirty="0">
                <a:cs typeface="Times New Roman" panose="02020603050405020304" pitchFamily="18" charset="0"/>
              </a:rPr>
              <a:t>1</a:t>
            </a:r>
            <a:r>
              <a:rPr lang="ru-RU" altLang="ru-RU" dirty="0">
                <a:cs typeface="Times New Roman" panose="02020603050405020304" pitchFamily="18" charset="0"/>
              </a:rPr>
              <a:t> и </a:t>
            </a:r>
            <a:r>
              <a:rPr lang="en-US" altLang="ru-RU" i="1" dirty="0">
                <a:cs typeface="Times New Roman" panose="02020603050405020304" pitchFamily="18" charset="0"/>
              </a:rPr>
              <a:t>BC</a:t>
            </a:r>
            <a:r>
              <a:rPr lang="ru-RU" altLang="ru-RU" baseline="-30000" dirty="0">
                <a:cs typeface="Times New Roman" panose="02020603050405020304" pitchFamily="18" charset="0"/>
              </a:rPr>
              <a:t>1 </a:t>
            </a:r>
            <a:r>
              <a:rPr lang="ru-RU" altLang="ru-RU" dirty="0">
                <a:cs typeface="Times New Roman" panose="02020603050405020304" pitchFamily="18" charset="0"/>
              </a:rPr>
              <a:t>параллельны.</a:t>
            </a:r>
            <a:r>
              <a:rPr lang="ru-RU" altLang="ru-RU" dirty="0"/>
              <a:t> </a:t>
            </a:r>
          </a:p>
        </p:txBody>
      </p:sp>
      <p:sp>
        <p:nvSpPr>
          <p:cNvPr id="83971" name="Text Box 3">
            <a:extLst>
              <a:ext uri="{FF2B5EF4-FFF2-40B4-BE49-F238E27FC236}">
                <a16:creationId xmlns:a16="http://schemas.microsoft.com/office/drawing/2014/main" id="{30F6E042-03C0-479A-98B8-AF7E7C3B620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Докажите, что прямые </a:t>
            </a:r>
            <a:r>
              <a:rPr lang="en-US" altLang="ru-RU" sz="2800" i="1" dirty="0"/>
              <a:t>AD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BC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, проходящие через вершины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</a:t>
            </a:r>
            <a:r>
              <a:rPr lang="en-US" altLang="ru-RU" sz="2800" dirty="0"/>
              <a:t>,</a:t>
            </a:r>
            <a:r>
              <a:rPr lang="ru-RU" altLang="ru-RU" sz="2800" dirty="0"/>
              <a:t> параллельны.</a:t>
            </a:r>
          </a:p>
        </p:txBody>
      </p:sp>
      <p:graphicFrame>
        <p:nvGraphicFramePr>
          <p:cNvPr id="83973" name="Object 5">
            <a:extLst>
              <a:ext uri="{FF2B5EF4-FFF2-40B4-BE49-F238E27FC236}">
                <a16:creationId xmlns:a16="http://schemas.microsoft.com/office/drawing/2014/main" id="{60C0D45A-2F2E-40F4-A103-BFB85AA5E091}"/>
              </a:ext>
            </a:extLst>
          </p:cNvPr>
          <p:cNvGraphicFramePr>
            <a:graphicFrameLocks noChangeAspect="1"/>
          </p:cNvGraphicFramePr>
          <p:nvPr/>
        </p:nvGraphicFramePr>
        <p:xfrm>
          <a:off x="2971800" y="1752600"/>
          <a:ext cx="3267075" cy="244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Точечный рисунок" r:id="rId4" imgW="3266667" imgH="2448267" progId="Paint.Picture">
                  <p:embed/>
                </p:oleObj>
              </mc:Choice>
              <mc:Fallback>
                <p:oleObj name="Точечный рисунок" r:id="rId4" imgW="3266667" imgH="2448267" progId="Paint.Picture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752600"/>
                        <a:ext cx="3267075" cy="2447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>
            <a:extLst>
              <a:ext uri="{FF2B5EF4-FFF2-40B4-BE49-F238E27FC236}">
                <a16:creationId xmlns:a16="http://schemas.microsoft.com/office/drawing/2014/main" id="{B7A2A42F-64DF-4F64-8F58-760E43C73D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9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39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0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2">
            <a:extLst>
              <a:ext uri="{FF2B5EF4-FFF2-40B4-BE49-F238E27FC236}">
                <a16:creationId xmlns:a16="http://schemas.microsoft.com/office/drawing/2014/main" id="{4475552F-21CC-4737-8AE3-0DC241767DD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5029200"/>
            <a:ext cx="6096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32771" name="Text Box 3">
            <a:extLst>
              <a:ext uri="{FF2B5EF4-FFF2-40B4-BE49-F238E27FC236}">
                <a16:creationId xmlns:a16="http://schemas.microsoft.com/office/drawing/2014/main" id="{85E21842-AD85-4739-BBEC-B1E8DC4F4E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13731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Являются ли параллельными прямые </a:t>
            </a:r>
            <a:r>
              <a:rPr lang="en-US" altLang="ru-RU" sz="2800" i="1" dirty="0"/>
              <a:t>AB </a:t>
            </a:r>
            <a:r>
              <a:rPr lang="ru-RU" altLang="ru-RU" sz="2800" dirty="0"/>
              <a:t>и </a:t>
            </a:r>
            <a:r>
              <a:rPr lang="en-US" altLang="ru-RU" sz="2800" i="1" dirty="0"/>
              <a:t>CC</a:t>
            </a:r>
            <a:r>
              <a:rPr lang="en-US" altLang="ru-RU" sz="2800" baseline="-25000" dirty="0"/>
              <a:t>1</a:t>
            </a:r>
            <a:r>
              <a:rPr lang="en-US" altLang="ru-RU" sz="2800" dirty="0"/>
              <a:t>, </a:t>
            </a:r>
            <a:r>
              <a:rPr lang="ru-RU" altLang="ru-RU" sz="2800" dirty="0"/>
              <a:t>проходящие через вершины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</a:t>
            </a:r>
            <a:r>
              <a:rPr lang="en-US" altLang="ru-RU" sz="2800" i="1" dirty="0"/>
              <a:t> </a:t>
            </a:r>
            <a:endParaRPr lang="ru-RU" altLang="ru-RU" sz="2800" i="1" dirty="0"/>
          </a:p>
        </p:txBody>
      </p:sp>
      <p:pic>
        <p:nvPicPr>
          <p:cNvPr id="32774" name="Picture 6">
            <a:extLst>
              <a:ext uri="{FF2B5EF4-FFF2-40B4-BE49-F238E27FC236}">
                <a16:creationId xmlns:a16="http://schemas.microsoft.com/office/drawing/2014/main" id="{634170CB-B43E-44F1-A2EE-C386E4AB51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438" y="2070100"/>
            <a:ext cx="3665537" cy="271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262A7137-0B06-40A9-9347-21EBCF8259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10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27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Text Box 2">
            <a:extLst>
              <a:ext uri="{FF2B5EF4-FFF2-40B4-BE49-F238E27FC236}">
                <a16:creationId xmlns:a16="http://schemas.microsoft.com/office/drawing/2014/main" id="{FDBA74B7-0408-494C-A983-0AE9DE36BA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533400"/>
            <a:ext cx="9144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имеется пар параллельных прямых, содержащих ребра параллелепипеда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? </a:t>
            </a:r>
          </a:p>
        </p:txBody>
      </p:sp>
      <p:grpSp>
        <p:nvGrpSpPr>
          <p:cNvPr id="48136" name="Group 8">
            <a:extLst>
              <a:ext uri="{FF2B5EF4-FFF2-40B4-BE49-F238E27FC236}">
                <a16:creationId xmlns:a16="http://schemas.microsoft.com/office/drawing/2014/main" id="{95FD02C7-9019-4EA9-9930-18E7C5FEA1AA}"/>
              </a:ext>
            </a:extLst>
          </p:cNvPr>
          <p:cNvGrpSpPr>
            <a:grpSpLocks/>
          </p:cNvGrpSpPr>
          <p:nvPr/>
        </p:nvGrpSpPr>
        <p:grpSpPr bwMode="auto">
          <a:xfrm>
            <a:off x="0" y="4495800"/>
            <a:ext cx="9144000" cy="1984375"/>
            <a:chOff x="0" y="2832"/>
            <a:chExt cx="5760" cy="1250"/>
          </a:xfrm>
        </p:grpSpPr>
        <p:sp>
          <p:nvSpPr>
            <p:cNvPr id="48133" name="Text Box 5">
              <a:extLst>
                <a:ext uri="{FF2B5EF4-FFF2-40B4-BE49-F238E27FC236}">
                  <a16:creationId xmlns:a16="http://schemas.microsoft.com/office/drawing/2014/main" id="{1A004A23-FE79-457D-8B7F-E7609CC0736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0" y="2832"/>
              <a:ext cx="5760" cy="1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just">
                <a:spcBef>
                  <a:spcPct val="50000"/>
                </a:spcBef>
              </a:pPr>
              <a:r>
                <a:rPr lang="ru-RU" altLang="ru-RU" sz="2800" dirty="0">
                  <a:solidFill>
                    <a:srgbClr val="FF3300"/>
                  </a:solidFill>
                </a:rPr>
                <a:t>	Решение:</a:t>
              </a:r>
              <a:r>
                <a:rPr lang="ru-RU" altLang="ru-RU" sz="2800" dirty="0">
                  <a:solidFill>
                    <a:srgbClr val="FF7C80"/>
                  </a:solidFill>
                </a:rPr>
                <a:t> </a:t>
              </a:r>
              <a:r>
                <a:rPr lang="ru-RU" altLang="ru-RU" sz="2800" dirty="0"/>
                <a:t>Каждое ребро участвует в трех парах параллельных прямых. У куба имеется 12 ребер. Следовательно, искомое число пар параллельных прямых равно </a:t>
              </a:r>
            </a:p>
          </p:txBody>
        </p:sp>
        <p:graphicFrame>
          <p:nvGraphicFramePr>
            <p:cNvPr id="48134" name="Object 6">
              <a:extLst>
                <a:ext uri="{FF2B5EF4-FFF2-40B4-BE49-F238E27FC236}">
                  <a16:creationId xmlns:a16="http://schemas.microsoft.com/office/drawing/2014/main" id="{20B0DB7C-5036-4740-9DA9-7FA751EC7276}"/>
                </a:ext>
              </a:extLst>
            </p:cNvPr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27154508"/>
                </p:ext>
              </p:extLst>
            </p:nvPr>
          </p:nvGraphicFramePr>
          <p:xfrm>
            <a:off x="703" y="3626"/>
            <a:ext cx="808" cy="45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4" name="Equation" r:id="rId4" imgW="1282680" imgH="723600" progId="Equation.DSMT4">
                    <p:embed/>
                  </p:oleObj>
                </mc:Choice>
                <mc:Fallback>
                  <p:oleObj name="Equation" r:id="rId4" imgW="1282680" imgH="723600" progId="Equation.DSMT4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03" y="3626"/>
                          <a:ext cx="808" cy="45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pic>
        <p:nvPicPr>
          <p:cNvPr id="48137" name="Picture 9">
            <a:extLst>
              <a:ext uri="{FF2B5EF4-FFF2-40B4-BE49-F238E27FC236}">
                <a16:creationId xmlns:a16="http://schemas.microsoft.com/office/drawing/2014/main" id="{A126D7CB-B1B2-4DB8-9937-B5034B5576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1600200"/>
            <a:ext cx="3665538" cy="2711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4">
            <a:extLst>
              <a:ext uri="{FF2B5EF4-FFF2-40B4-BE49-F238E27FC236}">
                <a16:creationId xmlns:a16="http://schemas.microsoft.com/office/drawing/2014/main" id="{FF752EF0-23C1-4825-A59A-B4E50AB9013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11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C7FD4139-CB5C-453E-B4D8-EBF30E96E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5413"/>
            <a:ext cx="8839200" cy="20005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ts val="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altLang="ru-RU" dirty="0">
                <a:solidFill>
                  <a:srgbClr val="FF3300"/>
                </a:solidFill>
              </a:rPr>
              <a:t>Определение.</a:t>
            </a:r>
            <a:r>
              <a:rPr lang="ru-RU" altLang="ru-RU" dirty="0">
                <a:solidFill>
                  <a:srgbClr val="FF7C80"/>
                </a:solidFill>
              </a:rPr>
              <a:t> </a:t>
            </a:r>
            <a:r>
              <a:rPr lang="ru-RU" altLang="ru-RU" dirty="0"/>
              <a:t>Две прямые в пространстве называются параллельными, если</a:t>
            </a:r>
            <a:r>
              <a:rPr lang="en-US" altLang="ru-RU" dirty="0"/>
              <a:t> </a:t>
            </a:r>
            <a:r>
              <a:rPr lang="ru-RU" altLang="ru-RU" dirty="0"/>
              <a:t>они лежат в одной плоскости и не пересекаются.</a:t>
            </a:r>
          </a:p>
          <a:p>
            <a:pPr algn="just">
              <a:spcBef>
                <a:spcPts val="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Будем также говорить, что два отрезка параллельны, если они лежат на параллельных прямых.</a:t>
            </a:r>
            <a:endParaRPr lang="ru-RU" altLang="ru-RU" dirty="0"/>
          </a:p>
        </p:txBody>
      </p:sp>
      <p:pic>
        <p:nvPicPr>
          <p:cNvPr id="2056" name="Picture 8">
            <a:extLst>
              <a:ext uri="{FF2B5EF4-FFF2-40B4-BE49-F238E27FC236}">
                <a16:creationId xmlns:a16="http://schemas.microsoft.com/office/drawing/2014/main" id="{CEE29066-45EB-430D-9880-A3DA98935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3268" y="2348880"/>
            <a:ext cx="5097463" cy="1339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" name="Text Box 11">
            <a:extLst>
              <a:ext uri="{FF2B5EF4-FFF2-40B4-BE49-F238E27FC236}">
                <a16:creationId xmlns:a16="http://schemas.microsoft.com/office/drawing/2014/main" id="{EC7F0E6B-F952-4B45-B76F-9CDB84A5AD7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" y="4224208"/>
            <a:ext cx="91440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Параллельность прямых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обозначается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|| 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ru-RU" altLang="ru-RU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555687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C7FD4139-CB5C-453E-B4D8-EBF30E96E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5413"/>
            <a:ext cx="8839200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20955" indent="450215" algn="just"/>
            <a:r>
              <a:rPr lang="ru-RU" altLang="ru-RU" sz="2800" dirty="0">
                <a:solidFill>
                  <a:srgbClr val="FF3300"/>
                </a:solidFill>
              </a:rPr>
              <a:t>	</a:t>
            </a:r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Через точку в пространстве, не принадлежащую данной прямой, проходит единственная прямая, параллельная данной прямой.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	</a:t>
            </a:r>
            <a:endParaRPr lang="ru-RU" altLang="ru-RU" dirty="0"/>
          </a:p>
        </p:txBody>
      </p:sp>
      <p:grpSp>
        <p:nvGrpSpPr>
          <p:cNvPr id="6" name="Группа 5">
            <a:extLst>
              <a:ext uri="{FF2B5EF4-FFF2-40B4-BE49-F238E27FC236}">
                <a16:creationId xmlns:a16="http://schemas.microsoft.com/office/drawing/2014/main" id="{D92AA4AA-ED8F-49AE-9B6E-9B9C0706506C}"/>
              </a:ext>
            </a:extLst>
          </p:cNvPr>
          <p:cNvGrpSpPr/>
          <p:nvPr/>
        </p:nvGrpSpPr>
        <p:grpSpPr>
          <a:xfrm>
            <a:off x="152400" y="1844824"/>
            <a:ext cx="8839200" cy="3588071"/>
            <a:chOff x="152400" y="1844824"/>
            <a:chExt cx="8839200" cy="3588071"/>
          </a:xfrm>
        </p:grpSpPr>
        <p:pic>
          <p:nvPicPr>
            <p:cNvPr id="5" name="Рисунок 4">
              <a:extLst>
                <a:ext uri="{FF2B5EF4-FFF2-40B4-BE49-F238E27FC236}">
                  <a16:creationId xmlns:a16="http://schemas.microsoft.com/office/drawing/2014/main" id="{0E36881D-5BB0-4A69-89D5-D0A56A077AC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835696" y="4149080"/>
              <a:ext cx="4783531" cy="1283815"/>
            </a:xfrm>
            <a:prstGeom prst="rect">
              <a:avLst/>
            </a:prstGeom>
          </p:spPr>
        </p:pic>
        <p:sp>
          <p:nvSpPr>
            <p:cNvPr id="9" name="Text Box 4">
              <a:extLst>
                <a:ext uri="{FF2B5EF4-FFF2-40B4-BE49-F238E27FC236}">
                  <a16:creationId xmlns:a16="http://schemas.microsoft.com/office/drawing/2014/main" id="{1346FB29-A37F-4313-9ABC-AF5FB1B363A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2400" y="1844824"/>
              <a:ext cx="8839200" cy="20005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R="20955" indent="450215" algn="just"/>
              <a:r>
                <a:rPr lang="ru-RU" altLang="ru-RU" sz="2800" dirty="0">
                  <a:solidFill>
                    <a:srgbClr val="FF3300"/>
                  </a:solidFill>
                </a:rPr>
                <a:t>	</a:t>
              </a:r>
              <a:r>
                <a:rPr lang="ru-RU" dirty="0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Доказательство. 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Пусть точка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не принадлежит прямой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Проведем через эту прямую и точку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плоскость 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α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Эта плоскость единственна. В плоскости </a:t>
              </a:r>
              <a:r>
                <a:rPr lang="en-US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α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через точку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проходит единственная прямая, назовем ее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a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, параллельная прямой </a:t>
              </a:r>
              <a:r>
                <a:rPr lang="en-US" i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b</a:t>
              </a:r>
              <a:r>
                <a:rPr lang="ru-RU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Она и будет искомой прямой, па­раллельной данной. </a:t>
              </a:r>
              <a:endParaRPr lang="ru-RU" alt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4223893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4">
            <a:extLst>
              <a:ext uri="{FF2B5EF4-FFF2-40B4-BE49-F238E27FC236}">
                <a16:creationId xmlns:a16="http://schemas.microsoft.com/office/drawing/2014/main" id="{C7FD4139-CB5C-453E-B4D8-EBF30E96EF2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5413"/>
            <a:ext cx="8839200" cy="3046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R="20955" indent="450215" algn="just"/>
            <a:r>
              <a:rPr lang="ru-RU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Для отношения параллельности прямых в пространстве справедливо следующая теорема, доказательство которой будет дано в параграфе 7.</a:t>
            </a:r>
          </a:p>
          <a:p>
            <a:pPr marR="20955" indent="450215" algn="just"/>
            <a:r>
              <a:rPr lang="ru-RU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Теорема.</a:t>
            </a:r>
            <a:r>
              <a:rPr lang="ru-RU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Две прямые, параллельные третьей прямой, параллельны между собой.</a:t>
            </a:r>
          </a:p>
          <a:p>
            <a:pPr marR="20955" indent="450215" algn="just"/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Например, в  кубе 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ABCDA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прямые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n-US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параллельны прямой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Следовательно, прямые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АВ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и 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ru-RU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</a:t>
            </a:r>
            <a:r>
              <a:rPr lang="ru-RU" baseline="-25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 </a:t>
            </a:r>
            <a:r>
              <a:rPr lang="ru-RU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параллельны.</a:t>
            </a:r>
            <a:endParaRPr lang="ru-RU" altLang="ru-RU" dirty="0"/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D9670725-8573-4340-91E9-D4DC71BCAA4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420178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344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1FFC8488-B896-42CA-94CD-8E850834AB8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51054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58371" name="Text Box 3">
            <a:extLst>
              <a:ext uri="{FF2B5EF4-FFF2-40B4-BE49-F238E27FC236}">
                <a16:creationId xmlns:a16="http://schemas.microsoft.com/office/drawing/2014/main" id="{9EAD33E6-D3C2-4181-BA43-B5616B228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7620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Всегда ли две не пересекающиеся прямые в пространстве параллельны?</a:t>
            </a:r>
          </a:p>
        </p:txBody>
      </p:sp>
      <p:sp>
        <p:nvSpPr>
          <p:cNvPr id="58372" name="Rectangle 4">
            <a:extLst>
              <a:ext uri="{FF2B5EF4-FFF2-40B4-BE49-F238E27FC236}">
                <a16:creationId xmlns:a16="http://schemas.microsoft.com/office/drawing/2014/main" id="{2202C3E9-7E47-4FE6-AC3B-C6BD5D591AA4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152400"/>
            <a:ext cx="7772400" cy="381000"/>
          </a:xfrm>
        </p:spPr>
        <p:txBody>
          <a:bodyPr/>
          <a:lstStyle/>
          <a:p>
            <a:r>
              <a:rPr lang="ru-RU" altLang="ru-RU" sz="3200" dirty="0">
                <a:solidFill>
                  <a:srgbClr val="FF3300"/>
                </a:solidFill>
              </a:rPr>
              <a:t>Упражнение 1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8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0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Text Box 4">
            <a:extLst>
              <a:ext uri="{FF2B5EF4-FFF2-40B4-BE49-F238E27FC236}">
                <a16:creationId xmlns:a16="http://schemas.microsoft.com/office/drawing/2014/main" id="{150EAECF-81ED-4706-8726-BAF0AB17BD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Одну.</a:t>
            </a:r>
          </a:p>
        </p:txBody>
      </p:sp>
      <p:sp>
        <p:nvSpPr>
          <p:cNvPr id="10247" name="Text Box 7">
            <a:extLst>
              <a:ext uri="{FF2B5EF4-FFF2-40B4-BE49-F238E27FC236}">
                <a16:creationId xmlns:a16="http://schemas.microsoft.com/office/drawing/2014/main" id="{5E808C04-1746-4A1B-B81C-2E84995F2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1520" y="914400"/>
            <a:ext cx="866388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Сколько плоскостей можно провести через две параллельные прямые?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241B8B0-1F27-4CC3-8B82-867849027E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2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2">
            <a:extLst>
              <a:ext uri="{FF2B5EF4-FFF2-40B4-BE49-F238E27FC236}">
                <a16:creationId xmlns:a16="http://schemas.microsoft.com/office/drawing/2014/main" id="{4CC352BC-D727-4794-BE26-FDE6FF49484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5791200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Нет.</a:t>
            </a:r>
          </a:p>
        </p:txBody>
      </p:sp>
      <p:sp>
        <p:nvSpPr>
          <p:cNvPr id="34819" name="Text Box 3">
            <a:extLst>
              <a:ext uri="{FF2B5EF4-FFF2-40B4-BE49-F238E27FC236}">
                <a16:creationId xmlns:a16="http://schemas.microsoft.com/office/drawing/2014/main" id="{DD9E9097-74FC-4C4D-9403-733B5F2727C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14400"/>
            <a:ext cx="8664575" cy="1800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Известно, что в плоскости прямая, пересекающая одну из параллельных прямых, пересекает и вторую прямую. Будет ли это утверждение верно для пространства?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5F520C2-A153-491E-9C24-9DE5F80485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3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ext Box 2">
            <a:extLst>
              <a:ext uri="{FF2B5EF4-FFF2-40B4-BE49-F238E27FC236}">
                <a16:creationId xmlns:a16="http://schemas.microsoft.com/office/drawing/2014/main" id="{A9C8E354-8BC3-4EF1-AEA6-E46A44F6DA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7584" y="4737894"/>
            <a:ext cx="5562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 dirty="0">
                <a:solidFill>
                  <a:srgbClr val="FF3300"/>
                </a:solidFill>
              </a:rPr>
              <a:t>Ответ:</a:t>
            </a:r>
            <a:r>
              <a:rPr lang="ru-RU" altLang="ru-RU" sz="2800" dirty="0"/>
              <a:t> Плоскость.</a:t>
            </a:r>
          </a:p>
        </p:txBody>
      </p:sp>
      <p:sp>
        <p:nvSpPr>
          <p:cNvPr id="36867" name="Text Box 3">
            <a:extLst>
              <a:ext uri="{FF2B5EF4-FFF2-40B4-BE49-F238E27FC236}">
                <a16:creationId xmlns:a16="http://schemas.microsoft.com/office/drawing/2014/main" id="{DED8D0BD-FE7B-4AA0-9689-CEFE13B6547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0825" y="914400"/>
            <a:ext cx="8664575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Найдите геометрическое место (ГМ) прямых, пересекающих две данные параллельные прямые.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35F1F2D-A927-46ED-A5FA-8455EA9AC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4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>
            <a:extLst>
              <a:ext uri="{FF2B5EF4-FFF2-40B4-BE49-F238E27FC236}">
                <a16:creationId xmlns:a16="http://schemas.microsoft.com/office/drawing/2014/main" id="{DD760A38-9737-4FFF-8E04-32E0803121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2209800"/>
            <a:ext cx="2971800" cy="2805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4035" name="Text Box 3">
            <a:extLst>
              <a:ext uri="{FF2B5EF4-FFF2-40B4-BE49-F238E27FC236}">
                <a16:creationId xmlns:a16="http://schemas.microsoft.com/office/drawing/2014/main" id="{178B4905-33FC-40A6-83E8-D33BCCD204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5181600"/>
            <a:ext cx="53340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 sz="2800">
                <a:solidFill>
                  <a:srgbClr val="FF3300"/>
                </a:solidFill>
              </a:rPr>
              <a:t>Ответ:</a:t>
            </a:r>
            <a:r>
              <a:rPr lang="ru-RU" altLang="ru-RU" sz="2800"/>
              <a:t> </a:t>
            </a:r>
            <a:r>
              <a:rPr lang="en-US" altLang="ru-RU" sz="2800" i="1"/>
              <a:t>A</a:t>
            </a:r>
            <a:r>
              <a:rPr lang="en-US" altLang="ru-RU" sz="2800" baseline="-25000"/>
              <a:t>1</a:t>
            </a:r>
            <a:r>
              <a:rPr lang="en-US" altLang="ru-RU" sz="2800" i="1"/>
              <a:t>B</a:t>
            </a:r>
            <a:r>
              <a:rPr lang="en-US" altLang="ru-RU" sz="2800" baseline="-25000"/>
              <a:t>1</a:t>
            </a:r>
            <a:r>
              <a:rPr lang="en-US" altLang="ru-RU" sz="2800"/>
              <a:t>; </a:t>
            </a:r>
            <a:r>
              <a:rPr lang="en-US" altLang="ru-RU" sz="2800" i="1"/>
              <a:t>CD</a:t>
            </a:r>
            <a:r>
              <a:rPr lang="en-US" altLang="ru-RU" sz="2800"/>
              <a:t>; </a:t>
            </a:r>
            <a:r>
              <a:rPr lang="en-US" altLang="ru-RU" sz="2800" i="1"/>
              <a:t>C</a:t>
            </a:r>
            <a:r>
              <a:rPr lang="en-US" altLang="ru-RU" sz="2800" baseline="-25000"/>
              <a:t>1</a:t>
            </a:r>
            <a:r>
              <a:rPr lang="en-US" altLang="ru-RU" sz="2800" i="1"/>
              <a:t>D</a:t>
            </a:r>
            <a:r>
              <a:rPr lang="en-US" altLang="ru-RU" sz="2800" baseline="-25000"/>
              <a:t>1</a:t>
            </a:r>
            <a:r>
              <a:rPr lang="ru-RU" altLang="ru-RU" sz="2800"/>
              <a:t>.</a:t>
            </a:r>
          </a:p>
        </p:txBody>
      </p:sp>
      <p:sp>
        <p:nvSpPr>
          <p:cNvPr id="44036" name="Text Box 4">
            <a:extLst>
              <a:ext uri="{FF2B5EF4-FFF2-40B4-BE49-F238E27FC236}">
                <a16:creationId xmlns:a16="http://schemas.microsoft.com/office/drawing/2014/main" id="{CCC5906D-1503-4762-AF6C-A7BEF5AF6A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914400"/>
            <a:ext cx="8763000" cy="946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ru-RU" altLang="ru-RU" sz="2800" dirty="0"/>
              <a:t>	Назовите прямые, проходящие через вершины куба </a:t>
            </a:r>
            <a:r>
              <a:rPr lang="en-US" altLang="ru-RU" sz="2800" i="1" dirty="0"/>
              <a:t>ABCDA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B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C</a:t>
            </a:r>
            <a:r>
              <a:rPr lang="en-US" altLang="ru-RU" sz="2800" baseline="-25000" dirty="0"/>
              <a:t>1</a:t>
            </a:r>
            <a:r>
              <a:rPr lang="en-US" altLang="ru-RU" sz="2800" i="1" dirty="0"/>
              <a:t>D</a:t>
            </a:r>
            <a:r>
              <a:rPr lang="en-US" altLang="ru-RU" sz="2800" baseline="-25000" dirty="0"/>
              <a:t>1</a:t>
            </a:r>
            <a:r>
              <a:rPr lang="ru-RU" altLang="ru-RU" sz="2800" dirty="0"/>
              <a:t> и параллельные прямой </a:t>
            </a:r>
            <a:r>
              <a:rPr lang="en-US" altLang="ru-RU" sz="2800" i="1" dirty="0"/>
              <a:t>AB</a:t>
            </a:r>
            <a:r>
              <a:rPr lang="ru-RU" altLang="ru-RU" sz="2800" dirty="0"/>
              <a:t>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E7AEA99-BF99-48BE-8F35-B9A233837B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52400"/>
            <a:ext cx="7772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ru-RU" altLang="ru-RU" sz="3200" dirty="0">
                <a:solidFill>
                  <a:srgbClr val="FF3300"/>
                </a:solidFill>
              </a:rPr>
              <a:t>Упражнение 5</a:t>
            </a:r>
            <a:endParaRPr lang="ru-RU" alt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 autoUpdateAnimBg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Оформление по умолчанию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</TotalTime>
  <Words>730</Words>
  <Application>Microsoft Office PowerPoint</Application>
  <PresentationFormat>Экран (4:3)</PresentationFormat>
  <Paragraphs>70</Paragraphs>
  <Slides>15</Slides>
  <Notes>14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0" baseType="lpstr">
      <vt:lpstr>Arial</vt:lpstr>
      <vt:lpstr>Times New Roman</vt:lpstr>
      <vt:lpstr>Оформление по умолчанию</vt:lpstr>
      <vt:lpstr>Точечный рисунок</vt:lpstr>
      <vt:lpstr>Equation</vt:lpstr>
      <vt:lpstr>5а. Параллельность прямых в пространстве (Куб, параллелепипед)</vt:lpstr>
      <vt:lpstr>Презентация PowerPoint</vt:lpstr>
      <vt:lpstr>Презентация PowerPoint</vt:lpstr>
      <vt:lpstr>Презентация PowerPoint</vt:lpstr>
      <vt:lpstr>Упражнение 1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*</dc:creator>
  <cp:lastModifiedBy>Vladimir Smirnov</cp:lastModifiedBy>
  <cp:revision>26</cp:revision>
  <dcterms:created xsi:type="dcterms:W3CDTF">2007-09-04T04:37:57Z</dcterms:created>
  <dcterms:modified xsi:type="dcterms:W3CDTF">2022-04-03T08:32:06Z</dcterms:modified>
</cp:coreProperties>
</file>