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81" r:id="rId4"/>
    <p:sldId id="270" r:id="rId5"/>
    <p:sldId id="287" r:id="rId6"/>
    <p:sldId id="288" r:id="rId7"/>
    <p:sldId id="286" r:id="rId8"/>
    <p:sldId id="289" r:id="rId9"/>
    <p:sldId id="290" r:id="rId10"/>
    <p:sldId id="272" r:id="rId11"/>
    <p:sldId id="282" r:id="rId12"/>
    <p:sldId id="291" r:id="rId13"/>
    <p:sldId id="292" r:id="rId14"/>
    <p:sldId id="295" r:id="rId15"/>
    <p:sldId id="283" r:id="rId16"/>
    <p:sldId id="293" r:id="rId17"/>
    <p:sldId id="294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4" autoAdjust="0"/>
    <p:restoredTop sz="90929"/>
  </p:normalViewPr>
  <p:slideViewPr>
    <p:cSldViewPr>
      <p:cViewPr varScale="1">
        <p:scale>
          <a:sx n="97" d="100"/>
          <a:sy n="97" d="100"/>
        </p:scale>
        <p:origin x="2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8D1A6F8-25C7-49D2-87BB-69146F2B1F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DBB2FE4-4C4D-499D-B7FC-200D56B79D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1017AD2B-3FE7-48C9-97E4-174F0BF487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8220F37-D725-4DB2-AF7E-FEEA8E61B1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57CB9580-120D-4797-9688-58CF1C0258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DBF22496-0661-42CB-80EE-43BC31FA9B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715033-9A93-4668-BDD9-C31EE7D195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41D072-3FF7-4D1C-854F-6351567DD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98F4-0EEA-4D72-AEFA-B72B0EA5BCA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3EEA79-C47D-4329-8485-A90C09854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F23600-0DAA-4084-ACD0-4B692213A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364C0A-5066-46A4-9B8F-223DE6B6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13431-184D-476A-A63A-B5D03B36A34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53D6B493-9FE8-4FC0-B776-7F085E13B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412CF6F-EFED-4EB9-8F0E-653F285D2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1630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A05ECA-0A53-4CC3-B474-D7B2EBD63E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024009-6DA3-4D9C-A6E8-48DD9F9D950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7F3CF822-58F0-459D-953A-BF1A09E6D3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9059ADF-2B5A-4C8D-8FD1-1FE4048C7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832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9B2D68-B77A-4CBC-AF24-DB50C80EDC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F6DA8-61E7-44A1-8CAE-5DD60337AAB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E3DBA448-A9BF-443A-B441-C0406BC917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4F7F315-26C0-462D-96D9-96CAAAFA6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485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18DAA8-7E4B-4DFB-98BC-B391444EF8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F0695-E9F9-4569-B9C7-09AF66B8D5E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5B4C5A4B-14CE-4F6C-8021-2D413D4A5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BA199432-9315-4195-BE5A-50737D3766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2430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357543-0CB2-4E23-A582-0194677C02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0949E-D7BC-4A34-A74A-6C4508B39D6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0898" name="Rectangle 1026">
            <a:extLst>
              <a:ext uri="{FF2B5EF4-FFF2-40B4-BE49-F238E27FC236}">
                <a16:creationId xmlns:a16="http://schemas.microsoft.com/office/drawing/2014/main" id="{F7562B16-B8AB-485A-AA6F-B59077D420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1027">
            <a:extLst>
              <a:ext uri="{FF2B5EF4-FFF2-40B4-BE49-F238E27FC236}">
                <a16:creationId xmlns:a16="http://schemas.microsoft.com/office/drawing/2014/main" id="{88D24F7F-5FAC-40BC-AE1B-C065701C2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9640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8CD911-CB75-43AE-AF68-46F16985F8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02CA2-EF95-4271-BF9F-92ADE017D18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7346" name="Rectangle 1026">
            <a:extLst>
              <a:ext uri="{FF2B5EF4-FFF2-40B4-BE49-F238E27FC236}">
                <a16:creationId xmlns:a16="http://schemas.microsoft.com/office/drawing/2014/main" id="{F457325D-6E65-4E10-8FB4-82F30DED7F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1027">
            <a:extLst>
              <a:ext uri="{FF2B5EF4-FFF2-40B4-BE49-F238E27FC236}">
                <a16:creationId xmlns:a16="http://schemas.microsoft.com/office/drawing/2014/main" id="{953083D9-31F9-4630-B229-C3D87E381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074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F0DEF9-B51A-4A99-B5D3-85DE3153E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5C6B9-C270-449B-9567-AE8A2E7D276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D2957891-4CD6-4E5D-B955-12CC03EAF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6764F38F-D974-4EB6-9843-78D6761E9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5641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F67FB0-8B2B-4850-9145-BAD3A19283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B17C4-9120-4C23-8002-5CB4809A22F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EE83458A-CF7B-4702-B42F-A07FC78D71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5A9B31F-3B72-476A-80B9-FEA214407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7563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AB719A-1CFF-4469-979D-F8B955A7D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17DE7-C6C5-40FA-8DA4-1944BAFE967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CC46418-5AEB-4A58-BEC8-47411F2F3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1532CC2-C6B4-4EC6-9589-EF278BD2A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696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905063-88F4-472C-BE71-61BB2558D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4B690-2F8E-4F06-909B-4BC107E1EB8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FF671B4-77BA-46FD-8E38-99F9F07B6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72F2716-0583-4022-9EA6-62C5433D5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7222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92E772-CDF9-44C1-9B04-5284B5DFD9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665C6-1DF5-40C2-B0B3-82AA1B26476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F54CCF51-AA89-4488-AA72-80B57C184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59F1F05-7A3E-44CE-BB94-1ABCF8D29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3624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F3E495-DC72-4015-A163-57B062795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70764-5272-43CE-95A6-9838C6BFFE4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744A295-53DE-4EA7-811C-E37A0E049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B15BBAA-AF20-454E-B1D0-F34F0784D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9120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1C5B99-5778-4C76-9457-A14B632892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9A814-021F-4F48-AEA3-1CDA7B50869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4514" name="Rectangle 1026">
            <a:extLst>
              <a:ext uri="{FF2B5EF4-FFF2-40B4-BE49-F238E27FC236}">
                <a16:creationId xmlns:a16="http://schemas.microsoft.com/office/drawing/2014/main" id="{97228FCA-2622-4A16-9F23-D6AAA3EB2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1027">
            <a:extLst>
              <a:ext uri="{FF2B5EF4-FFF2-40B4-BE49-F238E27FC236}">
                <a16:creationId xmlns:a16="http://schemas.microsoft.com/office/drawing/2014/main" id="{7DB4A4E3-FC2D-42CE-A10D-6872AF6C1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658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5055D5-01C3-4FDE-B75D-A04F8A00D5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AE271-CFB0-497A-BAE1-A68733C7E61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24D35F4-9E48-413C-9573-FD489D10F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6EDBF69-8B76-43C1-BEC0-BFCD99E30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3542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FD0A1A-FC0B-4DC9-9A17-098B26393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E4CA1-8C65-48DC-BADE-56448874EA9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36C9B3BE-0230-4E4E-923B-9C786BA0E4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D13A695-5261-4FBF-B813-E8BD2DE60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922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994CDA-4DB7-4EEF-8CF0-A6C26DBB7B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A05CB-B23D-4E6D-B509-0F4256F2D23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93CFB51-9468-4B37-B841-C3E1FEB22E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8E85A8D-95AA-41BA-AB61-EAB0883FA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1984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88A4D0-F956-4101-B9CC-30C05039C5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90439E-B82B-496D-9989-430FEA7306F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0332405-3194-4086-9F49-BC3776373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90DDD88-AC7D-4447-9203-FDCDCED79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82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C5800-8674-4280-A78C-B3809AA1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88B5C7-B3DB-4BC0-B5A9-8433694E6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965C3D-E412-412F-901B-C04BC7F45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A7EBA-403D-4470-97D1-BAA62F5C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DD9A51-4002-47FB-8FF2-48AB4B3E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5660-BD46-4811-A689-87EE2291FE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81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65ECF-31CD-46A9-889A-6E7C523F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A122B9-0BCC-40ED-9C93-71FE844D3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136922-D519-46EF-B5E7-E8E6D093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2CCD4-6909-40AB-9299-8CFFCB4E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1E400-5EDE-46D6-A7C5-A7A9250A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27D3-CB86-4BC6-8B8C-411BA67255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227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20D52E-E623-4DAE-9C82-C4582DB61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23218D-3CFA-4FE2-8D48-00546A9C7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CFAD6B-CE18-4130-8E63-E1A8AFF8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82A129-B6EA-4742-8FBD-AB46B151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5D70CD-342C-464A-9E0E-F9E88DB6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33A74-0C70-42D3-B6C4-084DFBB98E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523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BBBF4-7452-40A5-BDCE-220DEF30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0883E-FB69-49C8-8089-2BECC37B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2334C6-1EE5-4381-B271-05F69D27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C9F5F0-A99E-4463-BFAB-95CAC547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C19806-160C-4700-9733-04AD1866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3E4E1-3631-48A6-82FA-82657A68AD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694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C6AE1-9F4D-4B9D-8AC2-C40430EB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22386A-DF30-4ECE-8B6D-A51842AE1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62EF23-2AAC-49AF-B791-9970625C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0B2DE3-A6C4-46BE-A6F6-C3FD11866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FC662-A032-4940-A5DA-33A46BE9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557C-47C6-4C84-935C-8419B090ED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71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5242B-E11C-4F5E-A935-184603B4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E66C6-B266-4B74-A422-D6C11C87D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CEDF07-89BC-4C53-9A7F-56154A9E0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8AF64A-3EAF-45D2-AD8E-9EB52982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BF4DF1-A08A-44A4-878B-DD51750A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22D297-B229-420E-A52F-458390DD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C2A12-EBE0-48AF-924A-6FF89F3377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797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671D3-39B1-4562-8024-3466F5A1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75F109-DB7E-4BD5-96E0-143C13C11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CF5EE6-8AB1-465C-BF71-6DD7D4744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0057A9-038F-4FA4-AEFB-321D5A0E7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0A7BE8-66CB-4B5F-9362-00C9A13D7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E63D0B-B6A9-42F2-A910-325609CCA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D7A5F-D9F3-481A-B2AB-637E36DA4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8F5D79-4DE2-4A27-9A7E-9E0673A6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10E17-1FDD-4CC8-9DDE-38A7499BA8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72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EF780-BCFC-454F-99FF-A490AD00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F76DED-7EE3-4D19-8875-A0777BB3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7341CC-6527-44BA-BAD7-F342DEA2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85B165-0158-4427-AF65-9B9CF6F5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42B2E-6857-4A7A-932A-12D93ED0C3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35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29AA8E-CA17-425A-B21D-B3BBF591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030746-BF86-4BD8-837C-6D6F061A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A819C7-BA30-4C03-AF9E-36116297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A80EA-4936-4229-89F9-F94E0747EC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9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61A2F-70B8-4C37-A98D-727177C34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ABBEF1-9B3D-43B2-B9A3-AEC736B71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D69D06-F413-426B-874C-C5C99F39F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E84E2F-3B1D-4D30-8A22-26236ED4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D2241B-7986-4FAD-A86D-16D8F887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A01443-EC19-49DE-8E57-C13BE90FE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88F29-5815-4CAB-9D3B-7B0555E8CA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458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84C-F362-4E78-856B-73C8CC3B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B6A042-BBC7-4288-A5A4-40B6270EF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F85137-28D8-4FB3-9101-D392CF2D3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255CAB-8AA5-42D5-83B9-BDC2DD06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3E7B1D-6E75-4C97-9E0D-6CADA6FB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61E90D-6DE5-4943-AF89-2CF8B2B0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BBFA5-46B2-433B-A0CE-F455AB4A2A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932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31D42B-31D1-40AA-BEEB-BB2D6086A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C8D5E1-F184-4478-B63A-9E39CAEF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362A2AA-63AF-4B5F-A274-B4A95BDBE4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40AD27-9865-4A06-B5EA-DD6D488D6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9BF9B6-486E-4896-BB00-D15B84C204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814B41-C7CF-42E3-901F-77592622E9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>
            <a:extLst>
              <a:ext uri="{FF2B5EF4-FFF2-40B4-BE49-F238E27FC236}">
                <a16:creationId xmlns:a16="http://schemas.microsoft.com/office/drawing/2014/main" id="{8D418282-BECB-4D59-8B90-77162773006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772816"/>
            <a:ext cx="8424936" cy="183644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5</a:t>
            </a:r>
            <a:r>
              <a:rPr lang="ru-RU" altLang="ru-RU">
                <a:solidFill>
                  <a:srgbClr val="FF3300"/>
                </a:solidFill>
              </a:rPr>
              <a:t>б. </a:t>
            </a:r>
            <a:r>
              <a:rPr lang="ru-RU" altLang="ru-RU" dirty="0">
                <a:solidFill>
                  <a:srgbClr val="FF3300"/>
                </a:solidFill>
              </a:rPr>
              <a:t>Параллельность прямых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в пространстве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AC6442C9-0E17-443C-8467-EB72BDE8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868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Сколько имеется пар параллельных прямых, содержащих ребра правильной шестиугольной призмы?</a:t>
            </a:r>
            <a:r>
              <a:rPr lang="ru-RU" altLang="ru-RU" sz="2800" dirty="0"/>
              <a:t> 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A36DF8FD-0411-4FD9-84B2-8FD489E54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071938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461" name="Text Box 5">
                <a:extLst>
                  <a:ext uri="{FF2B5EF4-FFF2-40B4-BE49-F238E27FC236}">
                    <a16:creationId xmlns:a16="http://schemas.microsoft.com/office/drawing/2014/main" id="{BC37F1C2-8C80-44D7-88B6-E529D6AEC4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4419601"/>
                <a:ext cx="8458200" cy="1755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</a:t>
                </a:r>
                <a:r>
                  <a:rPr lang="ru-RU" altLang="ru-RU" dirty="0">
                    <a:solidFill>
                      <a:srgbClr val="FF7C80"/>
                    </a:solidFill>
                  </a:rPr>
                  <a:t> </a:t>
                </a:r>
                <a:r>
                  <a:rPr lang="ru-RU" altLang="ru-RU" dirty="0"/>
                  <a:t>Каждое ребро оснований участвует в трех парах параллельных прямых. Каждое боковое ребро участвует в пяти парах параллельных прямых. Следовательно, искомое число пар параллельных прямых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alt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∙5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=33.</m:t>
                    </m:r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>
          <p:sp>
            <p:nvSpPr>
              <p:cNvPr id="19461" name="Text Box 5">
                <a:extLst>
                  <a:ext uri="{FF2B5EF4-FFF2-40B4-BE49-F238E27FC236}">
                    <a16:creationId xmlns:a16="http://schemas.microsoft.com/office/drawing/2014/main" id="{BC37F1C2-8C80-44D7-88B6-E529D6AEC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4419601"/>
                <a:ext cx="8458200" cy="1755775"/>
              </a:xfrm>
              <a:prstGeom prst="rect">
                <a:avLst/>
              </a:prstGeom>
              <a:blipFill>
                <a:blip r:embed="rId4"/>
                <a:stretch>
                  <a:fillRect l="-1154" t="-2778" r="-1081" b="-10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>
            <a:extLst>
              <a:ext uri="{FF2B5EF4-FFF2-40B4-BE49-F238E27FC236}">
                <a16:creationId xmlns:a16="http://schemas.microsoft.com/office/drawing/2014/main" id="{91BE5626-9222-421F-9DB6-8AF1200B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46931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E94E86C7-2372-4F47-B45B-C0DEBFD24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параллельные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4ADE4EC2-04EC-45D5-8ACC-2850DD710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BB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DD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pic>
        <p:nvPicPr>
          <p:cNvPr id="54282" name="Picture 10">
            <a:extLst>
              <a:ext uri="{FF2B5EF4-FFF2-40B4-BE49-F238E27FC236}">
                <a16:creationId xmlns:a16="http://schemas.microsoft.com/office/drawing/2014/main" id="{E4595AE1-D9C8-4143-84EB-06684BA1D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5370DB-0B07-4F54-9048-2A1339742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0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99874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D3023C77-ED15-4BDC-B5DE-BF4F9BC89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6672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многогранника, изображенного на рисунке, все плоские углы которого прямые, параллельны.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7F7CC93A-4348-40C9-AECB-C34FDF19B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</a:p>
        </p:txBody>
      </p:sp>
      <p:pic>
        <p:nvPicPr>
          <p:cNvPr id="71685" name="Picture 5">
            <a:extLst>
              <a:ext uri="{FF2B5EF4-FFF2-40B4-BE49-F238E27FC236}">
                <a16:creationId xmlns:a16="http://schemas.microsoft.com/office/drawing/2014/main" id="{1434B787-7096-435C-BF33-5709AF6E9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2365422"/>
            <a:ext cx="2752328" cy="260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4220BB3-0874-46E0-90C5-F814CEFAF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61265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>
            <a:extLst>
              <a:ext uri="{FF2B5EF4-FFF2-40B4-BE49-F238E27FC236}">
                <a16:creationId xmlns:a16="http://schemas.microsoft.com/office/drawing/2014/main" id="{DA6A23F4-CD84-45A0-82C3-CD7295960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6672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, проходящие через вершины многогранника, изображенного на рисунке, все плоские углы которого прямые, параллельны.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189FD921-065A-400B-BFFC-0B0EC6E5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</a:p>
        </p:txBody>
      </p:sp>
      <p:pic>
        <p:nvPicPr>
          <p:cNvPr id="73733" name="Picture 5">
            <a:extLst>
              <a:ext uri="{FF2B5EF4-FFF2-40B4-BE49-F238E27FC236}">
                <a16:creationId xmlns:a16="http://schemas.microsoft.com/office/drawing/2014/main" id="{0E7DCE90-72B2-4E87-BDD8-0B0237A1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2433494"/>
            <a:ext cx="2680320" cy="253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A8942F-5609-4DAE-A85A-02FB8615D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61583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B1B5682B-0CC7-4585-A23F-0999B9FCC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8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AD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многогранника, изображенного на рисунке, все плоские углы которого прямые, параллельны.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31323F07-5AA3-4500-BFA7-084D343AE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</a:p>
        </p:txBody>
      </p:sp>
      <p:pic>
        <p:nvPicPr>
          <p:cNvPr id="79877" name="Picture 5">
            <a:extLst>
              <a:ext uri="{FF2B5EF4-FFF2-40B4-BE49-F238E27FC236}">
                <a16:creationId xmlns:a16="http://schemas.microsoft.com/office/drawing/2014/main" id="{B43278A8-7616-4396-A8F9-E11BC5354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2433494"/>
            <a:ext cx="2680320" cy="253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0119C1-C384-481A-A3B6-F12FFCA3E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15673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DFD3BD36-3A27-463B-996E-8ABE1D472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4208B34C-0377-45B6-878E-DB7CAB50B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DC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D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3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 baseline="-25000"/>
          </a:p>
        </p:txBody>
      </p:sp>
      <p:pic>
        <p:nvPicPr>
          <p:cNvPr id="56326" name="Picture 6">
            <a:extLst>
              <a:ext uri="{FF2B5EF4-FFF2-40B4-BE49-F238E27FC236}">
                <a16:creationId xmlns:a16="http://schemas.microsoft.com/office/drawing/2014/main" id="{6BBB2D31-D24B-4390-BDF3-9B0BCBA7F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B29635A-5F00-4AF1-8B0C-34FA91B38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1474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4845A020-7F1C-4CFA-9EB4-6E0E6D27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, проходящие через вершины многогранника, изображенного на рисунке, все плоские углы которого прямые, параллельны.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74516A1E-093D-4124-881D-4087F80C7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</a:p>
        </p:txBody>
      </p:sp>
      <p:pic>
        <p:nvPicPr>
          <p:cNvPr id="75781" name="Picture 5">
            <a:extLst>
              <a:ext uri="{FF2B5EF4-FFF2-40B4-BE49-F238E27FC236}">
                <a16:creationId xmlns:a16="http://schemas.microsoft.com/office/drawing/2014/main" id="{EC550C8B-F3DC-4CDC-9E93-AB97E60FC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D8BE9A3-9722-4137-AEEA-985A5FADD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63727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B0230EB4-CC5C-443B-BF1C-2A1B5265E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, проходящие через вершины многогранника, изображенного на рисунке, все плоские углы которого прямые, параллельны.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F9E8ED7C-913E-4BC7-9D8F-5C7EFF40E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3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3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3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3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</a:p>
        </p:txBody>
      </p:sp>
      <p:pic>
        <p:nvPicPr>
          <p:cNvPr id="77829" name="Picture 5">
            <a:extLst>
              <a:ext uri="{FF2B5EF4-FFF2-40B4-BE49-F238E27FC236}">
                <a16:creationId xmlns:a16="http://schemas.microsoft.com/office/drawing/2014/main" id="{69E937EE-2973-4C81-A31F-65DCC6575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6CC33D6-F28D-4A6F-86C4-ACCA78DB8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8320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7F3F3FEC-FE37-43CA-995F-103CA5DA9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09600"/>
            <a:ext cx="889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пространстве даны </a:t>
            </a:r>
            <a:r>
              <a:rPr lang="en-US" altLang="ru-RU" sz="2800" i="1" dirty="0"/>
              <a:t>n</a:t>
            </a:r>
            <a:r>
              <a:rPr lang="ru-RU" altLang="ru-RU" sz="2800" dirty="0"/>
              <a:t> параллельных между собой прямых. Сколько плоскостей можно провести через различные пары этих прямых, если известно, что никакие три из них не лежат в одной плоскости?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916" name="Text Box 4">
                <a:extLst>
                  <a:ext uri="{FF2B5EF4-FFF2-40B4-BE49-F238E27FC236}">
                    <a16:creationId xmlns:a16="http://schemas.microsoft.com/office/drawing/2014/main" id="{567C8793-B6F8-4985-8129-EA018D76EB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4952999"/>
                <a:ext cx="7162800" cy="631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rgbClr val="33CC33"/>
                  </a:solidFill>
                </a:endParaRPr>
              </a:p>
            </p:txBody>
          </p:sp>
        </mc:Choice>
        <mc:Fallback>
          <p:sp>
            <p:nvSpPr>
              <p:cNvPr id="38916" name="Text Box 4">
                <a:extLst>
                  <a:ext uri="{FF2B5EF4-FFF2-40B4-BE49-F238E27FC236}">
                    <a16:creationId xmlns:a16="http://schemas.microsoft.com/office/drawing/2014/main" id="{567C8793-B6F8-4985-8129-EA018D76E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4952999"/>
                <a:ext cx="7162800" cy="631825"/>
              </a:xfrm>
              <a:prstGeom prst="rect">
                <a:avLst/>
              </a:prstGeom>
              <a:blipFill>
                <a:blip r:embed="rId3"/>
                <a:stretch>
                  <a:fillRect l="-1362" b="-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>
            <a:extLst>
              <a:ext uri="{FF2B5EF4-FFF2-40B4-BE49-F238E27FC236}">
                <a16:creationId xmlns:a16="http://schemas.microsoft.com/office/drawing/2014/main" id="{E46E4DA9-112A-4AB0-A788-29DB48774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7*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977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Text Box 6">
            <a:extLst>
              <a:ext uri="{FF2B5EF4-FFF2-40B4-BE49-F238E27FC236}">
                <a16:creationId xmlns:a16="http://schemas.microsoft.com/office/drawing/2014/main" id="{779C7ECC-E6DC-4710-BE46-B62EEDE5B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BB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CC</a:t>
            </a:r>
            <a:r>
              <a:rPr lang="en-US" altLang="ru-RU" sz="2800" baseline="-25000"/>
              <a:t>1</a:t>
            </a:r>
            <a:r>
              <a:rPr lang="en-US" altLang="ru-RU" sz="2800"/>
              <a:t>.</a:t>
            </a:r>
            <a:endParaRPr lang="ru-RU" altLang="ru-RU" sz="2800" i="1">
              <a:solidFill>
                <a:srgbClr val="33CC33"/>
              </a:solidFill>
            </a:endParaRPr>
          </a:p>
        </p:txBody>
      </p:sp>
      <p:pic>
        <p:nvPicPr>
          <p:cNvPr id="50184" name="Picture 8">
            <a:extLst>
              <a:ext uri="{FF2B5EF4-FFF2-40B4-BE49-F238E27FC236}">
                <a16:creationId xmlns:a16="http://schemas.microsoft.com/office/drawing/2014/main" id="{75CA7CE0-1250-4E8F-8936-6486A215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7400"/>
            <a:ext cx="270033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6" name="Text Box 10">
            <a:extLst>
              <a:ext uri="{FF2B5EF4-FFF2-40B4-BE49-F238E27FC236}">
                <a16:creationId xmlns:a16="http://schemas.microsoft.com/office/drawing/2014/main" id="{9772E835-8C66-43E2-B8C9-347F8D70F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треугольной призмы </a:t>
            </a:r>
            <a:r>
              <a:rPr lang="en-US" altLang="ru-RU" sz="2800" i="1" dirty="0"/>
              <a:t>ABCA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параллельные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BFE580-C315-4C67-B35C-FFCEF4195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84874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2227" name="Text Box 3">
                <a:extLst>
                  <a:ext uri="{FF2B5EF4-FFF2-40B4-BE49-F238E27FC236}">
                    <a16:creationId xmlns:a16="http://schemas.microsoft.com/office/drawing/2014/main" id="{76491BCE-D1EA-4704-AD13-6BB98B92BF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4653136"/>
                <a:ext cx="8458200" cy="1755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</a:t>
                </a:r>
                <a:r>
                  <a:rPr lang="ru-RU" altLang="ru-RU" dirty="0">
                    <a:solidFill>
                      <a:srgbClr val="FF7C80"/>
                    </a:solidFill>
                  </a:rPr>
                  <a:t> </a:t>
                </a:r>
                <a:r>
                  <a:rPr lang="ru-RU" altLang="ru-RU" dirty="0"/>
                  <a:t>Каждое ребро оснований участвует в одной паре параллельных прямых. Каждое боковое ребро участвует в двух парах параллельных прямых. Следовательно, искомое число пар параллельных прямых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alt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>
          <p:sp>
            <p:nvSpPr>
              <p:cNvPr id="52227" name="Text Box 3">
                <a:extLst>
                  <a:ext uri="{FF2B5EF4-FFF2-40B4-BE49-F238E27FC236}">
                    <a16:creationId xmlns:a16="http://schemas.microsoft.com/office/drawing/2014/main" id="{76491BCE-D1EA-4704-AD13-6BB98B92B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4653136"/>
                <a:ext cx="8458200" cy="1755775"/>
              </a:xfrm>
              <a:prstGeom prst="rect">
                <a:avLst/>
              </a:prstGeom>
              <a:blipFill>
                <a:blip r:embed="rId3"/>
                <a:stretch>
                  <a:fillRect l="-1154" t="-2778" r="-1081" b="-6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231" name="Picture 7">
            <a:extLst>
              <a:ext uri="{FF2B5EF4-FFF2-40B4-BE49-F238E27FC236}">
                <a16:creationId xmlns:a16="http://schemas.microsoft.com/office/drawing/2014/main" id="{B423F7F1-70AA-442F-AEDC-BD8987D76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524000"/>
            <a:ext cx="270033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33" name="Text Box 9">
            <a:extLst>
              <a:ext uri="{FF2B5EF4-FFF2-40B4-BE49-F238E27FC236}">
                <a16:creationId xmlns:a16="http://schemas.microsoft.com/office/drawing/2014/main" id="{3F7F1AAA-5791-43AD-A50C-27E36F488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прямых, содержащих ребра правильной треугольной призмы</a:t>
            </a:r>
            <a:r>
              <a:rPr lang="en-US" altLang="ru-RU" sz="2800" dirty="0"/>
              <a:t>?</a:t>
            </a:r>
            <a:endParaRPr lang="ru-RU" altLang="ru-RU" sz="280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BBEB690-5EB7-4044-86B6-6A51A8E5F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90456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F6CC4D45-E6BE-4C6E-9E7F-52ADB542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BB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CC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DD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EE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FF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E58D33A1-0AE3-485E-B7A7-871C185FB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правильной шестиугольной призмы, параллельные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pic>
        <p:nvPicPr>
          <p:cNvPr id="17415" name="Picture 7">
            <a:extLst>
              <a:ext uri="{FF2B5EF4-FFF2-40B4-BE49-F238E27FC236}">
                <a16:creationId xmlns:a16="http://schemas.microsoft.com/office/drawing/2014/main" id="{FD7807D6-86AC-406C-A8AE-FEF9932B3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1242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2A2E0C-390F-40F1-BAF3-C7B0CCD7B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81220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10854EEB-CCF7-4839-B1E7-1279C1951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839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так как грани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– </a:t>
            </a:r>
            <a:r>
              <a:rPr lang="ru-RU" altLang="ru-RU" sz="2800" dirty="0"/>
              <a:t>параллелограммы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  <a:r>
              <a:rPr lang="ru-RU" altLang="ru-RU" sz="2800" dirty="0"/>
              <a:t> 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72806DA7-E0E5-4B32-8223-A544EAC12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шестиугольной призмы, параллельны.</a:t>
            </a:r>
          </a:p>
        </p:txBody>
      </p:sp>
      <p:pic>
        <p:nvPicPr>
          <p:cNvPr id="63493" name="Picture 5">
            <a:extLst>
              <a:ext uri="{FF2B5EF4-FFF2-40B4-BE49-F238E27FC236}">
                <a16:creationId xmlns:a16="http://schemas.microsoft.com/office/drawing/2014/main" id="{9F8A008C-B15B-4EBF-8819-1369E38A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1242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C12B33-8823-44A8-88AD-C4EDB991F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65579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20929CB9-3B72-4272-ACAD-79414494C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 </a:t>
            </a:r>
            <a:r>
              <a:rPr lang="en-US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dirty="0"/>
              <a:t>задача 1</a:t>
            </a:r>
            <a:r>
              <a:rPr lang="en-US" altLang="ru-RU" sz="2800" dirty="0"/>
              <a:t>4</a:t>
            </a:r>
            <a:r>
              <a:rPr lang="ru-RU" altLang="ru-RU" sz="2800" dirty="0"/>
              <a:t>). П</a:t>
            </a:r>
            <a:r>
              <a:rPr lang="ru-RU" altLang="ru-RU" sz="2800" dirty="0">
                <a:cs typeface="Times New Roman" panose="02020603050405020304" pitchFamily="18" charset="0"/>
              </a:rPr>
              <a:t>рям</a:t>
            </a:r>
            <a:r>
              <a:rPr lang="ru-RU" altLang="ru-RU" sz="2800" dirty="0"/>
              <a:t>ые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параллельны</a:t>
            </a:r>
            <a:r>
              <a:rPr lang="ru-RU" altLang="ru-RU" sz="2800" dirty="0">
                <a:cs typeface="Times New Roman" panose="02020603050405020304" pitchFamily="18" charset="0"/>
              </a:rPr>
              <a:t>, так как гран</a:t>
            </a:r>
            <a:r>
              <a:rPr lang="ru-RU" altLang="ru-RU" sz="2800" dirty="0"/>
              <a:t>ь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– </a:t>
            </a:r>
            <a:r>
              <a:rPr lang="ru-RU" altLang="ru-RU" sz="2800" dirty="0"/>
              <a:t>параллелограмм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Из</a:t>
            </a:r>
            <a:r>
              <a:rPr lang="ru-RU" altLang="ru-RU" sz="2800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параллельны.</a:t>
            </a:r>
            <a:r>
              <a:rPr lang="ru-RU" altLang="ru-RU" sz="2800" dirty="0"/>
              <a:t> 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9B0836B2-5968-484A-BA95-D6C4E83FD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шестиугольной призмы, параллельны.</a:t>
            </a:r>
          </a:p>
        </p:txBody>
      </p:sp>
      <p:pic>
        <p:nvPicPr>
          <p:cNvPr id="65541" name="Picture 5">
            <a:extLst>
              <a:ext uri="{FF2B5EF4-FFF2-40B4-BE49-F238E27FC236}">
                <a16:creationId xmlns:a16="http://schemas.microsoft.com/office/drawing/2014/main" id="{DBC4BB32-1F67-4AD6-9962-279CAB4A3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1242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D0EA81-3722-4C58-A4D7-FBFD67DC0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90813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A40528C3-29B5-45C6-B008-69B34ECBC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DE</a:t>
            </a:r>
            <a:r>
              <a:rPr lang="en-US" altLang="ru-RU" sz="2800"/>
              <a:t>; 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 i="1"/>
              <a:t>E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CF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F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C07FC73E-A354-4D31-87B2-5AEFD8BD8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правильной шестиугольной призмы,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FFE573D3-832B-410F-AE24-F6E54C41E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071938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FDA7A-5CA1-4930-9C6F-E247B4D8B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4226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>
            <a:extLst>
              <a:ext uri="{FF2B5EF4-FFF2-40B4-BE49-F238E27FC236}">
                <a16:creationId xmlns:a16="http://schemas.microsoft.com/office/drawing/2014/main" id="{AEBDF504-C8BD-4148-9F1B-5AD2CD424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DE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</a:t>
            </a:r>
            <a:r>
              <a:rPr lang="ru-RU" altLang="ru-RU" dirty="0"/>
              <a:t>, так как грань </a:t>
            </a:r>
            <a:r>
              <a:rPr lang="en-US" altLang="ru-RU" i="1" dirty="0"/>
              <a:t>ABCDEF </a:t>
            </a:r>
            <a:r>
              <a:rPr lang="ru-RU" altLang="ru-RU" dirty="0"/>
              <a:t>– правильный шестиугольник. Прямые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 DE </a:t>
            </a:r>
            <a:r>
              <a:rPr lang="ru-RU" altLang="ru-RU" dirty="0"/>
              <a:t>параллельны,</a:t>
            </a:r>
            <a:r>
              <a:rPr lang="ru-RU" altLang="ru-RU" dirty="0">
                <a:cs typeface="Times New Roman" panose="02020603050405020304" pitchFamily="18" charset="0"/>
              </a:rPr>
              <a:t> так как гран</a:t>
            </a:r>
            <a:r>
              <a:rPr lang="ru-RU" altLang="ru-RU" dirty="0"/>
              <a:t>ь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DEE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</a:t>
            </a:r>
            <a:r>
              <a:rPr lang="ru-RU" altLang="ru-RU" dirty="0"/>
              <a:t>прямоугольник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Из</a:t>
            </a:r>
            <a:r>
              <a:rPr lang="ru-RU" altLang="ru-RU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0ACE1E7F-78D7-4BA5-97EE-9862D0BA4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правильной шестиугольной призмы, параллельны.</a:t>
            </a:r>
          </a:p>
        </p:txBody>
      </p:sp>
      <p:pic>
        <p:nvPicPr>
          <p:cNvPr id="67588" name="Picture 4">
            <a:extLst>
              <a:ext uri="{FF2B5EF4-FFF2-40B4-BE49-F238E27FC236}">
                <a16:creationId xmlns:a16="http://schemas.microsoft.com/office/drawing/2014/main" id="{A75AA93A-CF63-4A4C-98B5-0F7731758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28800"/>
            <a:ext cx="3657600" cy="280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60E95F-4207-4DD6-A3F5-2E79FF949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1182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97008712-D9AC-460F-A6E2-4DC703605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Прямые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параллельны,</a:t>
            </a:r>
            <a:r>
              <a:rPr lang="ru-RU" altLang="ru-RU" dirty="0">
                <a:cs typeface="Times New Roman" panose="02020603050405020304" pitchFamily="18" charset="0"/>
              </a:rPr>
              <a:t> так как гран</a:t>
            </a:r>
            <a:r>
              <a:rPr lang="ru-RU" altLang="ru-RU" dirty="0"/>
              <a:t>ь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ABB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</a:t>
            </a:r>
            <a:r>
              <a:rPr lang="ru-RU" altLang="ru-RU" dirty="0"/>
              <a:t>прямоугольник</a:t>
            </a:r>
            <a:r>
              <a:rPr lang="ru-RU" altLang="ru-RU" dirty="0">
                <a:cs typeface="Times New Roman" panose="02020603050405020304" pitchFamily="18" charset="0"/>
              </a:rPr>
              <a:t>. Прямые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</a:t>
            </a:r>
            <a:r>
              <a:rPr lang="ru-RU" altLang="ru-RU" dirty="0"/>
              <a:t>, так как грань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– правильный шестиугольник. Из</a:t>
            </a:r>
            <a:r>
              <a:rPr lang="ru-RU" altLang="ru-RU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194D9214-BA6B-4B94-9C69-1ECB0A4AD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правильной шестиугольной призмы, параллельны.</a:t>
            </a:r>
          </a:p>
        </p:txBody>
      </p:sp>
      <p:pic>
        <p:nvPicPr>
          <p:cNvPr id="69636" name="Picture 4">
            <a:extLst>
              <a:ext uri="{FF2B5EF4-FFF2-40B4-BE49-F238E27FC236}">
                <a16:creationId xmlns:a16="http://schemas.microsoft.com/office/drawing/2014/main" id="{1FAA1DB5-E0CA-4858-A996-97ED0E145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28800"/>
            <a:ext cx="3657600" cy="280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DE7D98-CB1A-481F-BEEF-E09038444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98568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1011</Words>
  <Application>Microsoft Office PowerPoint</Application>
  <PresentationFormat>Экран (4:3)</PresentationFormat>
  <Paragraphs>88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Оформление по умолчанию</vt:lpstr>
      <vt:lpstr>5б. Параллельность прямых в пространстве (Призма)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29</cp:revision>
  <dcterms:created xsi:type="dcterms:W3CDTF">2007-09-04T04:37:57Z</dcterms:created>
  <dcterms:modified xsi:type="dcterms:W3CDTF">2022-04-03T09:23:52Z</dcterms:modified>
</cp:coreProperties>
</file>