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302" r:id="rId3"/>
    <p:sldId id="288" r:id="rId4"/>
    <p:sldId id="289" r:id="rId5"/>
    <p:sldId id="290" r:id="rId6"/>
    <p:sldId id="303" r:id="rId7"/>
    <p:sldId id="306" r:id="rId8"/>
    <p:sldId id="304" r:id="rId9"/>
    <p:sldId id="287" r:id="rId10"/>
    <p:sldId id="293" r:id="rId11"/>
    <p:sldId id="274" r:id="rId12"/>
    <p:sldId id="308" r:id="rId13"/>
    <p:sldId id="309" r:id="rId14"/>
    <p:sldId id="312" r:id="rId15"/>
    <p:sldId id="260" r:id="rId16"/>
    <p:sldId id="310" r:id="rId17"/>
    <p:sldId id="311" r:id="rId18"/>
    <p:sldId id="291" r:id="rId19"/>
    <p:sldId id="292" r:id="rId2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FF3300"/>
    <a:srgbClr val="FF7C80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694" autoAdjust="0"/>
    <p:restoredTop sz="90929"/>
  </p:normalViewPr>
  <p:slideViewPr>
    <p:cSldViewPr>
      <p:cViewPr varScale="1">
        <p:scale>
          <a:sx n="95" d="100"/>
          <a:sy n="95" d="100"/>
        </p:scale>
        <p:origin x="13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38A7FA3E-DC6B-46DC-B3FB-9338AAA85E9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00192AA1-F980-4764-B132-9081B037641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50180" name="Rectangle 4">
            <a:extLst>
              <a:ext uri="{FF2B5EF4-FFF2-40B4-BE49-F238E27FC236}">
                <a16:creationId xmlns:a16="http://schemas.microsoft.com/office/drawing/2014/main" id="{AA7684B6-2D82-4173-99AD-CBE52982C3B7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0181" name="Rectangle 5">
            <a:extLst>
              <a:ext uri="{FF2B5EF4-FFF2-40B4-BE49-F238E27FC236}">
                <a16:creationId xmlns:a16="http://schemas.microsoft.com/office/drawing/2014/main" id="{B1878DC0-E784-461D-A011-A870F766275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50182" name="Rectangle 6">
            <a:extLst>
              <a:ext uri="{FF2B5EF4-FFF2-40B4-BE49-F238E27FC236}">
                <a16:creationId xmlns:a16="http://schemas.microsoft.com/office/drawing/2014/main" id="{C4408CE4-9BDA-498D-A704-F24CDF316B2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50183" name="Rectangle 7">
            <a:extLst>
              <a:ext uri="{FF2B5EF4-FFF2-40B4-BE49-F238E27FC236}">
                <a16:creationId xmlns:a16="http://schemas.microsoft.com/office/drawing/2014/main" id="{93DAACDA-B3D8-41F3-8A5E-57151EDB20A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024CFD5-4D42-409F-9E19-E655E50F73EB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284293D-4DEA-4238-840C-2724DF7BE3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B544A45-B3F4-476F-A705-54026BA28B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F79D549-299B-4503-8669-F33FCAD6A0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D2FA36C-1462-42AA-A575-32249272EE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50DF6FD-EE13-4C1B-A479-7C0E652D2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BE2B65-609A-4105-B1F6-88F355F5086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86871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F442F7-2FA8-4704-91A4-42D18146D0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40BE8EF-0C63-4DE4-B4E0-831993B7A9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0D83765-437F-4D9E-8352-F2631AC4B9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60AEB79-18AF-4251-8FB9-DC28D9EB0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ECC6F72-AA83-4A4F-9C0E-002660BA7A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D7AE38-580E-46EF-BC5E-5332827AA1B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50616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50D4524F-1167-4A5D-9DAA-574351DC0D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D10F11F-468E-436B-9FF7-2406755C18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B014551-C462-46A5-B37B-AAA987F642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65282BE-815B-466D-9882-C047E36E86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FB61EEA-255D-4B93-BDDE-6FC0945F6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BD4F43-28CB-4FA3-9787-392643CF3E3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26630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86B5440-A32B-4D9D-8BC4-A43239F0F1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AE2609E-B266-42CA-BC5F-A4CFDA97E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3487834-B2B0-49CF-9B01-98A9EAB55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7674CAB-E671-45D6-B278-F0F3FA44E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7D0CA53-3A73-4415-8A44-341D00AB0B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5E00C1-E846-48D3-8AD0-2B2D70E12A8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7649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9018ABE-CDB2-4F37-9EC3-FB00434626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1D94F53-EEAB-4558-A897-889F882AC6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44A775A-2C25-4B2E-B62D-F5AFB75B18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CC8A1CB-12A9-49C4-9A14-09180B865C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0A83F5C-3B01-4492-A4D0-834D2458A4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A579CC-FCFA-4134-9591-E4D4EC53727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8898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3FC1D8-E943-4B3D-AE06-2D924B5061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1508185-DBAA-4808-A3F8-65EA934B21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2025177-C7E1-47E3-8744-40EFD4DAA0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1E82056-F4D8-403A-A121-CB6DCA420E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E89791C-0F10-4D2E-8200-B14F2E2C30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1824D42-92F3-43ED-81CC-A36CFABA7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3CAC84-1B15-4F96-8ADB-4E5E9D4B7C5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7701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14510A1-937B-48B1-85A6-BBA86337A5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D85C2B9-F31E-431F-BC6D-F1368A2260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C60314D-779A-4DA2-86BE-CD8D3F1E32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081DFEB-9B35-43BA-958E-1FD423AF3F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FD5782D1-A974-4E8B-9753-DE885E0ED9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F4A1334C-CB0D-42BA-8787-3E9889D2FD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3C2F91D6-61B6-4CD1-9332-5D6843609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6AA2CCF0-83DF-4F85-AB95-8CF1E26E8F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29679F-5701-45B0-B2FC-EB2269A55ED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96328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726E82F-0172-45D0-A847-589FF59E61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698E4A4F-3C6D-41FE-934C-05AE8D14CF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137A51A-0E74-4A15-8220-D1EEB51C6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90019536-4B70-430A-827F-4D99497AD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A9E8D1-3A92-416C-BA1D-2D4A0E5FC91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50736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E77518C4-0509-4E82-8240-DDBB2A4FE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2AF41E9F-48E9-4B2A-9846-F1B14BFA3D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AF5A4AB-0BB2-483A-A871-253A4EA282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4901F4-377A-4751-80CE-B471B6A4E26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49588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0F9FF48-CB60-4EFB-8054-D133EE82B9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08CE950-D100-4523-9640-8E80C51103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7059D98-B7BF-444A-ACF6-06A0EA41C5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2F6D570-7D45-4F35-B2EA-E85FBC398C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5884720-79D5-4007-8338-EA6860B65F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5246EA6-7ED7-4454-9165-F8C0FF2DC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007C91-98EE-45CB-9E6A-98B16B5A21B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53740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020B11-25C0-40E2-AB3D-21DF87F37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B45BA22F-4F33-41CF-AD17-E6258F0705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E25F226-DB55-4675-9B86-33F8061404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F8B3B87-5896-4BF9-AC29-9B5AD0B871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03C7A89-B9F2-4938-ABB6-99A3759DBD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9B105B9-16BB-4B64-BBE8-15B3419CF9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397022-DECC-43C9-A086-0DC10A58A98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32097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ADD34945-6C91-4322-9ACB-3FD92777C6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4A8A1B03-0733-4FAD-B837-EB6651BC4B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BE5A981F-8985-4DCF-92AD-213D0DAA921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837BA9F7-04BA-4BD7-8667-EEECBED7596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621D0A1-D441-4844-A329-BCCA734A1C1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596A708-C2DB-497E-ABFA-BAABA1F0F036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0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2" name="Rectangle 64">
            <a:extLst>
              <a:ext uri="{FF2B5EF4-FFF2-40B4-BE49-F238E27FC236}">
                <a16:creationId xmlns:a16="http://schemas.microsoft.com/office/drawing/2014/main" id="{907F718F-372B-4926-8026-8A1B31617509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07504" y="1340768"/>
            <a:ext cx="8856984" cy="1728192"/>
          </a:xfrm>
        </p:spPr>
        <p:txBody>
          <a:bodyPr/>
          <a:lstStyle/>
          <a:p>
            <a:r>
              <a:rPr lang="en-US" altLang="ru-RU" dirty="0">
                <a:solidFill>
                  <a:srgbClr val="FF3300"/>
                </a:solidFill>
              </a:rPr>
              <a:t>6</a:t>
            </a:r>
            <a:r>
              <a:rPr lang="ru-RU" altLang="ru-RU">
                <a:solidFill>
                  <a:srgbClr val="FF3300"/>
                </a:solidFill>
              </a:rPr>
              <a:t>а</a:t>
            </a:r>
            <a:r>
              <a:rPr lang="en-US" altLang="ru-RU">
                <a:solidFill>
                  <a:srgbClr val="FF3300"/>
                </a:solidFill>
              </a:rPr>
              <a:t>. </a:t>
            </a:r>
            <a:r>
              <a:rPr lang="ru-RU" altLang="ru-RU" dirty="0">
                <a:solidFill>
                  <a:srgbClr val="FF3300"/>
                </a:solidFill>
              </a:rPr>
              <a:t>СКРЕЩИВАЮЩИЕСЯ ПРЯМЫЕ</a:t>
            </a:r>
            <a:br>
              <a:rPr lang="en-US" altLang="ru-RU" dirty="0">
                <a:solidFill>
                  <a:srgbClr val="FF3300"/>
                </a:solidFill>
              </a:rPr>
            </a:br>
            <a:r>
              <a:rPr lang="en-US" altLang="ru-RU" dirty="0">
                <a:solidFill>
                  <a:srgbClr val="FF3300"/>
                </a:solidFill>
              </a:rPr>
              <a:t>(</a:t>
            </a:r>
            <a:r>
              <a:rPr lang="ru-RU" altLang="ru-RU" dirty="0">
                <a:solidFill>
                  <a:srgbClr val="FF3300"/>
                </a:solidFill>
              </a:rPr>
              <a:t>Тетраэдр, куб)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2">
            <a:extLst>
              <a:ext uri="{FF2B5EF4-FFF2-40B4-BE49-F238E27FC236}">
                <a16:creationId xmlns:a16="http://schemas.microsoft.com/office/drawing/2014/main" id="{051583E8-516B-4C19-8C03-367508C526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905000"/>
            <a:ext cx="3397250" cy="319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987" name="Text Box 3">
            <a:extLst>
              <a:ext uri="{FF2B5EF4-FFF2-40B4-BE49-F238E27FC236}">
                <a16:creationId xmlns:a16="http://schemas.microsoft.com/office/drawing/2014/main" id="{591A2F49-4A70-4B77-BB8A-CB97570E27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09600"/>
            <a:ext cx="84582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В тетраэдре </a:t>
            </a:r>
            <a:r>
              <a:rPr lang="en-US" altLang="ru-RU" sz="2800" i="1" dirty="0"/>
              <a:t>ABCD</a:t>
            </a:r>
            <a:r>
              <a:rPr lang="ru-RU" altLang="ru-RU" sz="2800" i="1" dirty="0"/>
              <a:t> </a:t>
            </a:r>
            <a:r>
              <a:rPr lang="ru-RU" altLang="ru-RU" sz="2800" dirty="0"/>
              <a:t>укажите пары скрещивающихся ребер.</a:t>
            </a:r>
          </a:p>
        </p:txBody>
      </p:sp>
      <p:sp>
        <p:nvSpPr>
          <p:cNvPr id="41988" name="Text Box 4">
            <a:extLst>
              <a:ext uri="{FF2B5EF4-FFF2-40B4-BE49-F238E27FC236}">
                <a16:creationId xmlns:a16="http://schemas.microsoft.com/office/drawing/2014/main" id="{B3F5469B-2A69-4BF0-90E0-C93715DD80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5334000"/>
            <a:ext cx="6858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</a:t>
            </a:r>
            <a:r>
              <a:rPr lang="ru-RU" altLang="ru-RU" sz="2800">
                <a:solidFill>
                  <a:srgbClr val="FF7C80"/>
                </a:solidFill>
              </a:rPr>
              <a:t> </a:t>
            </a:r>
            <a:r>
              <a:rPr lang="en-US" altLang="ru-RU" sz="2800" i="1"/>
              <a:t>AB </a:t>
            </a:r>
            <a:r>
              <a:rPr lang="ru-RU" altLang="ru-RU" sz="2800"/>
              <a:t>и </a:t>
            </a:r>
            <a:r>
              <a:rPr lang="en-US" altLang="ru-RU" sz="2800" i="1"/>
              <a:t>CD</a:t>
            </a:r>
            <a:r>
              <a:rPr lang="en-US" altLang="ru-RU" sz="2800"/>
              <a:t>; </a:t>
            </a:r>
            <a:r>
              <a:rPr lang="en-US" altLang="ru-RU" sz="2800" i="1"/>
              <a:t>BC </a:t>
            </a:r>
            <a:r>
              <a:rPr lang="ru-RU" altLang="ru-RU" sz="2800"/>
              <a:t>и </a:t>
            </a:r>
            <a:r>
              <a:rPr lang="en-US" altLang="ru-RU" sz="2800" i="1"/>
              <a:t>AD</a:t>
            </a:r>
            <a:r>
              <a:rPr lang="en-US" altLang="ru-RU" sz="2800"/>
              <a:t>; </a:t>
            </a:r>
            <a:r>
              <a:rPr lang="en-US" altLang="ru-RU" sz="2800" i="1"/>
              <a:t>AC </a:t>
            </a:r>
            <a:r>
              <a:rPr lang="ru-RU" altLang="ru-RU" sz="2800"/>
              <a:t>и </a:t>
            </a:r>
            <a:r>
              <a:rPr lang="en-US" altLang="ru-RU" sz="2800" i="1"/>
              <a:t>BD</a:t>
            </a:r>
            <a:r>
              <a:rPr lang="en-US" altLang="ru-RU" sz="2800"/>
              <a:t>.</a:t>
            </a:r>
            <a:endParaRPr lang="ru-RU" altLang="ru-RU" sz="280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B365EFB-D94C-492E-965B-E3D511972B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52400"/>
            <a:ext cx="7772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6</a:t>
            </a:r>
            <a:endParaRPr lang="ru-RU" altLang="ru-RU" sz="3200" dirty="0"/>
          </a:p>
        </p:txBody>
      </p:sp>
    </p:spTree>
    <p:extLst>
      <p:ext uri="{BB962C8B-B14F-4D97-AF65-F5344CB8AC3E}">
        <p14:creationId xmlns:p14="http://schemas.microsoft.com/office/powerpoint/2010/main" val="3011107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9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8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>
            <a:extLst>
              <a:ext uri="{FF2B5EF4-FFF2-40B4-BE49-F238E27FC236}">
                <a16:creationId xmlns:a16="http://schemas.microsoft.com/office/drawing/2014/main" id="{0053DD77-9658-4AE8-AA01-8C2F1BA48F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96" y="5493603"/>
            <a:ext cx="910850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Ответ:</a:t>
            </a:r>
            <a:r>
              <a:rPr lang="ru-RU" altLang="ru-RU" dirty="0"/>
              <a:t> Скрещиваются</a:t>
            </a:r>
            <a:r>
              <a:rPr lang="ru-RU" altLang="ru-RU" sz="1800" dirty="0"/>
              <a:t>.</a:t>
            </a:r>
          </a:p>
        </p:txBody>
      </p:sp>
      <p:sp>
        <p:nvSpPr>
          <p:cNvPr id="22531" name="Text Box 3">
            <a:extLst>
              <a:ext uri="{FF2B5EF4-FFF2-40B4-BE49-F238E27FC236}">
                <a16:creationId xmlns:a16="http://schemas.microsoft.com/office/drawing/2014/main" id="{B973D67D-9CD7-4D34-A32C-3ADCFF498D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96" y="533400"/>
            <a:ext cx="910850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Как в пространстве расположены прямые </a:t>
            </a:r>
            <a:r>
              <a:rPr lang="en-US" altLang="ru-RU" i="1" dirty="0"/>
              <a:t>AD </a:t>
            </a:r>
            <a:r>
              <a:rPr lang="ru-RU" altLang="ru-RU" dirty="0"/>
              <a:t>и </a:t>
            </a:r>
            <a:r>
              <a:rPr lang="en-US" altLang="ru-RU" i="1" dirty="0"/>
              <a:t>BC</a:t>
            </a:r>
            <a:r>
              <a:rPr lang="ru-RU" altLang="ru-RU" dirty="0"/>
              <a:t>, проведённые через вершины тетраэдра?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EDA1C91-726B-4D67-A3CE-E33EB06458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52400"/>
            <a:ext cx="7772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7</a:t>
            </a:r>
            <a:endParaRPr lang="ru-RU" altLang="ru-RU" sz="3200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BA0D232A-2838-2E13-192D-81725D7342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0970" y="1552313"/>
            <a:ext cx="4182059" cy="3753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2541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>
            <a:extLst>
              <a:ext uri="{FF2B5EF4-FFF2-40B4-BE49-F238E27FC236}">
                <a16:creationId xmlns:a16="http://schemas.microsoft.com/office/drawing/2014/main" id="{0053DD77-9658-4AE8-AA01-8C2F1BA48F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96" y="5493603"/>
            <a:ext cx="910850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Ответ:</a:t>
            </a:r>
            <a:r>
              <a:rPr lang="ru-RU" altLang="ru-RU" dirty="0"/>
              <a:t> Скрещиваются</a:t>
            </a:r>
            <a:r>
              <a:rPr lang="ru-RU" altLang="ru-RU" sz="1800" dirty="0"/>
              <a:t>.</a:t>
            </a:r>
          </a:p>
        </p:txBody>
      </p:sp>
      <p:sp>
        <p:nvSpPr>
          <p:cNvPr id="22531" name="Text Box 3">
            <a:extLst>
              <a:ext uri="{FF2B5EF4-FFF2-40B4-BE49-F238E27FC236}">
                <a16:creationId xmlns:a16="http://schemas.microsoft.com/office/drawing/2014/main" id="{B973D67D-9CD7-4D34-A32C-3ADCFF498D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96" y="533400"/>
            <a:ext cx="910850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Как в пространстве расположены прямые </a:t>
            </a:r>
            <a:r>
              <a:rPr lang="en-US" altLang="ru-RU" i="1" dirty="0"/>
              <a:t>DE </a:t>
            </a:r>
            <a:r>
              <a:rPr lang="ru-RU" altLang="ru-RU" dirty="0"/>
              <a:t>и </a:t>
            </a:r>
            <a:r>
              <a:rPr lang="en-US" altLang="ru-RU" i="1" dirty="0"/>
              <a:t>BF</a:t>
            </a:r>
            <a:r>
              <a:rPr lang="ru-RU" altLang="ru-RU" dirty="0"/>
              <a:t>, проведённые через вершины тетраэдра</a:t>
            </a:r>
            <a:r>
              <a:rPr lang="en-US" altLang="ru-RU" dirty="0"/>
              <a:t> </a:t>
            </a:r>
            <a:r>
              <a:rPr lang="ru-RU" altLang="ru-RU" dirty="0"/>
              <a:t>и середины рёбер </a:t>
            </a:r>
            <a:r>
              <a:rPr lang="en-US" altLang="ru-RU" i="1" dirty="0"/>
              <a:t>AB </a:t>
            </a:r>
            <a:r>
              <a:rPr lang="ru-RU" altLang="ru-RU" dirty="0"/>
              <a:t>и </a:t>
            </a:r>
            <a:r>
              <a:rPr lang="en-US" altLang="ru-RU" i="1" dirty="0"/>
              <a:t>CD</a:t>
            </a:r>
            <a:r>
              <a:rPr lang="ru-RU" altLang="ru-RU" dirty="0"/>
              <a:t>?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EDA1C91-726B-4D67-A3CE-E33EB06458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52400"/>
            <a:ext cx="7772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8</a:t>
            </a:r>
            <a:endParaRPr lang="ru-RU" altLang="ru-RU" sz="3200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C1F5423A-1775-7FFA-E77C-BC4FEAB9EF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2471" y="1809524"/>
            <a:ext cx="3639058" cy="3238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0039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>
            <a:extLst>
              <a:ext uri="{FF2B5EF4-FFF2-40B4-BE49-F238E27FC236}">
                <a16:creationId xmlns:a16="http://schemas.microsoft.com/office/drawing/2014/main" id="{0053DD77-9658-4AE8-AA01-8C2F1BA48F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96" y="5493603"/>
            <a:ext cx="910850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Ответ:</a:t>
            </a:r>
            <a:r>
              <a:rPr lang="ru-RU" altLang="ru-RU" dirty="0"/>
              <a:t> Скрещиваются</a:t>
            </a:r>
            <a:r>
              <a:rPr lang="ru-RU" altLang="ru-RU" sz="1800" dirty="0"/>
              <a:t>.</a:t>
            </a:r>
          </a:p>
        </p:txBody>
      </p:sp>
      <p:sp>
        <p:nvSpPr>
          <p:cNvPr id="22531" name="Text Box 3">
            <a:extLst>
              <a:ext uri="{FF2B5EF4-FFF2-40B4-BE49-F238E27FC236}">
                <a16:creationId xmlns:a16="http://schemas.microsoft.com/office/drawing/2014/main" id="{B973D67D-9CD7-4D34-A32C-3ADCFF498D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96" y="533400"/>
            <a:ext cx="910850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Как в пространстве расположены прямые </a:t>
            </a:r>
            <a:r>
              <a:rPr lang="en-US" altLang="ru-RU" i="1" dirty="0"/>
              <a:t>EG </a:t>
            </a:r>
            <a:r>
              <a:rPr lang="ru-RU" altLang="ru-RU" dirty="0"/>
              <a:t>и </a:t>
            </a:r>
            <a:r>
              <a:rPr lang="en-US" altLang="ru-RU" i="1" dirty="0"/>
              <a:t>FH</a:t>
            </a:r>
            <a:r>
              <a:rPr lang="ru-RU" altLang="ru-RU" dirty="0"/>
              <a:t>, проведённые через вершины тетраэдра</a:t>
            </a:r>
            <a:r>
              <a:rPr lang="en-US" altLang="ru-RU" dirty="0"/>
              <a:t> </a:t>
            </a:r>
            <a:r>
              <a:rPr lang="ru-RU" altLang="ru-RU" dirty="0"/>
              <a:t>и середины рёбер </a:t>
            </a:r>
            <a:r>
              <a:rPr lang="en-US" altLang="ru-RU" i="1" dirty="0"/>
              <a:t>AB </a:t>
            </a:r>
            <a:r>
              <a:rPr lang="ru-RU" altLang="ru-RU" dirty="0"/>
              <a:t>и </a:t>
            </a:r>
            <a:r>
              <a:rPr lang="en-US" altLang="ru-RU" i="1" dirty="0"/>
              <a:t>CD</a:t>
            </a:r>
            <a:r>
              <a:rPr lang="ru-RU" altLang="ru-RU" dirty="0"/>
              <a:t>?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EDA1C91-726B-4D67-A3CE-E33EB06458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52400"/>
            <a:ext cx="7772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9</a:t>
            </a:r>
            <a:endParaRPr lang="ru-RU" altLang="ru-RU" sz="3200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31ABF658-5968-24BF-962D-F23A58ABCE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0550" y="1790471"/>
            <a:ext cx="3762900" cy="3277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9590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>
            <a:extLst>
              <a:ext uri="{FF2B5EF4-FFF2-40B4-BE49-F238E27FC236}">
                <a16:creationId xmlns:a16="http://schemas.microsoft.com/office/drawing/2014/main" id="{0053DD77-9658-4AE8-AA01-8C2F1BA48F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96" y="5493603"/>
            <a:ext cx="910850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Ответ:</a:t>
            </a:r>
            <a:r>
              <a:rPr lang="ru-RU" altLang="ru-RU" dirty="0"/>
              <a:t> Скрещиваются</a:t>
            </a:r>
            <a:r>
              <a:rPr lang="ru-RU" altLang="ru-RU" sz="1800" dirty="0"/>
              <a:t>.</a:t>
            </a:r>
          </a:p>
        </p:txBody>
      </p:sp>
      <p:sp>
        <p:nvSpPr>
          <p:cNvPr id="22531" name="Text Box 3">
            <a:extLst>
              <a:ext uri="{FF2B5EF4-FFF2-40B4-BE49-F238E27FC236}">
                <a16:creationId xmlns:a16="http://schemas.microsoft.com/office/drawing/2014/main" id="{B973D67D-9CD7-4D34-A32C-3ADCFF498D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96" y="533400"/>
            <a:ext cx="910850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Как в пространстве расположены прямые </a:t>
            </a:r>
            <a:r>
              <a:rPr lang="en-US" altLang="ru-RU" i="1" dirty="0"/>
              <a:t>EF </a:t>
            </a:r>
            <a:r>
              <a:rPr lang="ru-RU" altLang="ru-RU" dirty="0"/>
              <a:t>и </a:t>
            </a:r>
            <a:r>
              <a:rPr lang="en-US" altLang="ru-RU" i="1" dirty="0"/>
              <a:t>GH</a:t>
            </a:r>
            <a:r>
              <a:rPr lang="ru-RU" altLang="ru-RU" dirty="0"/>
              <a:t>, проведённые через вершины тетраэдра</a:t>
            </a:r>
            <a:r>
              <a:rPr lang="en-US" altLang="ru-RU" dirty="0"/>
              <a:t> </a:t>
            </a:r>
            <a:r>
              <a:rPr lang="ru-RU" altLang="ru-RU" dirty="0"/>
              <a:t>и середины рёбер </a:t>
            </a:r>
            <a:r>
              <a:rPr lang="en-US" altLang="ru-RU" i="1" dirty="0"/>
              <a:t>AB </a:t>
            </a:r>
            <a:r>
              <a:rPr lang="ru-RU" altLang="ru-RU" dirty="0"/>
              <a:t>и </a:t>
            </a:r>
            <a:r>
              <a:rPr lang="en-US" altLang="ru-RU" i="1" dirty="0"/>
              <a:t>CD</a:t>
            </a:r>
            <a:r>
              <a:rPr lang="ru-RU" altLang="ru-RU" dirty="0"/>
              <a:t>?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EDA1C91-726B-4D67-A3CE-E33EB06458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52400"/>
            <a:ext cx="7772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10</a:t>
            </a:r>
            <a:endParaRPr lang="ru-RU" altLang="ru-RU" sz="3200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EC3962F5-9620-AED1-A822-603C101A2B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4839" y="1776182"/>
            <a:ext cx="3734321" cy="3305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2433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 Box 4">
            <a:extLst>
              <a:ext uri="{FF2B5EF4-FFF2-40B4-BE49-F238E27FC236}">
                <a16:creationId xmlns:a16="http://schemas.microsoft.com/office/drawing/2014/main" id="{74DDF390-55DD-4CE1-BCA9-F20A15F976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105400"/>
            <a:ext cx="8610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Ответ:</a:t>
            </a:r>
            <a:r>
              <a:rPr lang="ru-RU" altLang="ru-RU" dirty="0"/>
              <a:t> Скрещиваются</a:t>
            </a:r>
            <a:r>
              <a:rPr lang="ru-RU" altLang="ru-RU" sz="1800" dirty="0"/>
              <a:t>.</a:t>
            </a:r>
          </a:p>
        </p:txBody>
      </p:sp>
      <p:sp>
        <p:nvSpPr>
          <p:cNvPr id="6150" name="Text Box 6">
            <a:extLst>
              <a:ext uri="{FF2B5EF4-FFF2-40B4-BE49-F238E27FC236}">
                <a16:creationId xmlns:a16="http://schemas.microsoft.com/office/drawing/2014/main" id="{B5A277AB-3BEA-4154-8648-10925D0135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Как в пространстве расположены прямые </a:t>
            </a:r>
            <a:r>
              <a:rPr lang="en-US" altLang="ru-RU" i="1" dirty="0"/>
              <a:t>AB</a:t>
            </a:r>
            <a:r>
              <a:rPr lang="en-US" altLang="ru-RU" baseline="-25000" dirty="0"/>
              <a:t>1</a:t>
            </a:r>
            <a:r>
              <a:rPr lang="en-US" altLang="ru-RU" i="1" dirty="0"/>
              <a:t> </a:t>
            </a:r>
            <a:r>
              <a:rPr lang="ru-RU" altLang="ru-RU" dirty="0"/>
              <a:t>и </a:t>
            </a:r>
            <a:r>
              <a:rPr lang="en-US" altLang="ru-RU" i="1" dirty="0"/>
              <a:t>BC</a:t>
            </a:r>
            <a:r>
              <a:rPr lang="en-US" altLang="ru-RU" baseline="-25000" dirty="0"/>
              <a:t>1</a:t>
            </a:r>
            <a:r>
              <a:rPr lang="ru-RU" altLang="ru-RU" dirty="0"/>
              <a:t>, проведённые через вершины куба </a:t>
            </a:r>
            <a:r>
              <a:rPr lang="en-US" altLang="ru-RU" i="1" dirty="0"/>
              <a:t>A</a:t>
            </a:r>
            <a:r>
              <a:rPr lang="en-US" altLang="ru-RU" dirty="0"/>
              <a:t>…</a:t>
            </a:r>
            <a:r>
              <a:rPr lang="en-US" altLang="ru-RU" i="1" dirty="0"/>
              <a:t>D</a:t>
            </a:r>
            <a:r>
              <a:rPr lang="en-US" altLang="ru-RU" baseline="-25000" dirty="0"/>
              <a:t>1</a:t>
            </a:r>
            <a:r>
              <a:rPr lang="ru-RU" altLang="ru-RU" dirty="0"/>
              <a:t>?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74E04D6-27F0-440A-9A89-921D1F9C7B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52400"/>
            <a:ext cx="7772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11</a:t>
            </a:r>
            <a:endParaRPr lang="ru-RU" altLang="ru-RU" sz="3200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FF9C4932-5896-4833-86E0-3B04B6C0AF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3892" y="1861919"/>
            <a:ext cx="3696216" cy="3134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2043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 Box 4">
            <a:extLst>
              <a:ext uri="{FF2B5EF4-FFF2-40B4-BE49-F238E27FC236}">
                <a16:creationId xmlns:a16="http://schemas.microsoft.com/office/drawing/2014/main" id="{74DDF390-55DD-4CE1-BCA9-F20A15F976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105400"/>
            <a:ext cx="8610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Ответ:</a:t>
            </a:r>
            <a:r>
              <a:rPr lang="ru-RU" altLang="ru-RU" dirty="0"/>
              <a:t> Скрещиваются</a:t>
            </a:r>
            <a:r>
              <a:rPr lang="ru-RU" altLang="ru-RU" sz="1800" dirty="0"/>
              <a:t>.</a:t>
            </a:r>
          </a:p>
        </p:txBody>
      </p:sp>
      <p:sp>
        <p:nvSpPr>
          <p:cNvPr id="6150" name="Text Box 6">
            <a:extLst>
              <a:ext uri="{FF2B5EF4-FFF2-40B4-BE49-F238E27FC236}">
                <a16:creationId xmlns:a16="http://schemas.microsoft.com/office/drawing/2014/main" id="{B5A277AB-3BEA-4154-8648-10925D0135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0850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Как в пространстве расположены прямые </a:t>
            </a:r>
            <a:r>
              <a:rPr lang="en-US" altLang="ru-RU" i="1" dirty="0"/>
              <a:t>EF </a:t>
            </a:r>
            <a:r>
              <a:rPr lang="ru-RU" altLang="ru-RU" dirty="0"/>
              <a:t>и </a:t>
            </a:r>
            <a:r>
              <a:rPr lang="en-US" altLang="ru-RU" i="1" dirty="0"/>
              <a:t>GH</a:t>
            </a:r>
            <a:r>
              <a:rPr lang="ru-RU" altLang="ru-RU" dirty="0"/>
              <a:t>, проведенные в плоскостях граней куба </a:t>
            </a:r>
            <a:r>
              <a:rPr lang="en-US" altLang="ru-RU" i="1" dirty="0"/>
              <a:t>A</a:t>
            </a:r>
            <a:r>
              <a:rPr lang="en-US" altLang="ru-RU" dirty="0"/>
              <a:t>…</a:t>
            </a:r>
            <a:r>
              <a:rPr lang="en-US" altLang="ru-RU" i="1" dirty="0"/>
              <a:t>D</a:t>
            </a:r>
            <a:r>
              <a:rPr lang="en-US" altLang="ru-RU" baseline="-25000" dirty="0"/>
              <a:t>1</a:t>
            </a:r>
            <a:r>
              <a:rPr lang="ru-RU" altLang="ru-RU" dirty="0"/>
              <a:t>?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74E04D6-27F0-440A-9A89-921D1F9C7B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52400"/>
            <a:ext cx="7772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3200" dirty="0">
                <a:solidFill>
                  <a:srgbClr val="FF3300"/>
                </a:solidFill>
              </a:rPr>
              <a:t>2</a:t>
            </a:r>
            <a:endParaRPr lang="ru-RU" altLang="ru-RU" sz="3200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C58372A2-9CB5-CE32-2A4B-6D1F8D656A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7784" y="1752600"/>
            <a:ext cx="3553321" cy="3067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1806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 Box 4">
            <a:extLst>
              <a:ext uri="{FF2B5EF4-FFF2-40B4-BE49-F238E27FC236}">
                <a16:creationId xmlns:a16="http://schemas.microsoft.com/office/drawing/2014/main" id="{74DDF390-55DD-4CE1-BCA9-F20A15F976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105400"/>
            <a:ext cx="8610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Ответ:</a:t>
            </a:r>
            <a:r>
              <a:rPr lang="ru-RU" altLang="ru-RU" dirty="0"/>
              <a:t> Скрещиваются</a:t>
            </a:r>
            <a:r>
              <a:rPr lang="ru-RU" altLang="ru-RU" sz="1800" dirty="0"/>
              <a:t>.</a:t>
            </a:r>
          </a:p>
        </p:txBody>
      </p:sp>
      <p:sp>
        <p:nvSpPr>
          <p:cNvPr id="6150" name="Text Box 6">
            <a:extLst>
              <a:ext uri="{FF2B5EF4-FFF2-40B4-BE49-F238E27FC236}">
                <a16:creationId xmlns:a16="http://schemas.microsoft.com/office/drawing/2014/main" id="{B5A277AB-3BEA-4154-8648-10925D0135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0121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Как в пространстве расположены прямые </a:t>
            </a:r>
            <a:r>
              <a:rPr lang="en-US" altLang="ru-RU" i="1" dirty="0"/>
              <a:t>AB</a:t>
            </a:r>
            <a:r>
              <a:rPr lang="en-US" altLang="ru-RU" baseline="-25000" dirty="0"/>
              <a:t>1</a:t>
            </a:r>
            <a:r>
              <a:rPr lang="en-US" altLang="ru-RU" i="1" dirty="0"/>
              <a:t> </a:t>
            </a:r>
            <a:r>
              <a:rPr lang="ru-RU" altLang="ru-RU" dirty="0"/>
              <a:t>и </a:t>
            </a:r>
            <a:r>
              <a:rPr lang="en-US" altLang="ru-RU" i="1" dirty="0"/>
              <a:t>BC</a:t>
            </a:r>
            <a:r>
              <a:rPr lang="en-US" altLang="ru-RU" baseline="-25000" dirty="0"/>
              <a:t>1</a:t>
            </a:r>
            <a:r>
              <a:rPr lang="ru-RU" altLang="ru-RU" dirty="0"/>
              <a:t>, проведённые через вершины</a:t>
            </a:r>
            <a:r>
              <a:rPr lang="en-US" altLang="ru-RU" dirty="0"/>
              <a:t> </a:t>
            </a:r>
            <a:r>
              <a:rPr lang="ru-RU" altLang="ru-RU" dirty="0"/>
              <a:t>и центры граней куба </a:t>
            </a:r>
            <a:r>
              <a:rPr lang="en-US" altLang="ru-RU" i="1" dirty="0"/>
              <a:t>A</a:t>
            </a:r>
            <a:r>
              <a:rPr lang="en-US" altLang="ru-RU" dirty="0"/>
              <a:t>…</a:t>
            </a:r>
            <a:r>
              <a:rPr lang="en-US" altLang="ru-RU" i="1" dirty="0"/>
              <a:t>D</a:t>
            </a:r>
            <a:r>
              <a:rPr lang="en-US" altLang="ru-RU" baseline="-25000" dirty="0"/>
              <a:t>1</a:t>
            </a:r>
            <a:r>
              <a:rPr lang="ru-RU" altLang="ru-RU" dirty="0"/>
              <a:t>?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74E04D6-27F0-440A-9A89-921D1F9C7B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52400"/>
            <a:ext cx="7772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13</a:t>
            </a:r>
            <a:endParaRPr lang="ru-RU" altLang="ru-RU" sz="3200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7EAADF70-C7E0-3D7C-3970-A8BAA304AE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7784" y="1900024"/>
            <a:ext cx="3505689" cy="3057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8333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2">
            <a:extLst>
              <a:ext uri="{FF2B5EF4-FFF2-40B4-BE49-F238E27FC236}">
                <a16:creationId xmlns:a16="http://schemas.microsoft.com/office/drawing/2014/main" id="{512F175F-3019-4D57-98F4-7C59FE87FF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1600200"/>
            <a:ext cx="2971800" cy="2805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9939" name="Text Box 3">
            <a:extLst>
              <a:ext uri="{FF2B5EF4-FFF2-40B4-BE49-F238E27FC236}">
                <a16:creationId xmlns:a16="http://schemas.microsoft.com/office/drawing/2014/main" id="{D174B835-9B99-4EF3-A60B-3432EBDAB3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5181600"/>
            <a:ext cx="533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</a:t>
            </a:r>
            <a:r>
              <a:rPr lang="ru-RU" altLang="ru-RU"/>
              <a:t> </a:t>
            </a:r>
            <a:r>
              <a:rPr lang="en-US" altLang="ru-RU" i="1"/>
              <a:t>A</a:t>
            </a:r>
            <a:r>
              <a:rPr lang="en-US" altLang="ru-RU" baseline="-25000"/>
              <a:t>1</a:t>
            </a:r>
            <a:r>
              <a:rPr lang="en-US" altLang="ru-RU" i="1"/>
              <a:t>D</a:t>
            </a:r>
            <a:r>
              <a:rPr lang="en-US" altLang="ru-RU" baseline="-25000"/>
              <a:t>1</a:t>
            </a:r>
            <a:r>
              <a:rPr lang="en-US" altLang="ru-RU"/>
              <a:t>; </a:t>
            </a:r>
            <a:r>
              <a:rPr lang="en-US" altLang="ru-RU" i="1"/>
              <a:t>B</a:t>
            </a:r>
            <a:r>
              <a:rPr lang="en-US" altLang="ru-RU" baseline="-25000"/>
              <a:t>1</a:t>
            </a:r>
            <a:r>
              <a:rPr lang="en-US" altLang="ru-RU" i="1"/>
              <a:t>C</a:t>
            </a:r>
            <a:r>
              <a:rPr lang="en-US" altLang="ru-RU" baseline="-25000"/>
              <a:t>1</a:t>
            </a:r>
            <a:r>
              <a:rPr lang="en-US" altLang="ru-RU"/>
              <a:t>; </a:t>
            </a:r>
            <a:r>
              <a:rPr lang="en-US" altLang="ru-RU" i="1"/>
              <a:t>DD</a:t>
            </a:r>
            <a:r>
              <a:rPr lang="en-US" altLang="ru-RU" baseline="-25000"/>
              <a:t>1</a:t>
            </a:r>
            <a:r>
              <a:rPr lang="en-US" altLang="ru-RU"/>
              <a:t>; </a:t>
            </a:r>
            <a:r>
              <a:rPr lang="en-US" altLang="ru-RU" i="1"/>
              <a:t>CC</a:t>
            </a:r>
            <a:r>
              <a:rPr lang="en-US" altLang="ru-RU" baseline="-25000"/>
              <a:t>1</a:t>
            </a:r>
            <a:r>
              <a:rPr lang="en-US" altLang="ru-RU"/>
              <a:t>.</a:t>
            </a:r>
            <a:endParaRPr lang="ru-RU" altLang="ru-RU"/>
          </a:p>
        </p:txBody>
      </p:sp>
      <p:sp>
        <p:nvSpPr>
          <p:cNvPr id="39940" name="Text Box 4">
            <a:extLst>
              <a:ext uri="{FF2B5EF4-FFF2-40B4-BE49-F238E27FC236}">
                <a16:creationId xmlns:a16="http://schemas.microsoft.com/office/drawing/2014/main" id="{96A90A02-B2FE-419F-8EE3-6DA19DE854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685800"/>
            <a:ext cx="8305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Назовите прямые, проходящие через вершины куба </a:t>
            </a:r>
            <a:r>
              <a:rPr lang="en-US" altLang="ru-RU" i="1" dirty="0"/>
              <a:t>ABCDA</a:t>
            </a:r>
            <a:r>
              <a:rPr lang="en-US" altLang="ru-RU" baseline="-25000" dirty="0"/>
              <a:t>1</a:t>
            </a:r>
            <a:r>
              <a:rPr lang="en-US" altLang="ru-RU" i="1" dirty="0"/>
              <a:t>B</a:t>
            </a:r>
            <a:r>
              <a:rPr lang="en-US" altLang="ru-RU" baseline="-25000" dirty="0"/>
              <a:t>1</a:t>
            </a:r>
            <a:r>
              <a:rPr lang="en-US" altLang="ru-RU" i="1" dirty="0"/>
              <a:t>C</a:t>
            </a:r>
            <a:r>
              <a:rPr lang="en-US" altLang="ru-RU" baseline="-25000" dirty="0"/>
              <a:t>1</a:t>
            </a:r>
            <a:r>
              <a:rPr lang="en-US" altLang="ru-RU" i="1" dirty="0"/>
              <a:t>D</a:t>
            </a:r>
            <a:r>
              <a:rPr lang="en-US" altLang="ru-RU" baseline="-25000" dirty="0"/>
              <a:t>1</a:t>
            </a:r>
            <a:r>
              <a:rPr lang="ru-RU" altLang="ru-RU" dirty="0"/>
              <a:t> и скрещивающиеся с  прямой </a:t>
            </a:r>
            <a:r>
              <a:rPr lang="en-US" altLang="ru-RU" i="1" dirty="0"/>
              <a:t>AB</a:t>
            </a:r>
            <a:r>
              <a:rPr lang="ru-RU" altLang="ru-RU" dirty="0"/>
              <a:t>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DCFDD49-5C33-41A6-9326-DE1E82BCD7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52400"/>
            <a:ext cx="7772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3200" dirty="0">
                <a:solidFill>
                  <a:srgbClr val="FF3300"/>
                </a:solidFill>
              </a:rPr>
              <a:t>4</a:t>
            </a:r>
            <a:endParaRPr lang="ru-RU" alt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2">
            <a:extLst>
              <a:ext uri="{FF2B5EF4-FFF2-40B4-BE49-F238E27FC236}">
                <a16:creationId xmlns:a16="http://schemas.microsoft.com/office/drawing/2014/main" id="{A6A191E6-F791-49C5-B7F1-309FF4D893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1524000"/>
            <a:ext cx="2971800" cy="2805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0964" name="Text Box 4">
                <a:extLst>
                  <a:ext uri="{FF2B5EF4-FFF2-40B4-BE49-F238E27FC236}">
                    <a16:creationId xmlns:a16="http://schemas.microsoft.com/office/drawing/2014/main" id="{DED1A8E9-0D4C-4E74-859C-A7F0435E1DF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0825" y="4495800"/>
                <a:ext cx="7978775" cy="17557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dirty="0">
                    <a:solidFill>
                      <a:srgbClr val="FF3300"/>
                    </a:solidFill>
                  </a:rPr>
                  <a:t>	Решение:</a:t>
                </a:r>
                <a:r>
                  <a:rPr lang="ru-RU" altLang="ru-RU" dirty="0">
                    <a:solidFill>
                      <a:srgbClr val="FF7C80"/>
                    </a:solidFill>
                  </a:rPr>
                  <a:t> </a:t>
                </a:r>
                <a:r>
                  <a:rPr lang="ru-RU" altLang="ru-RU" dirty="0"/>
                  <a:t>Каждое ребро участвует в четырех парах скрещивающихся прямых. У куба имеется 12 ребер. Следовательно, искомое число пар параллельных прямых равно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altLang="ru-RU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ru-RU" b="0" i="1" smtClean="0">
                            <a:latin typeface="Cambria Math" panose="02040503050406030204" pitchFamily="18" charset="0"/>
                          </a:rPr>
                          <m:t>12</m:t>
                        </m:r>
                        <m:r>
                          <a:rPr lang="en-US" alt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∙4</m:t>
                        </m:r>
                      </m:num>
                      <m:den>
                        <m:r>
                          <a:rPr lang="en-US" altLang="ru-RU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altLang="ru-RU" b="0" i="1" smtClean="0">
                        <a:latin typeface="Cambria Math" panose="02040503050406030204" pitchFamily="18" charset="0"/>
                      </a:rPr>
                      <m:t>=24.</m:t>
                    </m:r>
                  </m:oMath>
                </a14:m>
                <a:endParaRPr lang="ru-RU" altLang="ru-RU" dirty="0"/>
              </a:p>
            </p:txBody>
          </p:sp>
        </mc:Choice>
        <mc:Fallback xmlns="">
          <p:sp>
            <p:nvSpPr>
              <p:cNvPr id="40964" name="Text Box 4">
                <a:extLst>
                  <a:ext uri="{FF2B5EF4-FFF2-40B4-BE49-F238E27FC236}">
                    <a16:creationId xmlns:a16="http://schemas.microsoft.com/office/drawing/2014/main" id="{DED1A8E9-0D4C-4E74-859C-A7F0435E1D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50825" y="4495800"/>
                <a:ext cx="7978775" cy="1755775"/>
              </a:xfrm>
              <a:prstGeom prst="rect">
                <a:avLst/>
              </a:prstGeom>
              <a:blipFill>
                <a:blip r:embed="rId3"/>
                <a:stretch>
                  <a:fillRect l="-1146" t="-2778" r="-1222" b="-34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966" name="Text Box 6">
            <a:extLst>
              <a:ext uri="{FF2B5EF4-FFF2-40B4-BE49-F238E27FC236}">
                <a16:creationId xmlns:a16="http://schemas.microsoft.com/office/drawing/2014/main" id="{92451696-0A92-4B1D-B898-BF6F89426B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520" y="533400"/>
            <a:ext cx="805428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Сколько имеется пар скрещивающихся прямых, содержащих ребра куба </a:t>
            </a:r>
            <a:r>
              <a:rPr lang="en-US" altLang="ru-RU" sz="2800" i="1" dirty="0"/>
              <a:t>ABCDA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B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C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D</a:t>
            </a:r>
            <a:r>
              <a:rPr lang="en-US" altLang="ru-RU" sz="2800" baseline="-25000" dirty="0"/>
              <a:t>1</a:t>
            </a:r>
            <a:r>
              <a:rPr lang="ru-RU" altLang="ru-RU" sz="2800" dirty="0"/>
              <a:t>? 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9FFEC84-621C-408B-910A-EB8901F051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52400"/>
            <a:ext cx="7772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15</a:t>
            </a:r>
            <a:endParaRPr lang="ru-RU" alt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0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>
            <a:extLst>
              <a:ext uri="{FF2B5EF4-FFF2-40B4-BE49-F238E27FC236}">
                <a16:creationId xmlns:a16="http://schemas.microsoft.com/office/drawing/2014/main" id="{81EDAEB7-EA79-4CEF-8633-275FEAB084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066800"/>
            <a:ext cx="88392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	Определение.</a:t>
            </a:r>
            <a:r>
              <a:rPr lang="ru-RU" altLang="ru-RU" sz="2800" dirty="0">
                <a:solidFill>
                  <a:srgbClr val="FF7C80"/>
                </a:solidFill>
              </a:rPr>
              <a:t> </a:t>
            </a:r>
            <a:r>
              <a:rPr lang="ru-RU" altLang="ru-RU" sz="2800" dirty="0"/>
              <a:t>Две прямые в пространстве называются скрещивающимися, если они не лежат в одной плоскости.</a:t>
            </a:r>
          </a:p>
        </p:txBody>
      </p:sp>
      <p:pic>
        <p:nvPicPr>
          <p:cNvPr id="2111" name="Picture 63">
            <a:extLst>
              <a:ext uri="{FF2B5EF4-FFF2-40B4-BE49-F238E27FC236}">
                <a16:creationId xmlns:a16="http://schemas.microsoft.com/office/drawing/2014/main" id="{3B2C7595-1A19-43A1-8CB3-6845BAE0C5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3048000"/>
            <a:ext cx="3868738" cy="2352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257191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BA81CF69-B8A6-4D25-8096-AF5F73AC38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1676400"/>
            <a:ext cx="2057400" cy="6096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ru-RU" altLang="ru-RU">
              <a:solidFill>
                <a:srgbClr val="FF7C80"/>
              </a:solidFill>
            </a:endParaRPr>
          </a:p>
        </p:txBody>
      </p:sp>
      <p:sp>
        <p:nvSpPr>
          <p:cNvPr id="36867" name="Text Box 3">
            <a:extLst>
              <a:ext uri="{FF2B5EF4-FFF2-40B4-BE49-F238E27FC236}">
                <a16:creationId xmlns:a16="http://schemas.microsoft.com/office/drawing/2014/main" id="{5F7127F6-BF23-4711-8D1C-2DFF0AB3A4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1752600"/>
            <a:ext cx="1752600" cy="457200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/>
              <a:t>Две прямые</a:t>
            </a:r>
          </a:p>
        </p:txBody>
      </p:sp>
      <p:sp>
        <p:nvSpPr>
          <p:cNvPr id="36868" name="Rectangle 4">
            <a:extLst>
              <a:ext uri="{FF2B5EF4-FFF2-40B4-BE49-F238E27FC236}">
                <a16:creationId xmlns:a16="http://schemas.microsoft.com/office/drawing/2014/main" id="{D97934F7-F490-4EEB-BB50-2EAAA3F354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2667000"/>
            <a:ext cx="3581400" cy="6096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6869" name="Text Box 5">
            <a:extLst>
              <a:ext uri="{FF2B5EF4-FFF2-40B4-BE49-F238E27FC236}">
                <a16:creationId xmlns:a16="http://schemas.microsoft.com/office/drawing/2014/main" id="{C06DE4D8-BC4B-4290-84D3-B4A6DC3E1B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743200"/>
            <a:ext cx="3505200" cy="457200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/>
              <a:t>Лежат в одной плоскости</a:t>
            </a:r>
          </a:p>
        </p:txBody>
      </p:sp>
      <p:sp>
        <p:nvSpPr>
          <p:cNvPr id="36870" name="Rectangle 6">
            <a:extLst>
              <a:ext uri="{FF2B5EF4-FFF2-40B4-BE49-F238E27FC236}">
                <a16:creationId xmlns:a16="http://schemas.microsoft.com/office/drawing/2014/main" id="{36BA28D8-85B6-4ECB-84F1-665804FFD2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2667000"/>
            <a:ext cx="4038600" cy="9144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6871" name="Text Box 7">
            <a:extLst>
              <a:ext uri="{FF2B5EF4-FFF2-40B4-BE49-F238E27FC236}">
                <a16:creationId xmlns:a16="http://schemas.microsoft.com/office/drawing/2014/main" id="{028B3E59-A3D2-4C05-853E-96BC7B8D29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2743200"/>
            <a:ext cx="3962400" cy="822325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/>
              <a:t>Не лежат в одной плоскости (скрещиваются)</a:t>
            </a:r>
          </a:p>
        </p:txBody>
      </p:sp>
      <p:sp>
        <p:nvSpPr>
          <p:cNvPr id="36872" name="Rectangle 8">
            <a:extLst>
              <a:ext uri="{FF2B5EF4-FFF2-40B4-BE49-F238E27FC236}">
                <a16:creationId xmlns:a16="http://schemas.microsoft.com/office/drawing/2014/main" id="{57369348-ADCD-4854-B0CE-0911104D0C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3810000"/>
            <a:ext cx="3276600" cy="9144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6873" name="Text Box 9">
            <a:extLst>
              <a:ext uri="{FF2B5EF4-FFF2-40B4-BE49-F238E27FC236}">
                <a16:creationId xmlns:a16="http://schemas.microsoft.com/office/drawing/2014/main" id="{D56FCD67-38DC-4AD3-AB48-35ACA5951C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3886200"/>
            <a:ext cx="2971800" cy="822325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/>
              <a:t>Имеют общую точку (пересекаются)</a:t>
            </a:r>
          </a:p>
        </p:txBody>
      </p:sp>
      <p:sp>
        <p:nvSpPr>
          <p:cNvPr id="36874" name="Rectangle 10">
            <a:extLst>
              <a:ext uri="{FF2B5EF4-FFF2-40B4-BE49-F238E27FC236}">
                <a16:creationId xmlns:a16="http://schemas.microsoft.com/office/drawing/2014/main" id="{3A0FE2FE-1A75-45E5-8A00-128457FD02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3810000"/>
            <a:ext cx="2971800" cy="9144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6875" name="Line 11">
            <a:extLst>
              <a:ext uri="{FF2B5EF4-FFF2-40B4-BE49-F238E27FC236}">
                <a16:creationId xmlns:a16="http://schemas.microsoft.com/office/drawing/2014/main" id="{DCC95F29-715B-4350-A2CA-B39DA1810B5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81200" y="2286000"/>
            <a:ext cx="2362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6876" name="Line 12">
            <a:extLst>
              <a:ext uri="{FF2B5EF4-FFF2-40B4-BE49-F238E27FC236}">
                <a16:creationId xmlns:a16="http://schemas.microsoft.com/office/drawing/2014/main" id="{5F5D136C-68D2-43E9-BFDB-B151EE5ED14D}"/>
              </a:ext>
            </a:extLst>
          </p:cNvPr>
          <p:cNvSpPr>
            <a:spLocks noChangeShapeType="1"/>
          </p:cNvSpPr>
          <p:nvPr/>
        </p:nvSpPr>
        <p:spPr bwMode="auto">
          <a:xfrm>
            <a:off x="4343400" y="2286000"/>
            <a:ext cx="2362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6877" name="Line 13">
            <a:extLst>
              <a:ext uri="{FF2B5EF4-FFF2-40B4-BE49-F238E27FC236}">
                <a16:creationId xmlns:a16="http://schemas.microsoft.com/office/drawing/2014/main" id="{AFD1B92F-4A72-4540-8ABE-0DB7AADEEEE2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3276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6878" name="Line 14">
            <a:extLst>
              <a:ext uri="{FF2B5EF4-FFF2-40B4-BE49-F238E27FC236}">
                <a16:creationId xmlns:a16="http://schemas.microsoft.com/office/drawing/2014/main" id="{FD325B68-57D6-4A88-9768-301AE79826D3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3276600"/>
            <a:ext cx="3581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6879" name="Text Box 15">
            <a:extLst>
              <a:ext uri="{FF2B5EF4-FFF2-40B4-BE49-F238E27FC236}">
                <a16:creationId xmlns:a16="http://schemas.microsoft.com/office/drawing/2014/main" id="{9F83DC2F-3A8E-4AA1-9EBF-9B68411D03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3886200"/>
            <a:ext cx="2895600" cy="822325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/>
              <a:t>Не имеют общих точек (параллельны)</a:t>
            </a:r>
          </a:p>
        </p:txBody>
      </p:sp>
      <p:sp>
        <p:nvSpPr>
          <p:cNvPr id="36880" name="Rectangle 16">
            <a:extLst>
              <a:ext uri="{FF2B5EF4-FFF2-40B4-BE49-F238E27FC236}">
                <a16:creationId xmlns:a16="http://schemas.microsoft.com/office/drawing/2014/main" id="{6359AC4E-1162-480A-AF46-A60218DF2DB1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152400"/>
            <a:ext cx="7772400" cy="11430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Взаимное расположение двух прямых в пространстве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2">
            <a:extLst>
              <a:ext uri="{FF2B5EF4-FFF2-40B4-BE49-F238E27FC236}">
                <a16:creationId xmlns:a16="http://schemas.microsoft.com/office/drawing/2014/main" id="{1112D9D9-1DB3-45CE-87CC-B01094B488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33400"/>
            <a:ext cx="86868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Теорема. </a:t>
            </a:r>
            <a:r>
              <a:rPr lang="ru-RU" altLang="ru-RU" dirty="0"/>
              <a:t>Если одна прямая лежит в данной плоскости, а другая прямая пересекает эту плоскость в точке, не принадлежащей первой прямой, то эти две прямые скрещиваются.</a:t>
            </a:r>
          </a:p>
        </p:txBody>
      </p:sp>
      <p:pic>
        <p:nvPicPr>
          <p:cNvPr id="37891" name="Picture 3">
            <a:extLst>
              <a:ext uri="{FF2B5EF4-FFF2-40B4-BE49-F238E27FC236}">
                <a16:creationId xmlns:a16="http://schemas.microsoft.com/office/drawing/2014/main" id="{FCE19CBE-B26C-4575-84E4-CDD5E5EA13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600200"/>
            <a:ext cx="3986213" cy="179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7892" name="Rectangle 4">
            <a:extLst>
              <a:ext uri="{FF2B5EF4-FFF2-40B4-BE49-F238E27FC236}">
                <a16:creationId xmlns:a16="http://schemas.microsoft.com/office/drawing/2014/main" id="{7DCED0A9-CC8F-4FCF-AD5D-8312CB16C512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152400"/>
            <a:ext cx="7772400" cy="3810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Признак скрещивающихся прямых</a:t>
            </a:r>
            <a:endParaRPr lang="ru-RU" altLang="ru-RU" sz="2800"/>
          </a:p>
        </p:txBody>
      </p:sp>
      <p:grpSp>
        <p:nvGrpSpPr>
          <p:cNvPr id="37893" name="Group 5">
            <a:extLst>
              <a:ext uri="{FF2B5EF4-FFF2-40B4-BE49-F238E27FC236}">
                <a16:creationId xmlns:a16="http://schemas.microsoft.com/office/drawing/2014/main" id="{21394C16-0957-4231-AABD-F2E33AE1C104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3276600"/>
            <a:ext cx="8534400" cy="3416300"/>
            <a:chOff x="240" y="2064"/>
            <a:chExt cx="5376" cy="2152"/>
          </a:xfrm>
        </p:grpSpPr>
        <p:sp>
          <p:nvSpPr>
            <p:cNvPr id="37894" name="Text Box 6">
              <a:extLst>
                <a:ext uri="{FF2B5EF4-FFF2-40B4-BE49-F238E27FC236}">
                  <a16:creationId xmlns:a16="http://schemas.microsoft.com/office/drawing/2014/main" id="{F0BEB65F-A4F1-4759-9345-D64333C8F46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2064"/>
              <a:ext cx="5376" cy="21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</a:rPr>
                <a:t>	Доказательство.</a:t>
              </a:r>
              <a:r>
                <a:rPr lang="ru-RU" altLang="ru-RU" dirty="0">
                  <a:solidFill>
                    <a:srgbClr val="FF7C80"/>
                  </a:solidFill>
                </a:rPr>
                <a:t> </a:t>
              </a:r>
              <a:r>
                <a:rPr lang="ru-RU" altLang="ru-RU" dirty="0"/>
                <a:t>Пусть прямая </a:t>
              </a:r>
              <a:r>
                <a:rPr lang="en-US" altLang="ru-RU" i="1" dirty="0"/>
                <a:t>a</a:t>
              </a:r>
              <a:r>
                <a:rPr lang="ru-RU" altLang="ru-RU" dirty="0"/>
                <a:t> лежит в плоскости     , а прямая </a:t>
              </a:r>
              <a:r>
                <a:rPr lang="en-US" altLang="ru-RU" i="1" dirty="0"/>
                <a:t>b</a:t>
              </a:r>
              <a:r>
                <a:rPr lang="ru-RU" altLang="ru-RU" dirty="0"/>
                <a:t> пересекает плоскость     в точке </a:t>
              </a:r>
              <a:r>
                <a:rPr lang="en-US" altLang="ru-RU" i="1" dirty="0"/>
                <a:t>B</a:t>
              </a:r>
              <a:r>
                <a:rPr lang="ru-RU" altLang="ru-RU" dirty="0"/>
                <a:t>, не принадлежащей прямой </a:t>
              </a:r>
              <a:r>
                <a:rPr lang="en-US" altLang="ru-RU" i="1" dirty="0"/>
                <a:t>a</a:t>
              </a:r>
              <a:r>
                <a:rPr lang="ru-RU" altLang="ru-RU" dirty="0"/>
                <a:t>. Если бы прямые </a:t>
              </a:r>
              <a:r>
                <a:rPr lang="en-US" altLang="ru-RU" i="1" dirty="0"/>
                <a:t>a </a:t>
              </a:r>
              <a:r>
                <a:rPr lang="ru-RU" altLang="ru-RU" dirty="0"/>
                <a:t>и </a:t>
              </a:r>
              <a:r>
                <a:rPr lang="en-US" altLang="ru-RU" i="1" dirty="0"/>
                <a:t>b</a:t>
              </a:r>
              <a:r>
                <a:rPr lang="ru-RU" altLang="ru-RU" dirty="0"/>
                <a:t> лежали в одной плоскости, то в этой плоскости лежала бы и точка </a:t>
              </a:r>
              <a:r>
                <a:rPr lang="en-US" altLang="ru-RU" i="1" dirty="0"/>
                <a:t>B</a:t>
              </a:r>
              <a:r>
                <a:rPr lang="ru-RU" altLang="ru-RU" dirty="0"/>
                <a:t>. Поскольку через прямую и точку вне этой прямой проходит единственная плоскость, то этой плоскостью должна быть плоскость    . Но тогда прямая </a:t>
              </a:r>
              <a:r>
                <a:rPr lang="en-US" altLang="ru-RU" i="1" dirty="0"/>
                <a:t>b</a:t>
              </a:r>
              <a:r>
                <a:rPr lang="ru-RU" altLang="ru-RU" dirty="0"/>
                <a:t> лежала бы в плоскости  , что противоречит условию. Следовательно, прямые </a:t>
              </a:r>
              <a:r>
                <a:rPr lang="en-US" altLang="ru-RU" i="1" dirty="0"/>
                <a:t>a</a:t>
              </a:r>
              <a:r>
                <a:rPr lang="ru-RU" altLang="ru-RU" dirty="0"/>
                <a:t> и </a:t>
              </a:r>
              <a:r>
                <a:rPr lang="en-US" altLang="ru-RU" i="1" dirty="0"/>
                <a:t>b</a:t>
              </a:r>
              <a:r>
                <a:rPr lang="ru-RU" altLang="ru-RU" dirty="0"/>
                <a:t> не лежат в одной плоскости, т.е. скрещиваются.</a:t>
              </a:r>
              <a:r>
                <a:rPr lang="ru-RU" altLang="ru-RU" dirty="0">
                  <a:solidFill>
                    <a:srgbClr val="33CC33"/>
                  </a:solidFill>
                </a:rPr>
                <a:t> </a:t>
              </a:r>
              <a:endParaRPr lang="ru-RU" altLang="ru-RU" dirty="0">
                <a:solidFill>
                  <a:srgbClr val="FF7C80"/>
                </a:solidFill>
              </a:endParaRPr>
            </a:p>
          </p:txBody>
        </p:sp>
        <p:graphicFrame>
          <p:nvGraphicFramePr>
            <p:cNvPr id="37895" name="Object 7">
              <a:extLst>
                <a:ext uri="{FF2B5EF4-FFF2-40B4-BE49-F238E27FC236}">
                  <a16:creationId xmlns:a16="http://schemas.microsoft.com/office/drawing/2014/main" id="{6DA7AA2E-2235-4D81-A83F-DF46FD759AA6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455400405"/>
                </p:ext>
              </p:extLst>
            </p:nvPr>
          </p:nvGraphicFramePr>
          <p:xfrm>
            <a:off x="5163" y="2160"/>
            <a:ext cx="144" cy="1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228600" imgH="215640" progId="Equation.DSMT4">
                    <p:embed/>
                  </p:oleObj>
                </mc:Choice>
                <mc:Fallback>
                  <p:oleObj name="Equation" r:id="rId3" imgW="228600" imgH="215640" progId="Equation.DSMT4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63" y="2160"/>
                          <a:ext cx="144" cy="13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7896" name="Object 8">
              <a:extLst>
                <a:ext uri="{FF2B5EF4-FFF2-40B4-BE49-F238E27FC236}">
                  <a16:creationId xmlns:a16="http://schemas.microsoft.com/office/drawing/2014/main" id="{70711F49-2834-48D7-B630-B5C12674229F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880" y="2400"/>
            <a:ext cx="144" cy="1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5" imgW="228600" imgH="215640" progId="Equation.DSMT4">
                    <p:embed/>
                  </p:oleObj>
                </mc:Choice>
                <mc:Fallback>
                  <p:oleObj name="Equation" r:id="rId5" imgW="228600" imgH="215640" progId="Equation.DSMT4">
                    <p:embed/>
                    <p:pic>
                      <p:nvPicPr>
                        <p:cNvPr id="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80" y="2400"/>
                          <a:ext cx="144" cy="13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7897" name="Object 9">
              <a:extLst>
                <a:ext uri="{FF2B5EF4-FFF2-40B4-BE49-F238E27FC236}">
                  <a16:creationId xmlns:a16="http://schemas.microsoft.com/office/drawing/2014/main" id="{AA6749DB-D699-49CB-9A45-789E22E78A2D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70758450"/>
                </p:ext>
              </p:extLst>
            </p:nvPr>
          </p:nvGraphicFramePr>
          <p:xfrm>
            <a:off x="3790" y="3312"/>
            <a:ext cx="144" cy="1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7" imgW="228600" imgH="215640" progId="Equation.DSMT4">
                    <p:embed/>
                  </p:oleObj>
                </mc:Choice>
                <mc:Fallback>
                  <p:oleObj name="Equation" r:id="rId7" imgW="228600" imgH="215640" progId="Equation.DSMT4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90" y="3312"/>
                          <a:ext cx="144" cy="13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7898" name="Object 10">
              <a:extLst>
                <a:ext uri="{FF2B5EF4-FFF2-40B4-BE49-F238E27FC236}">
                  <a16:creationId xmlns:a16="http://schemas.microsoft.com/office/drawing/2014/main" id="{2150FE3A-1635-4D5E-8510-BEEEDCC6E0AC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0703236"/>
                </p:ext>
              </p:extLst>
            </p:nvPr>
          </p:nvGraphicFramePr>
          <p:xfrm>
            <a:off x="2623" y="3566"/>
            <a:ext cx="144" cy="1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8" imgW="228600" imgH="215640" progId="Equation.DSMT4">
                    <p:embed/>
                  </p:oleObj>
                </mc:Choice>
                <mc:Fallback>
                  <p:oleObj name="Equation" r:id="rId8" imgW="228600" imgH="215640" progId="Equation.DSMT4">
                    <p:embed/>
                    <p:pic>
                      <p:nvPicPr>
                        <p:cNvPr id="0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23" y="3566"/>
                          <a:ext cx="144" cy="13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7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>
            <a:extLst>
              <a:ext uri="{FF2B5EF4-FFF2-40B4-BE49-F238E27FC236}">
                <a16:creationId xmlns:a16="http://schemas.microsoft.com/office/drawing/2014/main" id="{8F8C863D-129F-4F5D-82AC-C6F3FC5C49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5105400"/>
            <a:ext cx="533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</a:t>
            </a:r>
            <a:r>
              <a:rPr lang="ru-RU" altLang="ru-RU" sz="2800"/>
              <a:t> Нет.</a:t>
            </a:r>
          </a:p>
        </p:txBody>
      </p:sp>
      <p:sp>
        <p:nvSpPr>
          <p:cNvPr id="38915" name="Text Box 3">
            <a:extLst>
              <a:ext uri="{FF2B5EF4-FFF2-40B4-BE49-F238E27FC236}">
                <a16:creationId xmlns:a16="http://schemas.microsoft.com/office/drawing/2014/main" id="{A4EE60A3-853B-4DB7-847D-1461F18A2B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762000"/>
            <a:ext cx="83058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Всегда ли две не пересекающиеся прямые в пространстве скрещиваются?</a:t>
            </a:r>
          </a:p>
        </p:txBody>
      </p:sp>
      <p:sp>
        <p:nvSpPr>
          <p:cNvPr id="38916" name="Rectangle 4">
            <a:extLst>
              <a:ext uri="{FF2B5EF4-FFF2-40B4-BE49-F238E27FC236}">
                <a16:creationId xmlns:a16="http://schemas.microsoft.com/office/drawing/2014/main" id="{36A663F7-B0F0-476D-B6F8-D2A8CBEBF342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152400"/>
            <a:ext cx="7772400" cy="3810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1</a:t>
            </a:r>
            <a:endParaRPr lang="ru-RU" alt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9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4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>
            <a:extLst>
              <a:ext uri="{FF2B5EF4-FFF2-40B4-BE49-F238E27FC236}">
                <a16:creationId xmlns:a16="http://schemas.microsoft.com/office/drawing/2014/main" id="{8F8C863D-129F-4F5D-82AC-C6F3FC5C49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5105400"/>
            <a:ext cx="533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Ответ:</a:t>
            </a:r>
            <a:r>
              <a:rPr lang="ru-RU" altLang="ru-RU" dirty="0"/>
              <a:t> Бесконечно много</a:t>
            </a:r>
            <a:r>
              <a:rPr lang="ru-RU" altLang="ru-RU" sz="2800" dirty="0"/>
              <a:t>.</a:t>
            </a:r>
          </a:p>
        </p:txBody>
      </p:sp>
      <p:sp>
        <p:nvSpPr>
          <p:cNvPr id="38915" name="Text Box 3">
            <a:extLst>
              <a:ext uri="{FF2B5EF4-FFF2-40B4-BE49-F238E27FC236}">
                <a16:creationId xmlns:a16="http://schemas.microsoft.com/office/drawing/2014/main" id="{A4EE60A3-853B-4DB7-847D-1461F18A2B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762000"/>
            <a:ext cx="8305800" cy="1261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Дана прямая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 точка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не принадлежащая этой прямой. Сколько прямых</a:t>
            </a:r>
            <a:r>
              <a:rPr lang="ru-RU" dirty="0">
                <a:ea typeface="Times New Roman" panose="02020603050405020304" pitchFamily="18" charset="0"/>
              </a:rPr>
              <a:t>, скрещивающихся с прямой,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проходит через точку </a:t>
            </a:r>
            <a:r>
              <a:rPr lang="en-US" i="1" dirty="0">
                <a:ea typeface="Times New Roman" panose="02020603050405020304" pitchFamily="18" charset="0"/>
              </a:rPr>
              <a:t>B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ru-RU" altLang="ru-RU" dirty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2CF733D-C06F-485B-8F5E-F915D69DC8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52400"/>
            <a:ext cx="7772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2</a:t>
            </a:r>
            <a:endParaRPr lang="ru-RU" altLang="ru-RU" sz="3200" dirty="0"/>
          </a:p>
        </p:txBody>
      </p:sp>
    </p:spTree>
    <p:extLst>
      <p:ext uri="{BB962C8B-B14F-4D97-AF65-F5344CB8AC3E}">
        <p14:creationId xmlns:p14="http://schemas.microsoft.com/office/powerpoint/2010/main" val="2925055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9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4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>
            <a:extLst>
              <a:ext uri="{FF2B5EF4-FFF2-40B4-BE49-F238E27FC236}">
                <a16:creationId xmlns:a16="http://schemas.microsoft.com/office/drawing/2014/main" id="{8F8C863D-129F-4F5D-82AC-C6F3FC5C49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5105400"/>
            <a:ext cx="533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</a:t>
            </a:r>
            <a:r>
              <a:rPr lang="ru-RU" altLang="ru-RU" sz="2800"/>
              <a:t> Нет.</a:t>
            </a:r>
          </a:p>
        </p:txBody>
      </p:sp>
      <p:sp>
        <p:nvSpPr>
          <p:cNvPr id="38915" name="Text Box 3">
            <a:extLst>
              <a:ext uri="{FF2B5EF4-FFF2-40B4-BE49-F238E27FC236}">
                <a16:creationId xmlns:a16="http://schemas.microsoft.com/office/drawing/2014/main" id="{A4EE60A3-853B-4DB7-847D-1461F18A2B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762000"/>
            <a:ext cx="8305800" cy="1261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Прямая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скрещивается с прямой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а прямая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скрещивается с прямой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Следует ли отсюда, что прямые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скрещиваются?</a:t>
            </a:r>
            <a:endParaRPr lang="ru-RU" altLang="ru-RU" dirty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F0BC088-EE1D-4627-BB78-E8F114AC97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52400"/>
            <a:ext cx="7772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3</a:t>
            </a:r>
            <a:endParaRPr lang="ru-RU" altLang="ru-RU" sz="3200" dirty="0"/>
          </a:p>
        </p:txBody>
      </p:sp>
    </p:spTree>
    <p:extLst>
      <p:ext uri="{BB962C8B-B14F-4D97-AF65-F5344CB8AC3E}">
        <p14:creationId xmlns:p14="http://schemas.microsoft.com/office/powerpoint/2010/main" val="275673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9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4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>
            <a:extLst>
              <a:ext uri="{FF2B5EF4-FFF2-40B4-BE49-F238E27FC236}">
                <a16:creationId xmlns:a16="http://schemas.microsoft.com/office/drawing/2014/main" id="{8F8C863D-129F-4F5D-82AC-C6F3FC5C49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5105400"/>
            <a:ext cx="533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</a:t>
            </a:r>
            <a:r>
              <a:rPr lang="ru-RU" altLang="ru-RU" sz="2800"/>
              <a:t> Нет.</a:t>
            </a:r>
          </a:p>
        </p:txBody>
      </p:sp>
      <p:sp>
        <p:nvSpPr>
          <p:cNvPr id="38915" name="Text Box 3">
            <a:extLst>
              <a:ext uri="{FF2B5EF4-FFF2-40B4-BE49-F238E27FC236}">
                <a16:creationId xmlns:a16="http://schemas.microsoft.com/office/drawing/2014/main" id="{A4EE60A3-853B-4DB7-847D-1461F18A2B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8839200" cy="1261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Точки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ru-RU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ru-RU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принадлежат скрещивающимся прямым соответственно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Могут ли прямые 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ru-RU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 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ru-RU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быть пересека­ющимися или параллельными?</a:t>
            </a:r>
            <a:endParaRPr lang="ru-RU" altLang="ru-RU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009BD542-AF0D-437A-82B3-9274F48168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5445" y="2228682"/>
            <a:ext cx="2753109" cy="2400635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41BA420D-9019-412A-9BEE-18FB1BF8C3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52400"/>
            <a:ext cx="7772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4</a:t>
            </a:r>
            <a:endParaRPr lang="ru-RU" altLang="ru-RU" sz="3200" dirty="0"/>
          </a:p>
        </p:txBody>
      </p:sp>
    </p:spTree>
    <p:extLst>
      <p:ext uri="{BB962C8B-B14F-4D97-AF65-F5344CB8AC3E}">
        <p14:creationId xmlns:p14="http://schemas.microsoft.com/office/powerpoint/2010/main" val="2452371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9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4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2">
            <a:extLst>
              <a:ext uri="{FF2B5EF4-FFF2-40B4-BE49-F238E27FC236}">
                <a16:creationId xmlns:a16="http://schemas.microsoft.com/office/drawing/2014/main" id="{385F8F6A-97D3-4B0F-B00E-DDAD5762D5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876800"/>
            <a:ext cx="85344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Ответ:</a:t>
            </a:r>
            <a:r>
              <a:rPr lang="ru-RU" altLang="ru-RU" dirty="0"/>
              <a:t> Прямая </a:t>
            </a:r>
            <a:r>
              <a:rPr lang="en-US" altLang="ru-RU" i="1" dirty="0"/>
              <a:t>b </a:t>
            </a:r>
            <a:r>
              <a:rPr lang="ru-RU" altLang="ru-RU" dirty="0"/>
              <a:t>пересекает плоскость </a:t>
            </a:r>
            <a:r>
              <a:rPr lang="ru-RU" altLang="ru-RU" b="1" dirty="0">
                <a:sym typeface="Math1Mono" panose="05060400030100000101" pitchFamily="18" charset="2"/>
              </a:rPr>
              <a:t></a:t>
            </a:r>
            <a:r>
              <a:rPr lang="en-US" altLang="ru-RU" dirty="0"/>
              <a:t> </a:t>
            </a:r>
            <a:r>
              <a:rPr lang="ru-RU" altLang="ru-RU" dirty="0"/>
              <a:t>в точке, не принадлежащей прямой </a:t>
            </a:r>
            <a:r>
              <a:rPr lang="en-US" altLang="ru-RU" i="1" dirty="0"/>
              <a:t>a</a:t>
            </a:r>
            <a:r>
              <a:rPr lang="ru-RU" altLang="ru-RU" dirty="0"/>
              <a:t>. Следовательно, по признаку скрещивающихся прямых, прямые </a:t>
            </a:r>
            <a:r>
              <a:rPr lang="en-US" altLang="ru-RU" i="1" dirty="0"/>
              <a:t>a </a:t>
            </a:r>
            <a:r>
              <a:rPr lang="ru-RU" altLang="ru-RU" dirty="0"/>
              <a:t>и </a:t>
            </a:r>
            <a:r>
              <a:rPr lang="en-US" altLang="ru-RU" i="1" dirty="0"/>
              <a:t>b </a:t>
            </a:r>
            <a:r>
              <a:rPr lang="ru-RU" altLang="ru-RU" dirty="0"/>
              <a:t>скрещиваются</a:t>
            </a:r>
            <a:r>
              <a:rPr lang="ru-RU" altLang="ru-RU" sz="1800" dirty="0"/>
              <a:t>.</a:t>
            </a:r>
          </a:p>
        </p:txBody>
      </p:sp>
      <p:pic>
        <p:nvPicPr>
          <p:cNvPr id="35843" name="Picture 3">
            <a:extLst>
              <a:ext uri="{FF2B5EF4-FFF2-40B4-BE49-F238E27FC236}">
                <a16:creationId xmlns:a16="http://schemas.microsoft.com/office/drawing/2014/main" id="{A6D9698F-FDD4-4DA8-85CA-DFE747E7E9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1828800"/>
            <a:ext cx="4562475" cy="2384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5849" name="Group 9">
            <a:extLst>
              <a:ext uri="{FF2B5EF4-FFF2-40B4-BE49-F238E27FC236}">
                <a16:creationId xmlns:a16="http://schemas.microsoft.com/office/drawing/2014/main" id="{9358D3FE-5C1C-4410-935D-EEC31F50F098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533400"/>
            <a:ext cx="8305800" cy="830263"/>
            <a:chOff x="336" y="336"/>
            <a:chExt cx="5232" cy="523"/>
          </a:xfrm>
        </p:grpSpPr>
        <p:sp>
          <p:nvSpPr>
            <p:cNvPr id="35845" name="Text Box 5">
              <a:extLst>
                <a:ext uri="{FF2B5EF4-FFF2-40B4-BE49-F238E27FC236}">
                  <a16:creationId xmlns:a16="http://schemas.microsoft.com/office/drawing/2014/main" id="{D50A7E54-435F-4AEA-963F-CC52EC2ACAB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336"/>
              <a:ext cx="5232" cy="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dirty="0"/>
                <a:t>	Как расположены в пространстве прямые </a:t>
              </a:r>
              <a:r>
                <a:rPr lang="en-US" altLang="ru-RU" i="1" dirty="0"/>
                <a:t>a </a:t>
              </a:r>
              <a:r>
                <a:rPr lang="ru-RU" altLang="ru-RU" dirty="0"/>
                <a:t>и </a:t>
              </a:r>
              <a:r>
                <a:rPr lang="en-US" altLang="ru-RU" i="1" dirty="0"/>
                <a:t>b</a:t>
              </a:r>
              <a:r>
                <a:rPr lang="ru-RU" altLang="ru-RU" dirty="0"/>
                <a:t>, проведенные в плоскостях</a:t>
              </a:r>
              <a:r>
                <a:rPr lang="en-US" altLang="ru-RU" dirty="0"/>
                <a:t>   </a:t>
              </a:r>
              <a:r>
                <a:rPr lang="ru-RU" altLang="ru-RU" dirty="0"/>
                <a:t>  и    ?</a:t>
              </a:r>
            </a:p>
          </p:txBody>
        </p:sp>
        <p:graphicFrame>
          <p:nvGraphicFramePr>
            <p:cNvPr id="35846" name="Object 6">
              <a:extLst>
                <a:ext uri="{FF2B5EF4-FFF2-40B4-BE49-F238E27FC236}">
                  <a16:creationId xmlns:a16="http://schemas.microsoft.com/office/drawing/2014/main" id="{E435F935-2998-412C-A62A-7F886204DF9D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608" y="672"/>
            <a:ext cx="144" cy="1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228600" imgH="215640" progId="Equation.DSMT4">
                    <p:embed/>
                  </p:oleObj>
                </mc:Choice>
                <mc:Fallback>
                  <p:oleObj name="Equation" r:id="rId3" imgW="228600" imgH="215640" progId="Equation.DSMT4">
                    <p:embed/>
                    <p:pic>
                      <p:nvPicPr>
                        <p:cNvPr id="35846" name="Object 6">
                          <a:extLst>
                            <a:ext uri="{FF2B5EF4-FFF2-40B4-BE49-F238E27FC236}">
                              <a16:creationId xmlns:a16="http://schemas.microsoft.com/office/drawing/2014/main" id="{E435F935-2998-412C-A62A-7F886204DF9D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08" y="672"/>
                          <a:ext cx="144" cy="13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5847" name="Object 7">
              <a:extLst>
                <a:ext uri="{FF2B5EF4-FFF2-40B4-BE49-F238E27FC236}">
                  <a16:creationId xmlns:a16="http://schemas.microsoft.com/office/drawing/2014/main" id="{2485F3CD-05ED-4679-BEC5-039B23F6E08F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952" y="636"/>
            <a:ext cx="120" cy="2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5" imgW="190440" imgH="330120" progId="Equation.DSMT4">
                    <p:embed/>
                  </p:oleObj>
                </mc:Choice>
                <mc:Fallback>
                  <p:oleObj name="Equation" r:id="rId5" imgW="190440" imgH="330120" progId="Equation.DSMT4">
                    <p:embed/>
                    <p:pic>
                      <p:nvPicPr>
                        <p:cNvPr id="35847" name="Object 7">
                          <a:extLst>
                            <a:ext uri="{FF2B5EF4-FFF2-40B4-BE49-F238E27FC236}">
                              <a16:creationId xmlns:a16="http://schemas.microsoft.com/office/drawing/2014/main" id="{2485F3CD-05ED-4679-BEC5-039B23F6E08F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52" y="636"/>
                          <a:ext cx="120" cy="20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8" name="Rectangle 4">
            <a:extLst>
              <a:ext uri="{FF2B5EF4-FFF2-40B4-BE49-F238E27FC236}">
                <a16:creationId xmlns:a16="http://schemas.microsoft.com/office/drawing/2014/main" id="{8604E96B-6F07-43CE-9512-4D529F4D20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52400"/>
            <a:ext cx="7772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5</a:t>
            </a:r>
            <a:endParaRPr lang="ru-RU" altLang="ru-RU" sz="3200" dirty="0"/>
          </a:p>
        </p:txBody>
      </p:sp>
    </p:spTree>
    <p:extLst>
      <p:ext uri="{BB962C8B-B14F-4D97-AF65-F5344CB8AC3E}">
        <p14:creationId xmlns:p14="http://schemas.microsoft.com/office/powerpoint/2010/main" val="858505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8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" grpId="0" build="p" autoUpdateAnimBg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411</TotalTime>
  <Words>648</Words>
  <Application>Microsoft Office PowerPoint</Application>
  <PresentationFormat>Экран (4:3)</PresentationFormat>
  <Paragraphs>56</Paragraphs>
  <Slides>19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4" baseType="lpstr">
      <vt:lpstr>Arial</vt:lpstr>
      <vt:lpstr>Cambria Math</vt:lpstr>
      <vt:lpstr>Times New Roman</vt:lpstr>
      <vt:lpstr>Оформление по умолчанию</vt:lpstr>
      <vt:lpstr>Equation</vt:lpstr>
      <vt:lpstr>6а. СКРЕЩИВАЮЩИЕСЯ ПРЯМЫЕ (Тетраэдр, куб)</vt:lpstr>
      <vt:lpstr>Презентация PowerPoint</vt:lpstr>
      <vt:lpstr>Взаимное расположение двух прямых в пространстве</vt:lpstr>
      <vt:lpstr>Признак скрещивающихся прямых</vt:lpstr>
      <vt:lpstr>Упражнение 1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*</dc:creator>
  <cp:lastModifiedBy>Смирнов Владимир Алексеевич</cp:lastModifiedBy>
  <cp:revision>28</cp:revision>
  <dcterms:created xsi:type="dcterms:W3CDTF">2007-09-04T04:37:57Z</dcterms:created>
  <dcterms:modified xsi:type="dcterms:W3CDTF">2024-09-04T03:56:58Z</dcterms:modified>
</cp:coreProperties>
</file>