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06" r:id="rId3"/>
    <p:sldId id="310" r:id="rId4"/>
    <p:sldId id="294" r:id="rId5"/>
    <p:sldId id="295" r:id="rId6"/>
    <p:sldId id="311" r:id="rId7"/>
    <p:sldId id="312" r:id="rId8"/>
    <p:sldId id="307" r:id="rId9"/>
    <p:sldId id="305" r:id="rId10"/>
    <p:sldId id="276" r:id="rId11"/>
    <p:sldId id="308" r:id="rId12"/>
    <p:sldId id="296" r:id="rId13"/>
    <p:sldId id="313" r:id="rId14"/>
    <p:sldId id="309" r:id="rId15"/>
    <p:sldId id="300" r:id="rId16"/>
    <p:sldId id="30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3300"/>
    <a:srgbClr val="FF7C8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94" autoAdjust="0"/>
    <p:restoredTop sz="90929"/>
  </p:normalViewPr>
  <p:slideViewPr>
    <p:cSldViewPr>
      <p:cViewPr varScale="1">
        <p:scale>
          <a:sx n="95" d="100"/>
          <a:sy n="95" d="100"/>
        </p:scale>
        <p:origin x="13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38A7FA3E-DC6B-46DC-B3FB-9338AAA85E9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00192AA1-F980-4764-B132-9081B037641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AA7684B6-2D82-4173-99AD-CBE52982C3B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0181" name="Rectangle 5">
            <a:extLst>
              <a:ext uri="{FF2B5EF4-FFF2-40B4-BE49-F238E27FC236}">
                <a16:creationId xmlns:a16="http://schemas.microsoft.com/office/drawing/2014/main" id="{B1878DC0-E784-461D-A011-A870F766275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50182" name="Rectangle 6">
            <a:extLst>
              <a:ext uri="{FF2B5EF4-FFF2-40B4-BE49-F238E27FC236}">
                <a16:creationId xmlns:a16="http://schemas.microsoft.com/office/drawing/2014/main" id="{C4408CE4-9BDA-498D-A704-F24CDF316B2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50183" name="Rectangle 7">
            <a:extLst>
              <a:ext uri="{FF2B5EF4-FFF2-40B4-BE49-F238E27FC236}">
                <a16:creationId xmlns:a16="http://schemas.microsoft.com/office/drawing/2014/main" id="{93DAACDA-B3D8-41F3-8A5E-57151EDB20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024CFD5-4D42-409F-9E19-E655E50F73E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9364C0A-5066-46A4-9B8F-223DE6B69E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913431-184D-476A-A63A-B5D03B36A348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53D6B493-9FE8-4FC0-B776-7F085E13B8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1412CF6F-EFED-4EB9-8F0E-653F285D2B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83078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9364C0A-5066-46A4-9B8F-223DE6B69E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913431-184D-476A-A63A-B5D03B36A348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53D6B493-9FE8-4FC0-B776-7F085E13B8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1412CF6F-EFED-4EB9-8F0E-653F285D2B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9884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75CCB7-408A-4286-8CDC-9FABE7E5DA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D8DB49-C272-4BE6-8883-989A539D984A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E8E7D476-BAEB-4564-8597-C019081B87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3C115AB4-B908-4C44-BE98-4821ED57ED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1471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0963A86-B719-4267-B467-B55BEF7B30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6A13DE-FAA4-4E4D-8109-D9B176417E51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3D7E367D-AFE7-46EC-9789-1CFFE391F2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2592BB09-0BFF-4195-AE3C-D3378BD0BA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67311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84293D-4DEA-4238-840C-2724DF7BE3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B544A45-B3F4-476F-A705-54026BA28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79D549-299B-4503-8669-F33FCAD6A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2FA36C-1462-42AA-A575-32249272E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0DF6FD-EE13-4C1B-A479-7C0E652D2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BE2B65-609A-4105-B1F6-88F355F5086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6871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F442F7-2FA8-4704-91A4-42D18146D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40BE8EF-0C63-4DE4-B4E0-831993B7A9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D83765-437F-4D9E-8352-F2631AC4B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60AEB79-18AF-4251-8FB9-DC28D9EB0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CC6F72-AA83-4A4F-9C0E-002660BA7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7AE38-580E-46EF-BC5E-5332827AA1B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0616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0D4524F-1167-4A5D-9DAA-574351DC0D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D10F11F-468E-436B-9FF7-2406755C18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014551-C462-46A5-B37B-AAA987F64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5282BE-815B-466D-9882-C047E36E8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B61EEA-255D-4B93-BDDE-6FC0945F6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BD4F43-28CB-4FA3-9787-392643CF3E3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26630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6B5440-A32B-4D9D-8BC4-A43239F0F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E2609E-B266-42CA-BC5F-A4CFDA97E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487834-B2B0-49CF-9B01-98A9EAB55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674CAB-E671-45D6-B278-F0F3FA44E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D0CA53-3A73-4415-8A44-341D00AB0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E00C1-E846-48D3-8AD0-2B2D70E12A8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649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018ABE-CDB2-4F37-9EC3-FB0043462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1D94F53-EEAB-4558-A897-889F882AC6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4A775A-2C25-4B2E-B62D-F5AFB75B1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CC8A1CB-12A9-49C4-9A14-09180B865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A83F5C-3B01-4492-A4D0-834D2458A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579CC-FCFA-4134-9591-E4D4EC53727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8898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3FC1D8-E943-4B3D-AE06-2D924B506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508185-DBAA-4808-A3F8-65EA934B21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2025177-C7E1-47E3-8744-40EFD4DAA0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1E82056-F4D8-403A-A121-CB6DCA420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E89791C-0F10-4D2E-8200-B14F2E2C3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1824D42-92F3-43ED-81CC-A36CFABA7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3CAC84-1B15-4F96-8ADB-4E5E9D4B7C5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770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4510A1-937B-48B1-85A6-BBA86337A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D85C2B9-F31E-431F-BC6D-F1368A226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C60314D-779A-4DA2-86BE-CD8D3F1E32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81DFEB-9B35-43BA-958E-1FD423AF3F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D5782D1-A974-4E8B-9753-DE885E0ED9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4A1334C-CB0D-42BA-8787-3E9889D2F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C2F91D6-61B6-4CD1-9332-5D6843609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AA2CCF0-83DF-4F85-AB95-8CF1E26E8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29679F-5701-45B0-B2FC-EB2269A55E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6328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26E82F-0172-45D0-A847-589FF59E6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98E4A4F-3C6D-41FE-934C-05AE8D14C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137A51A-0E74-4A15-8220-D1EEB51C6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0019536-4B70-430A-827F-4D99497AD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9E8D1-3A92-416C-BA1D-2D4A0E5FC9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50736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77518C4-0509-4E82-8240-DDBB2A4FE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AF41E9F-48E9-4B2A-9846-F1B14BFA3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AF5A4AB-0BB2-483A-A871-253A4EA28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901F4-377A-4751-80CE-B471B6A4E2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9588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F9FF48-CB60-4EFB-8054-D133EE82B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8CE950-D100-4523-9640-8E80C5110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7059D98-B7BF-444A-ACF6-06A0EA41C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2F6D570-7D45-4F35-B2EA-E85FBC398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5884720-79D5-4007-8338-EA6860B65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5246EA6-7ED7-4454-9165-F8C0FF2DC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007C91-98EE-45CB-9E6A-98B16B5A21B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3740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020B11-25C0-40E2-AB3D-21DF87F37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45BA22F-4F33-41CF-AD17-E6258F0705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E25F226-DB55-4675-9B86-33F8061404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F8B3B87-5896-4BF9-AC29-9B5AD0B87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03C7A89-B9F2-4938-ABB6-99A3759DB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9B105B9-16BB-4B64-BBE8-15B3419CF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397022-DECC-43C9-A086-0DC10A58A98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2097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DD34945-6C91-4322-9ACB-3FD92777C6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A8A1B03-0733-4FAD-B837-EB6651BC4B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E5A981F-8985-4DCF-92AD-213D0DAA921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37BA9F7-04BA-4BD7-8667-EEECBED7596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621D0A1-D441-4844-A329-BCCA734A1C1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596A708-C2DB-497E-ABFA-BAABA1F0F03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2" name="Rectangle 64">
            <a:extLst>
              <a:ext uri="{FF2B5EF4-FFF2-40B4-BE49-F238E27FC236}">
                <a16:creationId xmlns:a16="http://schemas.microsoft.com/office/drawing/2014/main" id="{907F718F-372B-4926-8026-8A1B3161750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1340768"/>
            <a:ext cx="8856984" cy="1728192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6</a:t>
            </a:r>
            <a:r>
              <a:rPr lang="ru-RU" altLang="ru-RU" dirty="0">
                <a:solidFill>
                  <a:srgbClr val="FF3300"/>
                </a:solidFill>
              </a:rPr>
              <a:t>б</a:t>
            </a:r>
            <a:r>
              <a:rPr lang="en-US" altLang="ru-RU" dirty="0">
                <a:solidFill>
                  <a:srgbClr val="FF3300"/>
                </a:solidFill>
              </a:rPr>
              <a:t>. </a:t>
            </a:r>
            <a:r>
              <a:rPr lang="ru-RU" altLang="ru-RU" dirty="0">
                <a:solidFill>
                  <a:srgbClr val="FF3300"/>
                </a:solidFill>
              </a:rPr>
              <a:t>СКРЕЩИВАЮЩИЕСЯ ПРЯМЫЕ</a:t>
            </a:r>
            <a:br>
              <a:rPr lang="en-US" altLang="ru-RU" dirty="0">
                <a:solidFill>
                  <a:srgbClr val="FF3300"/>
                </a:solidFill>
              </a:rPr>
            </a:br>
            <a:r>
              <a:rPr lang="en-US" altLang="ru-RU" dirty="0">
                <a:solidFill>
                  <a:srgbClr val="FF3300"/>
                </a:solidFill>
              </a:rPr>
              <a:t>(</a:t>
            </a:r>
            <a:r>
              <a:rPr lang="ru-RU" altLang="ru-RU" dirty="0">
                <a:solidFill>
                  <a:srgbClr val="FF3300"/>
                </a:solidFill>
              </a:rPr>
              <a:t>Призма, пирамида)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>
            <a:extLst>
              <a:ext uri="{FF2B5EF4-FFF2-40B4-BE49-F238E27FC236}">
                <a16:creationId xmlns:a16="http://schemas.microsoft.com/office/drawing/2014/main" id="{0EDECDA5-0D1F-45B7-B06F-0D799C60E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5157192"/>
            <a:ext cx="8763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</a:t>
            </a:r>
            <a:r>
              <a:rPr lang="ru-RU" altLang="ru-RU" dirty="0"/>
              <a:t> Скрещиваются. </a:t>
            </a:r>
            <a:endParaRPr lang="ru-RU" altLang="ru-RU" sz="1800" dirty="0"/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3ABEF9FB-4D2E-422B-ADD9-4BF43344C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/>
              <a:t>	</a:t>
            </a:r>
            <a:r>
              <a:rPr lang="ru-RU" altLang="ru-RU" dirty="0"/>
              <a:t>Как в пространстве расположены прямые </a:t>
            </a:r>
            <a:r>
              <a:rPr lang="en-US" altLang="ru-RU" i="1" dirty="0"/>
              <a:t>SE </a:t>
            </a:r>
            <a:r>
              <a:rPr lang="ru-RU" altLang="ru-RU" dirty="0"/>
              <a:t>и </a:t>
            </a:r>
            <a:r>
              <a:rPr lang="en-US" altLang="ru-RU" i="1" dirty="0"/>
              <a:t>BF</a:t>
            </a:r>
            <a:r>
              <a:rPr lang="ru-RU" altLang="ru-RU" dirty="0"/>
              <a:t>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F94AF2-22A5-4D61-BB15-5C237C2BFB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9</a:t>
            </a:r>
            <a:endParaRPr lang="ru-RU" altLang="ru-RU" sz="32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DEE4856-AD07-329A-39E0-3F7F11C55C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1357356"/>
            <a:ext cx="4620270" cy="330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727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>
            <a:extLst>
              <a:ext uri="{FF2B5EF4-FFF2-40B4-BE49-F238E27FC236}">
                <a16:creationId xmlns:a16="http://schemas.microsoft.com/office/drawing/2014/main" id="{0EDECDA5-0D1F-45B7-B06F-0D799C60E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5301208"/>
            <a:ext cx="8763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</a:t>
            </a:r>
            <a:r>
              <a:rPr lang="ru-RU" altLang="ru-RU" dirty="0"/>
              <a:t> Скрещиваются</a:t>
            </a:r>
            <a:r>
              <a:rPr lang="ru-RU" altLang="ru-RU" sz="1800" dirty="0"/>
              <a:t>.</a:t>
            </a:r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3ABEF9FB-4D2E-422B-ADD9-4BF43344C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609600"/>
            <a:ext cx="739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Как в пространстве расположены прямые </a:t>
            </a:r>
            <a:r>
              <a:rPr lang="en-US" altLang="ru-RU" i="1" dirty="0"/>
              <a:t>EF </a:t>
            </a:r>
            <a:r>
              <a:rPr lang="ru-RU" altLang="ru-RU" dirty="0"/>
              <a:t>и </a:t>
            </a:r>
            <a:r>
              <a:rPr lang="en-US" altLang="ru-RU" i="1" dirty="0"/>
              <a:t>GH</a:t>
            </a:r>
            <a:r>
              <a:rPr lang="ru-RU" altLang="ru-RU" dirty="0"/>
              <a:t>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F94AF2-22A5-4D61-BB15-5C237C2BFB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10</a:t>
            </a:r>
            <a:endParaRPr lang="ru-RU" altLang="ru-RU" sz="32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1D74EC1-7424-5C52-8C4E-91F922745A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0918" y="1405014"/>
            <a:ext cx="4582164" cy="336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634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AC6442C9-0E17-443C-8467-EB72BDE8B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526825"/>
            <a:ext cx="8686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</a:t>
            </a:r>
            <a:r>
              <a:rPr lang="ru-RU" altLang="ru-RU" sz="2400" dirty="0"/>
              <a:t> Укажите прямые, содержащих рёбра правильной шестиугольной </a:t>
            </a:r>
            <a:r>
              <a:rPr lang="ru-RU" altLang="ru-RU" dirty="0"/>
              <a:t>пирамиды</a:t>
            </a:r>
            <a:r>
              <a:rPr lang="ru-RU" altLang="ru-RU" sz="2400" dirty="0"/>
              <a:t>, скрещивающиеся с прямой: а) </a:t>
            </a:r>
            <a:r>
              <a:rPr lang="en-US" altLang="ru-RU" sz="2400" i="1" dirty="0"/>
              <a:t>AB</a:t>
            </a:r>
            <a:r>
              <a:rPr lang="ru-RU" altLang="ru-RU" sz="2400" dirty="0"/>
              <a:t>; б) </a:t>
            </a:r>
            <a:r>
              <a:rPr lang="en-US" altLang="ru-RU" i="1" dirty="0"/>
              <a:t>S</a:t>
            </a:r>
            <a:r>
              <a:rPr lang="en-US" altLang="ru-RU" sz="2400" i="1" dirty="0"/>
              <a:t>A</a:t>
            </a:r>
            <a:r>
              <a:rPr lang="en-US" altLang="ru-RU" sz="2400" dirty="0"/>
              <a:t>.</a:t>
            </a:r>
            <a:r>
              <a:rPr lang="ru-RU" altLang="ru-RU" sz="2400" dirty="0"/>
              <a:t> </a:t>
            </a:r>
            <a:endParaRPr lang="ru-RU" altLang="ru-RU" sz="280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91BE5626-9222-421F-9DB6-8AF1200B8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11</a:t>
            </a:r>
            <a:endParaRPr lang="ru-RU" altLang="ru-RU" sz="3200" dirty="0"/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2D988736-8E32-47DB-B3D8-C06C4DEA1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632" y="5445224"/>
            <a:ext cx="6858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ru-RU" altLang="ru-RU" sz="2800" dirty="0">
                <a:solidFill>
                  <a:srgbClr val="FF7C80"/>
                </a:solidFill>
              </a:rPr>
              <a:t> </a:t>
            </a:r>
            <a:r>
              <a:rPr lang="ru-RU" altLang="ru-RU" sz="2800" dirty="0"/>
              <a:t>а) </a:t>
            </a:r>
            <a:r>
              <a:rPr lang="en-US" altLang="ru-RU" sz="2800" i="1" dirty="0"/>
              <a:t>SC</a:t>
            </a:r>
            <a:r>
              <a:rPr lang="ru-RU" altLang="ru-RU" sz="2800" dirty="0"/>
              <a:t>, </a:t>
            </a:r>
            <a:r>
              <a:rPr lang="en-US" altLang="ru-RU" sz="2800" i="1" dirty="0"/>
              <a:t>SD</a:t>
            </a:r>
            <a:r>
              <a:rPr lang="en-US" altLang="ru-RU" sz="2800" dirty="0"/>
              <a:t>, </a:t>
            </a:r>
            <a:r>
              <a:rPr lang="en-US" altLang="ru-RU" sz="2800" i="1" dirty="0"/>
              <a:t>SE</a:t>
            </a:r>
            <a:r>
              <a:rPr lang="en-US" altLang="ru-RU" sz="2800" dirty="0"/>
              <a:t>, </a:t>
            </a:r>
            <a:r>
              <a:rPr lang="en-US" altLang="ru-RU" sz="2800" i="1" dirty="0"/>
              <a:t>SF</a:t>
            </a:r>
            <a:r>
              <a:rPr lang="en-US" altLang="ru-RU" sz="2800" dirty="0"/>
              <a:t>; </a:t>
            </a:r>
            <a:endParaRPr lang="ru-RU" altLang="ru-RU" sz="2800" dirty="0"/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434936DE-034F-4490-9AE5-A307841683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752" y="5993181"/>
            <a:ext cx="577788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/>
              <a:t>б) </a:t>
            </a:r>
            <a:r>
              <a:rPr lang="en-US" altLang="ru-RU" sz="2800" i="1" dirty="0"/>
              <a:t>BC</a:t>
            </a:r>
            <a:r>
              <a:rPr lang="ru-RU" altLang="ru-RU" sz="2800" dirty="0"/>
              <a:t>, </a:t>
            </a:r>
            <a:r>
              <a:rPr lang="en-US" altLang="ru-RU" sz="2800" i="1" dirty="0"/>
              <a:t>CD</a:t>
            </a:r>
            <a:r>
              <a:rPr lang="en-US" altLang="ru-RU" sz="2800" dirty="0"/>
              <a:t>, </a:t>
            </a:r>
            <a:r>
              <a:rPr lang="en-US" altLang="ru-RU" sz="2800" i="1" dirty="0"/>
              <a:t>DE</a:t>
            </a:r>
            <a:r>
              <a:rPr lang="en-US" altLang="ru-RU" sz="2800" dirty="0"/>
              <a:t>, </a:t>
            </a:r>
            <a:r>
              <a:rPr lang="en-US" altLang="ru-RU" sz="2800" i="1" dirty="0"/>
              <a:t>EF</a:t>
            </a:r>
            <a:r>
              <a:rPr lang="en-US" altLang="ru-RU" sz="2800" dirty="0"/>
              <a:t>. </a:t>
            </a:r>
            <a:endParaRPr lang="ru-RU" altLang="ru-RU" sz="28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6A9EC3D-4E2B-47D6-55F2-489C6AEFE8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7102" y="1542787"/>
            <a:ext cx="4629796" cy="377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399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  <p:bldP spid="1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>
            <a:extLst>
              <a:ext uri="{FF2B5EF4-FFF2-40B4-BE49-F238E27FC236}">
                <a16:creationId xmlns:a16="http://schemas.microsoft.com/office/drawing/2014/main" id="{0EDECDA5-0D1F-45B7-B06F-0D799C60E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5301208"/>
            <a:ext cx="8763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</a:t>
            </a:r>
            <a:r>
              <a:rPr lang="ru-RU" altLang="ru-RU" dirty="0"/>
              <a:t> Скрещиваются</a:t>
            </a:r>
            <a:r>
              <a:rPr lang="ru-RU" altLang="ru-RU" sz="1800" dirty="0"/>
              <a:t>.</a:t>
            </a:r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3ABEF9FB-4D2E-422B-ADD9-4BF43344C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609600"/>
            <a:ext cx="739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Как в пространстве расположены прямые </a:t>
            </a:r>
            <a:r>
              <a:rPr lang="en-US" altLang="ru-RU" i="1" dirty="0"/>
              <a:t>AG </a:t>
            </a:r>
            <a:r>
              <a:rPr lang="ru-RU" altLang="ru-RU" dirty="0"/>
              <a:t>и </a:t>
            </a:r>
            <a:r>
              <a:rPr lang="en-US" altLang="ru-RU" i="1" dirty="0"/>
              <a:t>BH</a:t>
            </a:r>
            <a:r>
              <a:rPr lang="ru-RU" altLang="ru-RU" dirty="0"/>
              <a:t>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F94AF2-22A5-4D61-BB15-5C237C2BFB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200" dirty="0">
                <a:solidFill>
                  <a:srgbClr val="FF3300"/>
                </a:solidFill>
              </a:rPr>
              <a:t>2</a:t>
            </a:r>
            <a:endParaRPr lang="ru-RU" altLang="ru-RU" sz="32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9242FC8-663F-A1EB-037F-C14CA4C155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5654" y="1372486"/>
            <a:ext cx="4772691" cy="3658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631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AC6442C9-0E17-443C-8467-EB72BDE8B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526825"/>
            <a:ext cx="8686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</a:t>
            </a:r>
            <a:r>
              <a:rPr lang="ru-RU" altLang="ru-RU" sz="2400" dirty="0"/>
              <a:t> Сколько имеется пар скрещивающихся прямых, содержащих ребра правильной шестиугольной пирамиды?</a:t>
            </a:r>
            <a:endParaRPr lang="ru-RU" altLang="ru-RU" sz="280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91BE5626-9222-421F-9DB6-8AF1200B8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13</a:t>
            </a:r>
            <a:endParaRPr lang="ru-RU" altLang="ru-RU" sz="3200" dirty="0"/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2D988736-8E32-47DB-B3D8-C06C4DEA1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5733256"/>
            <a:ext cx="6858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ru-RU" altLang="ru-RU" sz="2800" dirty="0">
                <a:solidFill>
                  <a:srgbClr val="FF7C80"/>
                </a:solidFill>
              </a:rPr>
              <a:t> </a:t>
            </a:r>
            <a:r>
              <a:rPr lang="ru-RU" altLang="ru-RU" sz="2800" dirty="0"/>
              <a:t>24.</a:t>
            </a:r>
            <a:r>
              <a:rPr lang="en-US" altLang="ru-RU" sz="2800" dirty="0"/>
              <a:t> </a:t>
            </a:r>
            <a:endParaRPr lang="ru-RU" altLang="ru-RU" sz="28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D4456B1-6F6E-945D-C922-D32F8DE586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7102" y="1542787"/>
            <a:ext cx="4629796" cy="377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160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>
            <a:extLst>
              <a:ext uri="{FF2B5EF4-FFF2-40B4-BE49-F238E27FC236}">
                <a16:creationId xmlns:a16="http://schemas.microsoft.com/office/drawing/2014/main" id="{9C57CD83-E6A0-4DF9-B071-6E480C5068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Назовите прямые, содержащие ребра многогранника, изображенного на рисунке, все плоские углы которого прямые, скрещивающиеся с прямой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2</a:t>
            </a:r>
            <a:r>
              <a:rPr lang="ru-RU" altLang="ru-RU" sz="2800" dirty="0"/>
              <a:t>.</a:t>
            </a:r>
          </a:p>
        </p:txBody>
      </p:sp>
      <p:sp>
        <p:nvSpPr>
          <p:cNvPr id="52227" name="Text Box 3">
            <a:extLst>
              <a:ext uri="{FF2B5EF4-FFF2-40B4-BE49-F238E27FC236}">
                <a16:creationId xmlns:a16="http://schemas.microsoft.com/office/drawing/2014/main" id="{32D698CF-5BCD-49FD-921A-D55DC38DA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715000"/>
            <a:ext cx="815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</a:t>
            </a:r>
            <a:r>
              <a:rPr lang="en-US" altLang="ru-RU" i="1"/>
              <a:t>BC</a:t>
            </a:r>
            <a:r>
              <a:rPr lang="en-US" altLang="ru-RU"/>
              <a:t>, </a:t>
            </a:r>
            <a:r>
              <a:rPr lang="en-US" altLang="ru-RU" i="1"/>
              <a:t>CD</a:t>
            </a:r>
            <a:r>
              <a:rPr lang="en-US" altLang="ru-RU"/>
              <a:t>,</a:t>
            </a:r>
            <a:r>
              <a:rPr lang="ru-RU" altLang="ru-RU"/>
              <a:t> </a:t>
            </a:r>
            <a:r>
              <a:rPr lang="en-US" altLang="ru-RU" i="1"/>
              <a:t>B</a:t>
            </a:r>
            <a:r>
              <a:rPr lang="en-US" altLang="ru-RU" baseline="-25000"/>
              <a:t>1</a:t>
            </a:r>
            <a:r>
              <a:rPr lang="en-US" altLang="ru-RU" i="1"/>
              <a:t>C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A</a:t>
            </a:r>
            <a:r>
              <a:rPr lang="en-US" altLang="ru-RU" baseline="-25000"/>
              <a:t>1</a:t>
            </a:r>
            <a:r>
              <a:rPr lang="en-US" altLang="ru-RU" i="1"/>
              <a:t>D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B</a:t>
            </a:r>
            <a:r>
              <a:rPr lang="en-US" altLang="ru-RU" baseline="-25000"/>
              <a:t>2</a:t>
            </a:r>
            <a:r>
              <a:rPr lang="en-US" altLang="ru-RU" i="1"/>
              <a:t>C</a:t>
            </a:r>
            <a:r>
              <a:rPr lang="en-US" altLang="ru-RU" baseline="-25000"/>
              <a:t>2</a:t>
            </a:r>
            <a:r>
              <a:rPr lang="en-US" altLang="ru-RU"/>
              <a:t>,  </a:t>
            </a:r>
            <a:r>
              <a:rPr lang="en-US" altLang="ru-RU" i="1"/>
              <a:t>C</a:t>
            </a:r>
            <a:r>
              <a:rPr lang="en-US" altLang="ru-RU" baseline="-25000"/>
              <a:t>1</a:t>
            </a:r>
            <a:r>
              <a:rPr lang="en-US" altLang="ru-RU" i="1"/>
              <a:t>D</a:t>
            </a:r>
            <a:r>
              <a:rPr lang="en-US" altLang="ru-RU" baseline="-25000"/>
              <a:t>1</a:t>
            </a:r>
            <a:r>
              <a:rPr lang="en-US" altLang="ru-RU"/>
              <a:t>,</a:t>
            </a:r>
            <a:r>
              <a:rPr lang="en-US" altLang="ru-RU" i="1"/>
              <a:t> C</a:t>
            </a:r>
            <a:r>
              <a:rPr lang="en-US" altLang="ru-RU" baseline="-25000"/>
              <a:t>2</a:t>
            </a:r>
            <a:r>
              <a:rPr lang="en-US" altLang="ru-RU" i="1"/>
              <a:t>D</a:t>
            </a:r>
            <a:r>
              <a:rPr lang="en-US" altLang="ru-RU" baseline="-25000"/>
              <a:t>2</a:t>
            </a:r>
            <a:r>
              <a:rPr lang="en-US" altLang="ru-RU"/>
              <a:t>.</a:t>
            </a:r>
            <a:endParaRPr lang="ru-RU" altLang="ru-RU" i="1">
              <a:solidFill>
                <a:srgbClr val="33CC33"/>
              </a:solidFill>
            </a:endParaRPr>
          </a:p>
        </p:txBody>
      </p:sp>
      <p:pic>
        <p:nvPicPr>
          <p:cNvPr id="52229" name="Picture 5">
            <a:extLst>
              <a:ext uri="{FF2B5EF4-FFF2-40B4-BE49-F238E27FC236}">
                <a16:creationId xmlns:a16="http://schemas.microsoft.com/office/drawing/2014/main" id="{CA966403-F4C0-4C39-BF81-FBE5CACDC4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286000"/>
            <a:ext cx="3078163" cy="290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C88E9D1-0D47-492E-97BE-C782E12F2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14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277244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>
            <a:extLst>
              <a:ext uri="{FF2B5EF4-FFF2-40B4-BE49-F238E27FC236}">
                <a16:creationId xmlns:a16="http://schemas.microsoft.com/office/drawing/2014/main" id="{982BB8D2-E09E-4D4F-96CC-C63786F6B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839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Назовите прямые, содержащие ребра многогранника, изображенного на рисунке, все плоские углы которого прямые, скрещивающиеся с прямой </a:t>
            </a:r>
            <a:r>
              <a:rPr lang="en-US" altLang="ru-RU" sz="2800" i="1" dirty="0"/>
              <a:t>AB</a:t>
            </a:r>
            <a:r>
              <a:rPr lang="ru-RU" altLang="ru-RU" sz="2800" dirty="0"/>
              <a:t>.</a:t>
            </a:r>
          </a:p>
        </p:txBody>
      </p:sp>
      <p:sp>
        <p:nvSpPr>
          <p:cNvPr id="54275" name="Text Box 3">
            <a:extLst>
              <a:ext uri="{FF2B5EF4-FFF2-40B4-BE49-F238E27FC236}">
                <a16:creationId xmlns:a16="http://schemas.microsoft.com/office/drawing/2014/main" id="{4A287262-FD9E-4116-B000-37EF5E14F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715000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</a:t>
            </a:r>
            <a:r>
              <a:rPr lang="en-US" altLang="ru-RU" i="1"/>
              <a:t>DD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CC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C</a:t>
            </a:r>
            <a:r>
              <a:rPr lang="en-US" altLang="ru-RU" baseline="-25000"/>
              <a:t>2</a:t>
            </a:r>
            <a:r>
              <a:rPr lang="en-US" altLang="ru-RU" i="1"/>
              <a:t>C</a:t>
            </a:r>
            <a:r>
              <a:rPr lang="en-US" altLang="ru-RU" baseline="-25000"/>
              <a:t>3</a:t>
            </a:r>
            <a:r>
              <a:rPr lang="en-US" altLang="ru-RU"/>
              <a:t>, </a:t>
            </a:r>
            <a:r>
              <a:rPr lang="en-US" altLang="ru-RU" i="1"/>
              <a:t>D</a:t>
            </a:r>
            <a:r>
              <a:rPr lang="en-US" altLang="ru-RU" baseline="-25000"/>
              <a:t>2</a:t>
            </a:r>
            <a:r>
              <a:rPr lang="en-US" altLang="ru-RU" i="1"/>
              <a:t>D</a:t>
            </a:r>
            <a:r>
              <a:rPr lang="en-US" altLang="ru-RU" baseline="-25000"/>
              <a:t>3</a:t>
            </a:r>
            <a:r>
              <a:rPr lang="en-US" altLang="ru-RU"/>
              <a:t>,</a:t>
            </a:r>
            <a:r>
              <a:rPr lang="en-US" altLang="ru-RU" i="1"/>
              <a:t> A</a:t>
            </a:r>
            <a:r>
              <a:rPr lang="en-US" altLang="ru-RU" baseline="-25000"/>
              <a:t>1</a:t>
            </a:r>
            <a:r>
              <a:rPr lang="en-US" altLang="ru-RU" i="1"/>
              <a:t>D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A</a:t>
            </a:r>
            <a:r>
              <a:rPr lang="en-US" altLang="ru-RU" baseline="-25000"/>
              <a:t>2</a:t>
            </a:r>
            <a:r>
              <a:rPr lang="en-US" altLang="ru-RU" i="1"/>
              <a:t>D</a:t>
            </a:r>
            <a:r>
              <a:rPr lang="en-US" altLang="ru-RU" baseline="-25000"/>
              <a:t>2</a:t>
            </a:r>
            <a:r>
              <a:rPr lang="en-US" altLang="ru-RU"/>
              <a:t>,</a:t>
            </a:r>
            <a:r>
              <a:rPr lang="en-US" altLang="ru-RU" i="1"/>
              <a:t> B</a:t>
            </a:r>
            <a:r>
              <a:rPr lang="en-US" altLang="ru-RU" baseline="-25000"/>
              <a:t>2</a:t>
            </a:r>
            <a:r>
              <a:rPr lang="en-US" altLang="ru-RU" i="1"/>
              <a:t>C</a:t>
            </a:r>
            <a:r>
              <a:rPr lang="en-US" altLang="ru-RU" baseline="-25000"/>
              <a:t>2</a:t>
            </a:r>
            <a:r>
              <a:rPr lang="en-US" altLang="ru-RU"/>
              <a:t>, </a:t>
            </a:r>
            <a:r>
              <a:rPr lang="en-US" altLang="ru-RU" i="1"/>
              <a:t>B</a:t>
            </a:r>
            <a:r>
              <a:rPr lang="en-US" altLang="ru-RU" baseline="-25000"/>
              <a:t>1</a:t>
            </a:r>
            <a:r>
              <a:rPr lang="en-US" altLang="ru-RU" i="1"/>
              <a:t>C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A</a:t>
            </a:r>
            <a:r>
              <a:rPr lang="en-US" altLang="ru-RU" baseline="-25000"/>
              <a:t>3</a:t>
            </a:r>
            <a:r>
              <a:rPr lang="en-US" altLang="ru-RU" i="1"/>
              <a:t>D</a:t>
            </a:r>
            <a:r>
              <a:rPr lang="en-US" altLang="ru-RU" baseline="-25000"/>
              <a:t>3</a:t>
            </a:r>
            <a:r>
              <a:rPr lang="en-US" altLang="ru-RU"/>
              <a:t>, </a:t>
            </a:r>
            <a:r>
              <a:rPr lang="en-US" altLang="ru-RU" i="1"/>
              <a:t>B</a:t>
            </a:r>
            <a:r>
              <a:rPr lang="en-US" altLang="ru-RU" baseline="-25000"/>
              <a:t>3</a:t>
            </a:r>
            <a:r>
              <a:rPr lang="en-US" altLang="ru-RU" i="1"/>
              <a:t>C</a:t>
            </a:r>
            <a:r>
              <a:rPr lang="en-US" altLang="ru-RU" baseline="-25000"/>
              <a:t>3</a:t>
            </a:r>
            <a:r>
              <a:rPr lang="en-US" altLang="ru-RU"/>
              <a:t>.</a:t>
            </a:r>
            <a:endParaRPr lang="ru-RU" altLang="ru-RU" baseline="-25000"/>
          </a:p>
        </p:txBody>
      </p:sp>
      <p:pic>
        <p:nvPicPr>
          <p:cNvPr id="54277" name="Picture 5">
            <a:extLst>
              <a:ext uri="{FF2B5EF4-FFF2-40B4-BE49-F238E27FC236}">
                <a16:creationId xmlns:a16="http://schemas.microsoft.com/office/drawing/2014/main" id="{51474F97-6EE8-4368-8A83-3B19BB17E8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438400"/>
            <a:ext cx="3624263" cy="263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344C39A-A3D4-419C-8F2B-22326834A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200" dirty="0">
                <a:solidFill>
                  <a:srgbClr val="FF3300"/>
                </a:solidFill>
              </a:rPr>
              <a:t>5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157113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>
            <a:extLst>
              <a:ext uri="{FF2B5EF4-FFF2-40B4-BE49-F238E27FC236}">
                <a16:creationId xmlns:a16="http://schemas.microsoft.com/office/drawing/2014/main" id="{93FF5E02-5FF0-4A3D-BCF4-19B071F5B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Укажите прямые, содержащих рёбра правильной треугольной призмы, скрещивающиеся с прямой: а) </a:t>
            </a:r>
            <a:r>
              <a:rPr lang="en-US" altLang="ru-RU" sz="2800" i="1" dirty="0"/>
              <a:t>AB</a:t>
            </a:r>
            <a:r>
              <a:rPr lang="ru-RU" altLang="ru-RU" sz="2800" dirty="0"/>
              <a:t>; б)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; </a:t>
            </a:r>
            <a:r>
              <a:rPr lang="ru-RU" altLang="ru-RU" sz="2800" dirty="0"/>
              <a:t>в)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43013" name="Text Box 5">
            <a:extLst>
              <a:ext uri="{FF2B5EF4-FFF2-40B4-BE49-F238E27FC236}">
                <a16:creationId xmlns:a16="http://schemas.microsoft.com/office/drawing/2014/main" id="{2003CB22-197B-4773-B33F-685ED10FD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01972"/>
            <a:ext cx="8991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/>
              <a:t>а) </a:t>
            </a:r>
            <a:r>
              <a:rPr lang="en-US" altLang="ru-RU" i="1" dirty="0"/>
              <a:t>CC</a:t>
            </a:r>
            <a:r>
              <a:rPr lang="en-US" altLang="ru-RU" baseline="-25000" dirty="0"/>
              <a:t>1</a:t>
            </a:r>
            <a:r>
              <a:rPr lang="en-US" altLang="ru-RU" dirty="0"/>
              <a:t>,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dirty="0"/>
              <a:t>, 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dirty="0"/>
              <a:t>; </a:t>
            </a:r>
            <a:endParaRPr lang="ru-RU" altLang="ru-RU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E4D47C8-92C8-49D4-B13E-18B43124B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endParaRPr lang="ru-RU" altLang="ru-RU" sz="3200" dirty="0"/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7A4987A2-302C-4CCF-9808-4AB6BF2D4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5732143"/>
            <a:ext cx="80920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/>
              <a:t>б) </a:t>
            </a:r>
            <a:r>
              <a:rPr lang="en-US" altLang="ru-RU" i="1" dirty="0"/>
              <a:t>BC</a:t>
            </a:r>
            <a:r>
              <a:rPr lang="en-US" altLang="ru-RU" dirty="0"/>
              <a:t>, 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dirty="0"/>
              <a:t>; </a:t>
            </a:r>
            <a:endParaRPr lang="ru-RU" altLang="ru-RU" dirty="0"/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AB6E041A-908B-4AFA-89BF-0F6FB4656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6197370"/>
            <a:ext cx="80920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/>
              <a:t>в) </a:t>
            </a:r>
            <a:r>
              <a:rPr lang="en-US" altLang="ru-RU" i="1" dirty="0"/>
              <a:t>BC</a:t>
            </a:r>
            <a:r>
              <a:rPr lang="en-US" altLang="ru-RU" dirty="0"/>
              <a:t>, </a:t>
            </a:r>
            <a:r>
              <a:rPr lang="en-US" altLang="ru-RU" i="1" dirty="0"/>
              <a:t>CC</a:t>
            </a:r>
            <a:r>
              <a:rPr lang="en-US" altLang="ru-RU" baseline="-25000" dirty="0"/>
              <a:t>1</a:t>
            </a:r>
            <a:r>
              <a:rPr lang="en-US" altLang="ru-RU" dirty="0"/>
              <a:t>,</a:t>
            </a:r>
            <a:r>
              <a:rPr lang="en-US" altLang="ru-RU" i="1" dirty="0"/>
              <a:t> A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dirty="0"/>
              <a:t>.</a:t>
            </a:r>
            <a:endParaRPr lang="ru-RU" alt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63970CB-FED6-78E1-4CBF-80B22A5D42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808" y="1925395"/>
            <a:ext cx="3817816" cy="3445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749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/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>
            <a:extLst>
              <a:ext uri="{FF2B5EF4-FFF2-40B4-BE49-F238E27FC236}">
                <a16:creationId xmlns:a16="http://schemas.microsoft.com/office/drawing/2014/main" id="{93FF5E02-5FF0-4A3D-BCF4-19B071F5B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Как расположены прямые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BC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проходящие через вершины призмы </a:t>
            </a:r>
            <a:r>
              <a:rPr lang="en-US" altLang="ru-RU" sz="2800" i="1" dirty="0"/>
              <a:t>ABCA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?</a:t>
            </a:r>
          </a:p>
        </p:txBody>
      </p:sp>
      <p:sp>
        <p:nvSpPr>
          <p:cNvPr id="43013" name="Text Box 5">
            <a:extLst>
              <a:ext uri="{FF2B5EF4-FFF2-40B4-BE49-F238E27FC236}">
                <a16:creationId xmlns:a16="http://schemas.microsoft.com/office/drawing/2014/main" id="{2003CB22-197B-4773-B33F-685ED10FD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589240"/>
            <a:ext cx="8991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/>
              <a:t>Скрещиваются.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E4D47C8-92C8-49D4-B13E-18B43124B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2</a:t>
            </a:r>
            <a:endParaRPr lang="ru-RU" altLang="ru-RU" sz="32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98EE294-8EEC-880A-F798-20AB235409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799" y="1689594"/>
            <a:ext cx="3902739" cy="375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75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>
            <a:extLst>
              <a:ext uri="{FF2B5EF4-FFF2-40B4-BE49-F238E27FC236}">
                <a16:creationId xmlns:a16="http://schemas.microsoft.com/office/drawing/2014/main" id="{93FF5E02-5FF0-4A3D-BCF4-19B071F5B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Сколько имеется пар скрещивающихся прямых, содержащих рёбра правильной треугольной призмы?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013" name="Text Box 5">
                <a:extLst>
                  <a:ext uri="{FF2B5EF4-FFF2-40B4-BE49-F238E27FC236}">
                    <a16:creationId xmlns:a16="http://schemas.microsoft.com/office/drawing/2014/main" id="{2003CB22-197B-4773-B33F-685ED10FDC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826" y="5102224"/>
                <a:ext cx="8991600" cy="17557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Решение:</a:t>
                </a:r>
                <a:r>
                  <a:rPr lang="ru-RU" altLang="ru-RU" dirty="0">
                    <a:solidFill>
                      <a:srgbClr val="FF7C80"/>
                    </a:solidFill>
                  </a:rPr>
                  <a:t> </a:t>
                </a:r>
                <a:r>
                  <a:rPr lang="ru-RU" altLang="ru-RU" dirty="0"/>
                  <a:t>Для каждого ребра оснований имеется три ребра, с ним скрещивающихся. Для каждого бокового ребра имеется два ребра, с ним скрещивающихся. Следовательно, искомое число пар скрещивающихся прямых равно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∙3</m:t>
                        </m:r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ru-R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∙2</m:t>
                        </m:r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=12.</m:t>
                    </m:r>
                  </m:oMath>
                </a14:m>
                <a:endParaRPr lang="ru-RU" altLang="ru-RU" dirty="0"/>
              </a:p>
            </p:txBody>
          </p:sp>
        </mc:Choice>
        <mc:Fallback>
          <p:sp>
            <p:nvSpPr>
              <p:cNvPr id="43013" name="Text Box 5">
                <a:extLst>
                  <a:ext uri="{FF2B5EF4-FFF2-40B4-BE49-F238E27FC236}">
                    <a16:creationId xmlns:a16="http://schemas.microsoft.com/office/drawing/2014/main" id="{2003CB22-197B-4773-B33F-685ED10FDC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26" y="5102224"/>
                <a:ext cx="8991600" cy="1755776"/>
              </a:xfrm>
              <a:prstGeom prst="rect">
                <a:avLst/>
              </a:prstGeom>
              <a:blipFill>
                <a:blip r:embed="rId2"/>
                <a:stretch>
                  <a:fillRect l="-1085" t="-2778" r="-1017" b="-69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4">
            <a:extLst>
              <a:ext uri="{FF2B5EF4-FFF2-40B4-BE49-F238E27FC236}">
                <a16:creationId xmlns:a16="http://schemas.microsoft.com/office/drawing/2014/main" id="{CE4D47C8-92C8-49D4-B13E-18B43124B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3</a:t>
            </a:r>
            <a:endParaRPr lang="ru-RU" altLang="ru-RU" sz="32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8E5F466-752D-95E7-8DA2-9334869ABD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9076" y="1476116"/>
            <a:ext cx="3925132" cy="3542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106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>
            <a:extLst>
              <a:ext uri="{FF2B5EF4-FFF2-40B4-BE49-F238E27FC236}">
                <a16:creationId xmlns:a16="http://schemas.microsoft.com/office/drawing/2014/main" id="{26AD9DB3-255A-4F39-BF87-912183869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763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 Укажите прямые, содержащих рёбра правильной шестиугольной призмы, скрещивающиеся с прямой: а) </a:t>
            </a:r>
            <a:r>
              <a:rPr lang="en-US" altLang="ru-RU" sz="2800" i="1" dirty="0"/>
              <a:t>AB</a:t>
            </a:r>
            <a:r>
              <a:rPr lang="ru-RU" altLang="ru-RU" sz="2800" dirty="0"/>
              <a:t>; б)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r>
              <a:rPr lang="ru-RU" altLang="ru-RU" sz="2800" dirty="0"/>
              <a:t> 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E1E03D7-D4F8-49C8-B84D-202348363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4</a:t>
            </a:r>
            <a:endParaRPr lang="ru-RU" altLang="ru-RU" sz="3200" dirty="0"/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339087F3-502C-4D2B-A9E1-1E5CF0F1F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661248"/>
            <a:ext cx="8991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/>
              <a:t>а) </a:t>
            </a:r>
            <a:r>
              <a:rPr lang="en-US" altLang="ru-RU" i="1" dirty="0"/>
              <a:t>CC</a:t>
            </a:r>
            <a:r>
              <a:rPr lang="en-US" altLang="ru-RU" baseline="-25000" dirty="0"/>
              <a:t>1</a:t>
            </a:r>
            <a:r>
              <a:rPr lang="en-US" altLang="ru-RU" dirty="0"/>
              <a:t>,</a:t>
            </a:r>
            <a:r>
              <a:rPr lang="ru-RU" altLang="ru-RU" dirty="0"/>
              <a:t> </a:t>
            </a:r>
            <a:r>
              <a:rPr lang="en-US" altLang="ru-RU" i="1" dirty="0"/>
              <a:t>DD</a:t>
            </a:r>
            <a:r>
              <a:rPr lang="en-US" altLang="ru-RU" baseline="-25000" dirty="0"/>
              <a:t>1</a:t>
            </a:r>
            <a:r>
              <a:rPr lang="en-US" altLang="ru-RU" dirty="0"/>
              <a:t>, </a:t>
            </a:r>
            <a:r>
              <a:rPr lang="en-US" altLang="ru-RU" i="1" dirty="0"/>
              <a:t>EE</a:t>
            </a:r>
            <a:r>
              <a:rPr lang="en-US" altLang="ru-RU" baseline="-25000" dirty="0"/>
              <a:t>1</a:t>
            </a:r>
            <a:r>
              <a:rPr lang="en-US" altLang="ru-RU" dirty="0"/>
              <a:t>, </a:t>
            </a:r>
            <a:r>
              <a:rPr lang="en-US" altLang="ru-RU" i="1" dirty="0"/>
              <a:t>FF</a:t>
            </a:r>
            <a:r>
              <a:rPr lang="en-US" altLang="ru-RU" baseline="-25000" dirty="0"/>
              <a:t>1</a:t>
            </a:r>
            <a:r>
              <a:rPr lang="en-US" altLang="ru-RU" dirty="0"/>
              <a:t>, 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dirty="0"/>
              <a:t>, 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en-US" altLang="ru-RU" dirty="0"/>
              <a:t>, 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en-US" altLang="ru-RU" i="1" dirty="0"/>
              <a:t>E</a:t>
            </a:r>
            <a:r>
              <a:rPr lang="en-US" altLang="ru-RU" baseline="-25000" dirty="0"/>
              <a:t>1</a:t>
            </a:r>
            <a:r>
              <a:rPr lang="en-US" altLang="ru-RU" dirty="0"/>
              <a:t>, </a:t>
            </a:r>
            <a:r>
              <a:rPr lang="en-US" altLang="ru-RU" i="1" dirty="0"/>
              <a:t>E</a:t>
            </a:r>
            <a:r>
              <a:rPr lang="en-US" altLang="ru-RU" baseline="-25000" dirty="0"/>
              <a:t>1</a:t>
            </a:r>
            <a:r>
              <a:rPr lang="en-US" altLang="ru-RU" i="1" dirty="0"/>
              <a:t>F</a:t>
            </a:r>
            <a:r>
              <a:rPr lang="en-US" altLang="ru-RU" baseline="-25000" dirty="0"/>
              <a:t>1</a:t>
            </a:r>
            <a:r>
              <a:rPr lang="en-US" altLang="ru-RU" dirty="0"/>
              <a:t>,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i="1" dirty="0"/>
              <a:t>F</a:t>
            </a:r>
            <a:r>
              <a:rPr lang="en-US" altLang="ru-RU" baseline="-25000" dirty="0"/>
              <a:t>1</a:t>
            </a:r>
            <a:r>
              <a:rPr lang="en-US" altLang="ru-RU" dirty="0"/>
              <a:t>; </a:t>
            </a:r>
            <a:endParaRPr lang="ru-RU" altLang="ru-RU" dirty="0"/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41BD66A5-95E7-4316-9D84-6A6E9DDDD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792" y="6091419"/>
            <a:ext cx="80920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/>
              <a:t>б) </a:t>
            </a:r>
            <a:r>
              <a:rPr lang="en-US" altLang="ru-RU" i="1" dirty="0"/>
              <a:t>BC</a:t>
            </a:r>
            <a:r>
              <a:rPr lang="en-US" altLang="ru-RU" dirty="0"/>
              <a:t>, </a:t>
            </a:r>
            <a:r>
              <a:rPr lang="en-US" altLang="ru-RU" i="1" dirty="0"/>
              <a:t>CD</a:t>
            </a:r>
            <a:r>
              <a:rPr lang="en-US" altLang="ru-RU" dirty="0"/>
              <a:t>, </a:t>
            </a:r>
            <a:r>
              <a:rPr lang="en-US" altLang="ru-RU" i="1" dirty="0"/>
              <a:t>DE</a:t>
            </a:r>
            <a:r>
              <a:rPr lang="en-US" altLang="ru-RU" dirty="0"/>
              <a:t>, </a:t>
            </a:r>
            <a:r>
              <a:rPr lang="en-US" altLang="ru-RU" i="1" dirty="0"/>
              <a:t>EF</a:t>
            </a:r>
            <a:r>
              <a:rPr lang="en-US" altLang="ru-RU" dirty="0"/>
              <a:t>, 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dirty="0"/>
              <a:t>, 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en-US" altLang="ru-RU" dirty="0"/>
              <a:t>, </a:t>
            </a:r>
            <a:r>
              <a:rPr lang="en-US" altLang="ru-RU" i="1" dirty="0"/>
              <a:t>D</a:t>
            </a:r>
            <a:r>
              <a:rPr lang="en-US" altLang="ru-RU" baseline="-25000" dirty="0"/>
              <a:t>1</a:t>
            </a:r>
            <a:r>
              <a:rPr lang="en-US" altLang="ru-RU" i="1" dirty="0"/>
              <a:t>E</a:t>
            </a:r>
            <a:r>
              <a:rPr lang="en-US" altLang="ru-RU" baseline="-25000" dirty="0"/>
              <a:t>1</a:t>
            </a:r>
            <a:r>
              <a:rPr lang="en-US" altLang="ru-RU" dirty="0"/>
              <a:t>, </a:t>
            </a:r>
            <a:r>
              <a:rPr lang="en-US" altLang="ru-RU" i="1" dirty="0"/>
              <a:t>E</a:t>
            </a:r>
            <a:r>
              <a:rPr lang="en-US" altLang="ru-RU" baseline="-25000" dirty="0"/>
              <a:t>1</a:t>
            </a:r>
            <a:r>
              <a:rPr lang="en-US" altLang="ru-RU" i="1" dirty="0"/>
              <a:t>F</a:t>
            </a:r>
            <a:r>
              <a:rPr lang="en-US" altLang="ru-RU" baseline="-25000" dirty="0"/>
              <a:t>1</a:t>
            </a:r>
            <a:r>
              <a:rPr lang="en-US" altLang="ru-RU" dirty="0"/>
              <a:t>.</a:t>
            </a:r>
            <a:endParaRPr lang="ru-RU" alt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58D3DFF-98CA-2298-7306-EC2945CEA2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7996" y="1845209"/>
            <a:ext cx="5068007" cy="3600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129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>
            <a:extLst>
              <a:ext uri="{FF2B5EF4-FFF2-40B4-BE49-F238E27FC236}">
                <a16:creationId xmlns:a16="http://schemas.microsoft.com/office/drawing/2014/main" id="{93FF5E02-5FF0-4A3D-BCF4-19B071F5B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Как расположены прямые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BC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проходящие через вершины призмы </a:t>
            </a:r>
            <a:r>
              <a:rPr lang="en-US" altLang="ru-RU" sz="2800" i="1" dirty="0"/>
              <a:t>ABCDEFA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E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F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?</a:t>
            </a:r>
          </a:p>
        </p:txBody>
      </p:sp>
      <p:sp>
        <p:nvSpPr>
          <p:cNvPr id="43013" name="Text Box 5">
            <a:extLst>
              <a:ext uri="{FF2B5EF4-FFF2-40B4-BE49-F238E27FC236}">
                <a16:creationId xmlns:a16="http://schemas.microsoft.com/office/drawing/2014/main" id="{2003CB22-197B-4773-B33F-685ED10FD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589240"/>
            <a:ext cx="8991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/>
              <a:t>Скрещиваются.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E4D47C8-92C8-49D4-B13E-18B43124B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5</a:t>
            </a:r>
            <a:endParaRPr lang="ru-RU" altLang="ru-RU" sz="32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0572D12-6D06-E1E6-4CE2-CC4B6FDCAA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33" y="1685681"/>
            <a:ext cx="4896533" cy="348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79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>
            <a:extLst>
              <a:ext uri="{FF2B5EF4-FFF2-40B4-BE49-F238E27FC236}">
                <a16:creationId xmlns:a16="http://schemas.microsoft.com/office/drawing/2014/main" id="{93FF5E02-5FF0-4A3D-BCF4-19B071F5B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86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Как расположены прямые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BC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проходящие через вершины призмы </a:t>
            </a:r>
            <a:r>
              <a:rPr lang="en-US" altLang="ru-RU" sz="2800" i="1" dirty="0"/>
              <a:t>ABCDEFA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E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F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?</a:t>
            </a:r>
          </a:p>
        </p:txBody>
      </p:sp>
      <p:sp>
        <p:nvSpPr>
          <p:cNvPr id="43013" name="Text Box 5">
            <a:extLst>
              <a:ext uri="{FF2B5EF4-FFF2-40B4-BE49-F238E27FC236}">
                <a16:creationId xmlns:a16="http://schemas.microsoft.com/office/drawing/2014/main" id="{2003CB22-197B-4773-B33F-685ED10FD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589240"/>
            <a:ext cx="8991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ru-RU" altLang="ru-RU" dirty="0"/>
              <a:t>Скрещиваются.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E4D47C8-92C8-49D4-B13E-18B43124B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6</a:t>
            </a:r>
            <a:endParaRPr lang="ru-RU" altLang="ru-RU" sz="32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AA086F6-A44D-45BD-3B3E-6AF5B4147D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4207" y="1671392"/>
            <a:ext cx="4915586" cy="3515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599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>
            <a:extLst>
              <a:ext uri="{FF2B5EF4-FFF2-40B4-BE49-F238E27FC236}">
                <a16:creationId xmlns:a16="http://schemas.microsoft.com/office/drawing/2014/main" id="{26AD9DB3-255A-4F39-BF87-912183869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Сколько имеется пар скрещивающихся прямых, содержащих ребра правильной шестиугольной призмы?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036" name="Text Box 4">
                <a:extLst>
                  <a:ext uri="{FF2B5EF4-FFF2-40B4-BE49-F238E27FC236}">
                    <a16:creationId xmlns:a16="http://schemas.microsoft.com/office/drawing/2014/main" id="{F1070825-1DEC-40C9-B82C-46BFF44CDD5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4941168"/>
                <a:ext cx="9144000" cy="17226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Решение: 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Каждое ребро оснований участвует в </a:t>
                </a:r>
                <a:r>
                  <a:rPr lang="en-US" altLang="ru-RU" dirty="0">
                    <a:cs typeface="Times New Roman" panose="02020603050405020304" pitchFamily="18" charset="0"/>
                  </a:rPr>
                  <a:t>8</a:t>
                </a:r>
                <a:r>
                  <a:rPr lang="ru-RU" altLang="ru-RU" dirty="0">
                    <a:cs typeface="Times New Roman" panose="02020603050405020304" pitchFamily="18" charset="0"/>
                  </a:rPr>
                  <a:t> парах скрещивающихся прямых. Каждое боковое ребро участвует в 8 парах скрещивающихся прямых. Следовательно, искомое число пар скрещивающихся прямых равно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∙8</m:t>
                        </m:r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ru-R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alt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∙8</m:t>
                        </m:r>
                      </m:num>
                      <m:den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ru-RU" b="0" i="1" smtClean="0">
                        <a:latin typeface="Cambria Math" panose="02040503050406030204" pitchFamily="18" charset="0"/>
                      </a:rPr>
                      <m:t>=72.</m:t>
                    </m:r>
                  </m:oMath>
                </a14:m>
                <a:endParaRPr lang="ru-RU" altLang="ru-RU" dirty="0"/>
              </a:p>
            </p:txBody>
          </p:sp>
        </mc:Choice>
        <mc:Fallback>
          <p:sp>
            <p:nvSpPr>
              <p:cNvPr id="44036" name="Text Box 4">
                <a:extLst>
                  <a:ext uri="{FF2B5EF4-FFF2-40B4-BE49-F238E27FC236}">
                    <a16:creationId xmlns:a16="http://schemas.microsoft.com/office/drawing/2014/main" id="{F1070825-1DEC-40C9-B82C-46BFF44CDD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4941168"/>
                <a:ext cx="9144000" cy="1722651"/>
              </a:xfrm>
              <a:prstGeom prst="rect">
                <a:avLst/>
              </a:prstGeom>
              <a:blipFill>
                <a:blip r:embed="rId2"/>
                <a:stretch>
                  <a:fillRect l="-1000" t="-2837" r="-1000" b="-283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4">
            <a:extLst>
              <a:ext uri="{FF2B5EF4-FFF2-40B4-BE49-F238E27FC236}">
                <a16:creationId xmlns:a16="http://schemas.microsoft.com/office/drawing/2014/main" id="{AE1E03D7-D4F8-49C8-B84D-202348363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7</a:t>
            </a:r>
            <a:endParaRPr lang="ru-RU" altLang="ru-RU" sz="32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81B3466-5197-573E-A91F-1D93317D3A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7997" y="1628523"/>
            <a:ext cx="4550228" cy="3233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961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ext Box 3">
            <a:extLst>
              <a:ext uri="{FF2B5EF4-FFF2-40B4-BE49-F238E27FC236}">
                <a16:creationId xmlns:a16="http://schemas.microsoft.com/office/drawing/2014/main" id="{591A2F49-4A70-4B77-BB8A-CB97570E2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458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 четырёхугольной пирамиде </a:t>
            </a:r>
            <a:r>
              <a:rPr lang="en-US" altLang="ru-RU" sz="2800" i="1" dirty="0"/>
              <a:t>SABCD</a:t>
            </a:r>
            <a:r>
              <a:rPr lang="ru-RU" altLang="ru-RU" sz="2800" i="1" dirty="0"/>
              <a:t> </a:t>
            </a:r>
            <a:r>
              <a:rPr lang="ru-RU" altLang="ru-RU" sz="2800" dirty="0"/>
              <a:t>укажите пары скрещивающихся ребер.</a:t>
            </a:r>
          </a:p>
        </p:txBody>
      </p:sp>
      <p:sp>
        <p:nvSpPr>
          <p:cNvPr id="41988" name="Text Box 4">
            <a:extLst>
              <a:ext uri="{FF2B5EF4-FFF2-40B4-BE49-F238E27FC236}">
                <a16:creationId xmlns:a16="http://schemas.microsoft.com/office/drawing/2014/main" id="{B3F5469B-2A69-4BF0-90E0-C93715DD8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334000"/>
            <a:ext cx="6858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ru-RU" altLang="ru-RU" sz="2800" dirty="0">
                <a:solidFill>
                  <a:srgbClr val="FF7C80"/>
                </a:solidFill>
              </a:rPr>
              <a:t> </a:t>
            </a:r>
            <a:r>
              <a:rPr lang="en-US" altLang="ru-RU" sz="2800" i="1" dirty="0"/>
              <a:t>SA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BC</a:t>
            </a:r>
            <a:r>
              <a:rPr lang="en-US" altLang="ru-RU" sz="2800" dirty="0"/>
              <a:t>; </a:t>
            </a:r>
            <a:r>
              <a:rPr lang="en-US" altLang="ru-RU" sz="2800" i="1" dirty="0"/>
              <a:t>SA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CD</a:t>
            </a:r>
            <a:r>
              <a:rPr lang="en-US" altLang="ru-RU" sz="2800" dirty="0"/>
              <a:t>; </a:t>
            </a:r>
            <a:r>
              <a:rPr lang="en-US" altLang="ru-RU" sz="2800" i="1" dirty="0"/>
              <a:t>SB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AD</a:t>
            </a:r>
            <a:r>
              <a:rPr lang="en-US" altLang="ru-RU" sz="2800" dirty="0"/>
              <a:t>; </a:t>
            </a:r>
            <a:r>
              <a:rPr lang="en-US" altLang="ru-RU" sz="2800" i="1" dirty="0"/>
              <a:t>SB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CD</a:t>
            </a:r>
            <a:r>
              <a:rPr lang="en-US" altLang="ru-RU" sz="2800" dirty="0"/>
              <a:t>; </a:t>
            </a:r>
            <a:r>
              <a:rPr lang="en-US" altLang="ru-RU" sz="2800" i="1" dirty="0"/>
              <a:t>SC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AB</a:t>
            </a:r>
            <a:r>
              <a:rPr lang="en-US" altLang="ru-RU" sz="2800" dirty="0"/>
              <a:t>; </a:t>
            </a:r>
            <a:r>
              <a:rPr lang="en-US" altLang="ru-RU" sz="2800" i="1" dirty="0"/>
              <a:t>SA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AD</a:t>
            </a:r>
            <a:r>
              <a:rPr lang="en-US" altLang="ru-RU" sz="2800" dirty="0"/>
              <a:t>; </a:t>
            </a:r>
            <a:r>
              <a:rPr lang="en-US" altLang="ru-RU" sz="2800" i="1" dirty="0"/>
              <a:t>SD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AB</a:t>
            </a:r>
            <a:r>
              <a:rPr lang="en-US" altLang="ru-RU" sz="2800" dirty="0"/>
              <a:t>; </a:t>
            </a:r>
            <a:r>
              <a:rPr lang="en-US" altLang="ru-RU" sz="2800" i="1" dirty="0"/>
              <a:t>SC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BC</a:t>
            </a:r>
            <a:r>
              <a:rPr lang="en-US" altLang="ru-RU" sz="2800" dirty="0"/>
              <a:t>. </a:t>
            </a:r>
            <a:endParaRPr lang="ru-RU" altLang="ru-RU" sz="2800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A071F6B-B4FF-46C0-A2AE-52FDA631A1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8</a:t>
            </a:r>
            <a:endParaRPr lang="ru-RU" altLang="ru-RU" sz="32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7185C91-B91D-6AA1-0760-D07A79F495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1838" y="1676155"/>
            <a:ext cx="4820323" cy="3505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262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build="p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592</Words>
  <Application>Microsoft Office PowerPoint</Application>
  <PresentationFormat>Экран (4:3)</PresentationFormat>
  <Paragraphs>58</Paragraphs>
  <Slides>16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Cambria Math</vt:lpstr>
      <vt:lpstr>Times New Roman</vt:lpstr>
      <vt:lpstr>Оформление по умолчанию</vt:lpstr>
      <vt:lpstr>6б. СКРЕЩИВАЮЩИЕСЯ ПРЯМЫЕ (Призма, пирамида)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Смирнов Владимир Алексеевич</cp:lastModifiedBy>
  <cp:revision>31</cp:revision>
  <dcterms:created xsi:type="dcterms:W3CDTF">2007-09-04T04:37:57Z</dcterms:created>
  <dcterms:modified xsi:type="dcterms:W3CDTF">2024-09-04T04:48:19Z</dcterms:modified>
</cp:coreProperties>
</file>